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907" r:id="rId4"/>
  </p:sldMasterIdLst>
  <p:notesMasterIdLst>
    <p:notesMasterId r:id="rId30"/>
  </p:notesMasterIdLst>
  <p:sldIdLst>
    <p:sldId id="335" r:id="rId5"/>
    <p:sldId id="333" r:id="rId6"/>
    <p:sldId id="258" r:id="rId7"/>
    <p:sldId id="259" r:id="rId8"/>
    <p:sldId id="260" r:id="rId9"/>
    <p:sldId id="261" r:id="rId10"/>
    <p:sldId id="262" r:id="rId11"/>
    <p:sldId id="272" r:id="rId12"/>
    <p:sldId id="263" r:id="rId13"/>
    <p:sldId id="264" r:id="rId14"/>
    <p:sldId id="265" r:id="rId15"/>
    <p:sldId id="337" r:id="rId16"/>
    <p:sldId id="267" r:id="rId17"/>
    <p:sldId id="268" r:id="rId18"/>
    <p:sldId id="269" r:id="rId19"/>
    <p:sldId id="270" r:id="rId20"/>
    <p:sldId id="273" r:id="rId21"/>
    <p:sldId id="274" r:id="rId22"/>
    <p:sldId id="271" r:id="rId23"/>
    <p:sldId id="291" r:id="rId24"/>
    <p:sldId id="326" r:id="rId25"/>
    <p:sldId id="327" r:id="rId26"/>
    <p:sldId id="294" r:id="rId27"/>
    <p:sldId id="336" r:id="rId28"/>
    <p:sldId id="29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5BF7D9-D4E9-44EE-9D04-E69A5D3926CA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0BB3D4-DC4F-4AE9-B5EB-CD181899A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04CF34-E059-4F62-8428-C9ECE0D829A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A591C0-BFBA-4B79-BF48-2878DB344B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AE36FE-94BA-4D1B-AD64-DC9F4B67E3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85FC830-89DD-47F2-8BB4-929A92CC8C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8CC3DB-3DCE-487F-B5EF-95E571F91D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A2933E-D085-40FA-A4F8-0DEA85EEB6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0D2406-5272-4458-A62F-E742820356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3855-7887-49CC-B981-F08C2FD08EDE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AF194-1253-4DAC-B708-2F2B57F6A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1D17C-510C-484A-B502-BBA70658CB30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C0227-97A6-4AE3-A196-288103A73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2CFA6-AB4A-4ACA-A07E-7E6C48AD5F63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B3B12-F583-4DE9-A131-F38532320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7F13A-7A3C-4765-B087-5AB5588DABF8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C760-CC78-43D6-AC39-F0E935298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327BF-D151-49B8-8F7D-CCD9229DB93E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F2DB-0723-4C8A-ADB1-39C620B22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44D478-5A3B-47B1-AE1F-3FC646EEC4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703DD-8823-4557-9F79-9D5EB72AA0C0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6ED75-552A-449B-B34C-B1F9AE7FC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436AC-D37E-4AA0-A17B-9066D8691C77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04763-1E2C-493F-A939-FD2F80B12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67A03-936A-45D0-A9EE-95B23636C0F4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CA3CF-17B8-4010-9374-708B5E6B7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7B3D3-1236-45CE-A0ED-92DDB1EA6415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BD997-F680-4926-B94D-C404E34F8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CD5F8-4A8A-430A-A3F0-1A73AF95DE94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D1929-D456-475A-B082-618F2832C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EC4B4-2D89-4574-ACF1-953785545ABE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5CCE-0608-417E-8DDD-E5F7E4F60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AA7CB-D873-4A2B-BF22-547EFFC63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B9EB120-D1FB-4273-893C-3EC2615DF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B61F86-8B7E-49DA-B49B-BF276BC63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75FEB2-D6A1-4EFA-BF14-4B02D3609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E10B7D-DB66-407F-A012-EB557E5FCC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0E2B87-5DAC-4696-B0EB-CEDDEB62D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7BCB6B1-ECAA-4D6F-922C-B4B6FCF99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27A739-E2D0-4D0F-83C2-100974C4D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841F65-3FDA-42A0-9BD5-5FA4812E8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5C8DF9-0BD2-4B99-B20B-A9B2049EA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EE5EB63-D81F-4394-8489-10627DB7B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C3AB8C-6D1B-44C5-8FAC-1742725C1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091BE3B-B582-44B1-8CCE-E4E48E6C9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0B0164-F82F-473B-8F56-765B6ED3C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8655D2-0C52-4327-9741-B828639AE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6384AB-4DC2-4338-857E-9E20128AA48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D3040F-B522-4275-BED0-146C9A50C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5C46B7-4AF7-4FD4-9B19-6AB6936A6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3493C0-0B16-4B7E-BDF0-B21B0741D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81013" y="1239838"/>
            <a:ext cx="8442325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F26155-CB70-4F1F-979F-88C9D4972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D9C81C-949E-49BD-9EAE-394C9B0E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2BCFD9-B069-4894-A6ED-B1A8CE0E7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78A269-EEEF-4475-963B-FB168EA11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40EB43-EDED-49EC-96BA-9C175590D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8C608-5C50-4AE6-8A92-47539737A4D7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76B5B-22FF-4689-92CE-6B1C53872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E96F7-CF0F-4358-800E-DC1F2D9D2EBA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5693-D491-4D63-8628-5327AB197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02856A0-665E-4AE0-B4E2-8FA674630F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F9EE2-3EE1-4739-9A1B-29133D6249B9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1ACE-F8F3-4F61-83A0-A664B9CCC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FE004-4AE6-4C59-8C04-99407820982B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54F9E-5DB6-4D29-ACF5-A9EB8253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DDBA5-818F-45FD-9467-AC2D4C9D477A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3513-CE83-4125-9454-15C825C10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082AD-5A60-4708-9D83-EAEB74D55D42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923E-8652-4267-B389-7AC1583C3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C3DF7-50E0-4543-9892-62400A30A22E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062D7-13DD-403E-9FFC-A2DFB031C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F208C-8F55-449D-8DBD-08B0A9494A7D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6DCA8-AC27-42E7-8AC8-5E2D650E6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25C75-C907-4B49-94E2-45C97E3195FC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C72AC-C0AB-451E-A2C8-8EE53AABD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FFAE4-753D-4FFC-9DBC-E0FB4F7C5CEF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B33A2-F7B4-4334-97A7-23DB4A13E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9A014-56D7-4704-9192-C8C42F7DC5B4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5F755-BD3A-4720-A561-44C7911AA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30AC55-6DD0-4E2E-8FA5-0A74FD11590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86CDA1-1FA5-4CF7-92C8-02AA3C3683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6288E75-AAD3-46AD-A5D2-72DAFE00D3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A1F6828-3F15-4DC0-97A0-B8A1824C14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fld id="{59D87579-6DE6-4B1D-8F04-435AF8DAED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0F17164-7F04-49F9-8F3E-E6622AB1F65A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C061E7C-FF8E-43A6-A8A4-7B5DDAC51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DD97B5B-62D6-415E-8C1F-B4B5F6731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7048301-53A1-4BED-B989-B9E2D87E05DB}" type="datetimeFigureOut">
              <a:rPr lang="en-US"/>
              <a:pPr>
                <a:defRPr/>
              </a:pPr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6727FB5-7755-4F82-911F-817661320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://www.bayercropscience.us/products/herbicides/corvu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mc.com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bayercropscience.us/products/herbicides/corvus/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yercropscience.us/products/herbicides/corvus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png"/><Relationship Id="rId7" Type="http://schemas.openxmlformats.org/officeDocument/2006/relationships/image" Target="../media/image6.jpeg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weed.com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4648200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5538" name="Picture 5" descr="University of Georgia College of Agricultural and Environmental Scienc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3994150"/>
            <a:ext cx="4876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25863" y="304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2012</a:t>
            </a:r>
            <a:br>
              <a:rPr lang="en-US" sz="3200" dirty="0" smtClean="0"/>
            </a:br>
            <a:r>
              <a:rPr lang="en-US" sz="3200" dirty="0" smtClean="0"/>
              <a:t>Weed Management Update</a:t>
            </a:r>
            <a:br>
              <a:rPr lang="en-US" sz="3200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Field Corn and Grain Sorghum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Capreno</a:t>
            </a:r>
            <a:endParaRPr lang="en-US" dirty="0"/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smtClean="0"/>
              <a:t>Bayer CropScience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Thiencarbazone-methyl (0.57 lb/gal) (MOA = 2)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Tembotrione (2.88 lbs/gal) (MOA = 27)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/>
              <a:t> </a:t>
            </a:r>
            <a:r>
              <a:rPr lang="en-US" sz="1800" smtClean="0">
                <a:solidFill>
                  <a:srgbClr val="47FFD1"/>
                </a:solidFill>
              </a:rPr>
              <a:t>Laudis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Isoxadifen (crop safener)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3.45 SC formulation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POST corn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OT Up until V1-V6; PDIR – V7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3 oz/A of Capreno  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2.5 oz/A Laudis, normal rate is 3 oz/A 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COC + AMS or UAN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OP/ALS  Soil Interaction 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Rotation Restrictions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Corn = 0 months; wheat = 4 months; cotton, soybean, sorghum = 10 months; peanut = 12 months; canola, tobacco = 18 months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Tank-Mixes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>
                <a:solidFill>
                  <a:srgbClr val="47FFD1"/>
                </a:solidFill>
              </a:rPr>
              <a:t>Atrazine, Ignite, Glyphosate</a:t>
            </a:r>
          </a:p>
          <a:p>
            <a:pPr>
              <a:buFont typeface="Wingdings" pitchFamily="2" charset="2"/>
              <a:buChar char="Ø"/>
            </a:pPr>
            <a:endParaRPr lang="en-US" sz="2400" smtClean="0">
              <a:solidFill>
                <a:srgbClr val="47FFD1"/>
              </a:solidFill>
            </a:endParaRPr>
          </a:p>
        </p:txBody>
      </p:sp>
      <p:pic>
        <p:nvPicPr>
          <p:cNvPr id="74755" name="Picture 2" descr="http://www.bayercropscienceus.com/export/sites/bcsus/bcsus_resources/products/product_banners/capreno-product-banner2.jpg"/>
          <p:cNvPicPr>
            <a:picLocks noChangeAspect="1" noChangeArrowheads="1"/>
          </p:cNvPicPr>
          <p:nvPr/>
        </p:nvPicPr>
        <p:blipFill>
          <a:blip r:embed="rId2"/>
          <a:srcRect l="3448" t="-3378" r="77798" b="20442"/>
          <a:stretch>
            <a:fillRect/>
          </a:stretch>
        </p:blipFill>
        <p:spPr bwMode="auto">
          <a:xfrm>
            <a:off x="6477000" y="1219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Capreno</a:t>
            </a:r>
            <a:r>
              <a:rPr lang="en-US" dirty="0" smtClean="0"/>
              <a:t> vs. Laudis (51 DAT)</a:t>
            </a:r>
            <a:endParaRPr lang="en-US" dirty="0"/>
          </a:p>
        </p:txBody>
      </p:sp>
      <p:pic>
        <p:nvPicPr>
          <p:cNvPr id="75778" name="Picture 2" descr="I:\field pictures\2010 field shots\cn-14-10\june 3\Picture 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97038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I:\field pictures\2010 field shots\cn-14-10\june 3\Picture 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697038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I:\field pictures\2010 field shots\cn-14-10\june 3\Picture 0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676400"/>
            <a:ext cx="28114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Box 4"/>
          <p:cNvSpPr txBox="1">
            <a:spLocks noChangeArrowheads="1"/>
          </p:cNvSpPr>
          <p:nvPr/>
        </p:nvSpPr>
        <p:spPr bwMode="auto">
          <a:xfrm>
            <a:off x="1143000" y="5454650"/>
            <a:ext cx="658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75782" name="TextBox 6"/>
          <p:cNvSpPr txBox="1">
            <a:spLocks noChangeArrowheads="1"/>
          </p:cNvSpPr>
          <p:nvPr/>
        </p:nvSpPr>
        <p:spPr bwMode="auto">
          <a:xfrm>
            <a:off x="3298825" y="5456238"/>
            <a:ext cx="2616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Capreno 3.45SC @ 3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MSO @ 1%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Xtra @ 2.5% v/v</a:t>
            </a:r>
          </a:p>
        </p:txBody>
      </p:sp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6464300" y="5456238"/>
            <a:ext cx="23193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Laudis 3.5SC @ 3 oz/A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MSO @ 1% v/v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AMS Xtra @ 2.5% v/v</a:t>
            </a:r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76200" y="6319838"/>
            <a:ext cx="1397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CN-14-10</a:t>
            </a:r>
          </a:p>
          <a:p>
            <a:r>
              <a:rPr lang="en-US" sz="1200">
                <a:solidFill>
                  <a:srgbClr val="FFC000"/>
                </a:solidFill>
              </a:rPr>
              <a:t>Applied 19 DAP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Sometime In </a:t>
            </a:r>
            <a:r>
              <a:rPr lang="en-US" smtClean="0"/>
              <a:t>The Near Future</a:t>
            </a:r>
            <a:endParaRPr lang="en-US" dirty="0"/>
          </a:p>
        </p:txBody>
      </p:sp>
      <p:grpSp>
        <p:nvGrpSpPr>
          <p:cNvPr id="76802" name="Group 7"/>
          <p:cNvGrpSpPr>
            <a:grpSpLocks/>
          </p:cNvGrpSpPr>
          <p:nvPr/>
        </p:nvGrpSpPr>
        <p:grpSpPr bwMode="auto">
          <a:xfrm>
            <a:off x="704850" y="1371600"/>
            <a:ext cx="2466975" cy="1287463"/>
            <a:chOff x="704850" y="1371600"/>
            <a:chExt cx="2466975" cy="1288076"/>
          </a:xfrm>
        </p:grpSpPr>
        <p:pic>
          <p:nvPicPr>
            <p:cNvPr id="76815" name="Picture 4" descr="Zidua_RGB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4850" y="1371600"/>
              <a:ext cx="2466975" cy="9187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6816" name="TextBox 6"/>
            <p:cNvSpPr txBox="1">
              <a:spLocks noChangeArrowheads="1"/>
            </p:cNvSpPr>
            <p:nvPr/>
          </p:nvSpPr>
          <p:spPr bwMode="auto">
            <a:xfrm>
              <a:off x="1044555" y="2290344"/>
              <a:ext cx="17748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(pyroxasulfone)</a:t>
              </a:r>
            </a:p>
          </p:txBody>
        </p:sp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4205288" y="1371600"/>
            <a:ext cx="2652712" cy="1257300"/>
            <a:chOff x="4205475" y="1371600"/>
            <a:chExt cx="2653290" cy="1258011"/>
          </a:xfrm>
        </p:grpSpPr>
        <p:pic>
          <p:nvPicPr>
            <p:cNvPr id="76813" name="Content Placeholder 4" descr="Anthem_Logo_FullColorRGB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800" y="1371600"/>
              <a:ext cx="2072640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4" name="TextBox 8"/>
            <p:cNvSpPr txBox="1">
              <a:spLocks noChangeArrowheads="1"/>
            </p:cNvSpPr>
            <p:nvPr/>
          </p:nvSpPr>
          <p:spPr bwMode="auto">
            <a:xfrm>
              <a:off x="4205475" y="2260279"/>
              <a:ext cx="26532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(pyroxasulfone + Cadet)</a:t>
              </a:r>
            </a:p>
          </p:txBody>
        </p:sp>
      </p:grpSp>
      <p:pic>
        <p:nvPicPr>
          <p:cNvPr id="76804" name="Picture 7" descr="Corvu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495675"/>
            <a:ext cx="238601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10"/>
          <p:cNvSpPr txBox="1">
            <a:spLocks noChangeArrowheads="1"/>
          </p:cNvSpPr>
          <p:nvPr/>
        </p:nvSpPr>
        <p:spPr bwMode="auto">
          <a:xfrm>
            <a:off x="533400" y="5516563"/>
            <a:ext cx="3403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000"/>
                </a:solidFill>
              </a:rPr>
              <a:t>Isoxaflutole (Balance) +</a:t>
            </a:r>
          </a:p>
          <a:p>
            <a:r>
              <a:rPr lang="en-US">
                <a:solidFill>
                  <a:srgbClr val="FFC000"/>
                </a:solidFill>
              </a:rPr>
              <a:t>Thiencarbazone + Crop safener</a:t>
            </a:r>
          </a:p>
        </p:txBody>
      </p:sp>
      <p:grpSp>
        <p:nvGrpSpPr>
          <p:cNvPr id="76806" name="Group 14"/>
          <p:cNvGrpSpPr>
            <a:grpSpLocks/>
          </p:cNvGrpSpPr>
          <p:nvPr/>
        </p:nvGrpSpPr>
        <p:grpSpPr bwMode="auto">
          <a:xfrm>
            <a:off x="4937125" y="3306763"/>
            <a:ext cx="2522538" cy="1835150"/>
            <a:chOff x="4936882" y="3306360"/>
            <a:chExt cx="2523138" cy="1835771"/>
          </a:xfrm>
        </p:grpSpPr>
        <p:pic>
          <p:nvPicPr>
            <p:cNvPr id="76811" name="Picture 9" descr="C:\prostkoeric C drive\herbicide label pictures\enlist.bmp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8720" y="3306360"/>
              <a:ext cx="2461300" cy="1199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2" name="TextBox 12"/>
            <p:cNvSpPr txBox="1">
              <a:spLocks noChangeArrowheads="1"/>
            </p:cNvSpPr>
            <p:nvPr/>
          </p:nvSpPr>
          <p:spPr bwMode="auto">
            <a:xfrm>
              <a:off x="4936882" y="4495800"/>
              <a:ext cx="245451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(Glyphosate + 2,4-D +</a:t>
              </a:r>
            </a:p>
            <a:p>
              <a:r>
                <a:rPr lang="en-US">
                  <a:solidFill>
                    <a:srgbClr val="FFC000"/>
                  </a:solidFill>
                </a:rPr>
                <a:t>Assure Resistance)</a:t>
              </a:r>
            </a:p>
          </p:txBody>
        </p:sp>
      </p:grpSp>
      <p:sp>
        <p:nvSpPr>
          <p:cNvPr id="76807" name="Text Box 15"/>
          <p:cNvSpPr txBox="1">
            <a:spLocks noChangeArrowheads="1"/>
          </p:cNvSpPr>
          <p:nvPr/>
        </p:nvSpPr>
        <p:spPr bwMode="auto">
          <a:xfrm>
            <a:off x="1447800" y="25908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BASF</a:t>
            </a:r>
          </a:p>
        </p:txBody>
      </p:sp>
      <p:sp>
        <p:nvSpPr>
          <p:cNvPr id="76808" name="Text Box 16"/>
          <p:cNvSpPr txBox="1">
            <a:spLocks noChangeArrowheads="1"/>
          </p:cNvSpPr>
          <p:nvPr/>
        </p:nvSpPr>
        <p:spPr bwMode="auto">
          <a:xfrm>
            <a:off x="5089525" y="25511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FMC</a:t>
            </a:r>
          </a:p>
        </p:txBody>
      </p:sp>
      <p:sp>
        <p:nvSpPr>
          <p:cNvPr id="76809" name="Text Box 17"/>
          <p:cNvSpPr txBox="1">
            <a:spLocks noChangeArrowheads="1"/>
          </p:cNvSpPr>
          <p:nvPr/>
        </p:nvSpPr>
        <p:spPr bwMode="auto">
          <a:xfrm>
            <a:off x="1676400" y="6096000"/>
            <a:ext cx="78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Bayer</a:t>
            </a:r>
          </a:p>
        </p:txBody>
      </p:sp>
      <p:sp>
        <p:nvSpPr>
          <p:cNvPr id="76810" name="Text Box 18"/>
          <p:cNvSpPr txBox="1">
            <a:spLocks noChangeArrowheads="1"/>
          </p:cNvSpPr>
          <p:nvPr/>
        </p:nvSpPr>
        <p:spPr bwMode="auto">
          <a:xfrm>
            <a:off x="5257800" y="5105400"/>
            <a:ext cx="201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DowAgrosciences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Zidua_RG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2600" y="76200"/>
            <a:ext cx="2466975" cy="9191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77826" name="Content Placeholder 3"/>
          <p:cNvSpPr>
            <a:spLocks noGrp="1"/>
          </p:cNvSpPr>
          <p:nvPr>
            <p:ph idx="1"/>
          </p:nvPr>
        </p:nvSpPr>
        <p:spPr>
          <a:xfrm>
            <a:off x="304800" y="13716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smtClean="0"/>
              <a:t>Zidua 85WG</a:t>
            </a:r>
          </a:p>
          <a:p>
            <a:pPr>
              <a:buFont typeface="Wingdings" pitchFamily="2" charset="2"/>
              <a:buChar char="Ø"/>
            </a:pPr>
            <a:endParaRPr lang="en-US" sz="2400" smtClean="0"/>
          </a:p>
          <a:p>
            <a:pPr>
              <a:buFont typeface="Wingdings" pitchFamily="2" charset="2"/>
              <a:buChar char="Ø"/>
            </a:pPr>
            <a:r>
              <a:rPr lang="en-US" sz="2400" smtClean="0"/>
              <a:t>Pyroxasulfone (KIH-485)</a:t>
            </a:r>
          </a:p>
          <a:p>
            <a:pPr>
              <a:buFont typeface="Wingdings" pitchFamily="2" charset="2"/>
              <a:buChar char="Ø"/>
            </a:pPr>
            <a:endParaRPr lang="en-US" sz="2400" smtClean="0"/>
          </a:p>
          <a:p>
            <a:pPr>
              <a:buFont typeface="Wingdings" pitchFamily="2" charset="2"/>
              <a:buChar char="Ø"/>
            </a:pPr>
            <a:r>
              <a:rPr lang="en-US" sz="2400" smtClean="0"/>
              <a:t>Residual control of annual grasses and certain broadleaf weeds including pigweed</a:t>
            </a:r>
          </a:p>
          <a:p>
            <a:pPr>
              <a:buFont typeface="Wingdings" pitchFamily="2" charset="2"/>
              <a:buChar char="Ø"/>
            </a:pPr>
            <a:endParaRPr lang="en-US" sz="2400" smtClean="0"/>
          </a:p>
          <a:p>
            <a:pPr>
              <a:buFont typeface="Wingdings" pitchFamily="2" charset="2"/>
              <a:buChar char="Ø"/>
            </a:pPr>
            <a:r>
              <a:rPr lang="en-US" sz="2400" smtClean="0"/>
              <a:t>Same MOA as Dual or Warrant but used at lower rates</a:t>
            </a:r>
          </a:p>
          <a:p>
            <a:pPr>
              <a:buFont typeface="Wingdings" pitchFamily="2" charset="2"/>
              <a:buChar char="Ø"/>
            </a:pPr>
            <a:endParaRPr lang="en-US" sz="2400" smtClean="0"/>
          </a:p>
          <a:p>
            <a:pPr>
              <a:buFont typeface="Wingdings" pitchFamily="2" charset="2"/>
              <a:buChar char="Ø"/>
            </a:pPr>
            <a:r>
              <a:rPr lang="en-US" sz="2400" smtClean="0"/>
              <a:t>Use rate: 1-2 oz/A</a:t>
            </a:r>
          </a:p>
          <a:p>
            <a:pPr>
              <a:buFont typeface="Wingdings" pitchFamily="2" charset="2"/>
              <a:buChar char="Ø"/>
            </a:pPr>
            <a:endParaRPr lang="en-US" sz="2400" smtClean="0"/>
          </a:p>
          <a:p>
            <a:pPr>
              <a:buFont typeface="Wingdings" pitchFamily="2" charset="2"/>
              <a:buChar char="Ø"/>
            </a:pPr>
            <a:r>
              <a:rPr lang="en-US" sz="2400" smtClean="0"/>
              <a:t>March 2012???</a:t>
            </a:r>
          </a:p>
        </p:txBody>
      </p:sp>
      <p:pic>
        <p:nvPicPr>
          <p:cNvPr id="77827" name="Picture 1"/>
          <p:cNvPicPr>
            <a:picLocks noChangeAspect="1" noChangeArrowheads="1"/>
          </p:cNvPicPr>
          <p:nvPr/>
        </p:nvPicPr>
        <p:blipFill>
          <a:blip r:embed="rId4"/>
          <a:srcRect l="2107" t="27588" r="89320" b="63268"/>
          <a:stretch>
            <a:fillRect/>
          </a:stretch>
        </p:blipFill>
        <p:spPr bwMode="auto">
          <a:xfrm>
            <a:off x="7772400" y="190500"/>
            <a:ext cx="10350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Weed Control in Field Corn with </a:t>
            </a:r>
            <a:r>
              <a:rPr lang="en-US" sz="2800" dirty="0" err="1" smtClean="0"/>
              <a:t>Zidua</a:t>
            </a:r>
            <a:r>
              <a:rPr lang="en-US" sz="2800" dirty="0" smtClean="0"/>
              <a:t> - 2011</a:t>
            </a:r>
            <a:endParaRPr lang="en-US" sz="2800" dirty="0"/>
          </a:p>
        </p:txBody>
      </p:sp>
      <p:pic>
        <p:nvPicPr>
          <p:cNvPr id="79874" name="Picture 2" descr="I:\field pictures\2011 field shots\MAY 11\Picture 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3521075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 descr="I:\field pictures\2011 field shots\MAY 11\Picture 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57325"/>
            <a:ext cx="351313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TextBox 2"/>
          <p:cNvSpPr txBox="1">
            <a:spLocks noChangeArrowheads="1"/>
          </p:cNvSpPr>
          <p:nvPr/>
        </p:nvSpPr>
        <p:spPr bwMode="auto">
          <a:xfrm>
            <a:off x="0" y="6303963"/>
            <a:ext cx="7048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>
                <a:solidFill>
                  <a:srgbClr val="FFFFFF"/>
                </a:solidFill>
              </a:rPr>
              <a:t>CN-11-11</a:t>
            </a:r>
          </a:p>
          <a:p>
            <a:r>
              <a:rPr lang="en-US" sz="1000" i="1">
                <a:solidFill>
                  <a:srgbClr val="FFFFFF"/>
                </a:solidFill>
              </a:rPr>
              <a:t>May 11</a:t>
            </a:r>
          </a:p>
          <a:p>
            <a:r>
              <a:rPr lang="en-US" sz="1000" i="1">
                <a:solidFill>
                  <a:srgbClr val="FFFFFF"/>
                </a:solidFill>
              </a:rPr>
              <a:t>47 DAT</a:t>
            </a:r>
          </a:p>
        </p:txBody>
      </p:sp>
      <p:sp>
        <p:nvSpPr>
          <p:cNvPr id="79877" name="TextBox 3"/>
          <p:cNvSpPr txBox="1">
            <a:spLocks noChangeArrowheads="1"/>
          </p:cNvSpPr>
          <p:nvPr/>
        </p:nvSpPr>
        <p:spPr bwMode="auto">
          <a:xfrm>
            <a:off x="2236788" y="6161088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79878" name="TextBox 4"/>
          <p:cNvSpPr txBox="1">
            <a:spLocks noChangeArrowheads="1"/>
          </p:cNvSpPr>
          <p:nvPr/>
        </p:nvSpPr>
        <p:spPr bwMode="auto">
          <a:xfrm>
            <a:off x="5070475" y="6153150"/>
            <a:ext cx="3278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Zidua 85WG @ 2 oz/A (PRE)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mtClean="0"/>
              <a:t>Anthem 2.15L</a:t>
            </a:r>
          </a:p>
          <a:p>
            <a:pPr>
              <a:buFont typeface="Wingdings" pitchFamily="2" charset="2"/>
              <a:buChar char="Ø"/>
            </a:pPr>
            <a:endParaRPr lang="en-US" smtClean="0"/>
          </a:p>
          <a:p>
            <a:pPr>
              <a:buFont typeface="Wingdings" pitchFamily="2" charset="2"/>
              <a:buChar char="Ø"/>
            </a:pPr>
            <a:r>
              <a:rPr lang="en-US" smtClean="0"/>
              <a:t>Cadet (0.0632 lb/gal) + Pyroxasulfone (2.0868 lb/gal)</a:t>
            </a:r>
          </a:p>
          <a:p>
            <a:pPr>
              <a:buFont typeface="Wingdings" pitchFamily="2" charset="2"/>
              <a:buChar char="Ø"/>
            </a:pPr>
            <a:endParaRPr lang="en-US" smtClean="0"/>
          </a:p>
          <a:p>
            <a:pPr>
              <a:buFont typeface="Wingdings" pitchFamily="2" charset="2"/>
              <a:buChar char="Ø"/>
            </a:pPr>
            <a:r>
              <a:rPr lang="en-US" smtClean="0"/>
              <a:t>Residual control of annual grasses and certain broadleaf weeds including pigweed</a:t>
            </a:r>
          </a:p>
          <a:p>
            <a:pPr>
              <a:buFont typeface="Wingdings" pitchFamily="2" charset="2"/>
              <a:buChar char="Ø"/>
            </a:pPr>
            <a:endParaRPr lang="en-US" smtClean="0"/>
          </a:p>
          <a:p>
            <a:pPr>
              <a:buFont typeface="Wingdings" pitchFamily="2" charset="2"/>
              <a:buChar char="Ø"/>
            </a:pPr>
            <a:r>
              <a:rPr lang="en-US" smtClean="0"/>
              <a:t>Use rate: 3.5-7.0 oz/A (?)</a:t>
            </a:r>
          </a:p>
          <a:p>
            <a:pPr>
              <a:buFont typeface="Wingdings" pitchFamily="2" charset="2"/>
              <a:buChar char="Ø"/>
            </a:pPr>
            <a:endParaRPr lang="en-US" smtClean="0"/>
          </a:p>
        </p:txBody>
      </p:sp>
      <p:pic>
        <p:nvPicPr>
          <p:cNvPr id="80898" name="Content Placeholder 4" descr="Anthem_Logo_FullColorRGB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57150"/>
            <a:ext cx="2073275" cy="863600"/>
          </a:xfrm>
        </p:spPr>
      </p:pic>
      <p:pic>
        <p:nvPicPr>
          <p:cNvPr id="80899" name="Picture 2" descr="FMC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266700"/>
            <a:ext cx="14763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99375" cy="825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/>
              <a:t>Weed Control in Field Corn with Anthem - 2011</a:t>
            </a:r>
            <a:endParaRPr lang="en-US" sz="2800" dirty="0"/>
          </a:p>
        </p:txBody>
      </p:sp>
      <p:pic>
        <p:nvPicPr>
          <p:cNvPr id="81922" name="Picture 3" descr="I:\field pictures\2011 field shots\cn-14-11\june 6\Picture 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Box 3"/>
          <p:cNvSpPr txBox="1">
            <a:spLocks noChangeArrowheads="1"/>
          </p:cNvSpPr>
          <p:nvPr/>
        </p:nvSpPr>
        <p:spPr bwMode="auto">
          <a:xfrm>
            <a:off x="8382000" y="6205538"/>
            <a:ext cx="6762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CN-14-11</a:t>
            </a:r>
          </a:p>
          <a:p>
            <a:r>
              <a:rPr lang="en-US" sz="1000"/>
              <a:t>June 6</a:t>
            </a:r>
          </a:p>
          <a:p>
            <a:r>
              <a:rPr lang="en-US" sz="1000"/>
              <a:t>60 DAP</a:t>
            </a:r>
          </a:p>
        </p:txBody>
      </p:sp>
      <p:sp>
        <p:nvSpPr>
          <p:cNvPr id="81924" name="TextBox 4"/>
          <p:cNvSpPr txBox="1">
            <a:spLocks noChangeArrowheads="1"/>
          </p:cNvSpPr>
          <p:nvPr/>
        </p:nvSpPr>
        <p:spPr bwMode="auto">
          <a:xfrm>
            <a:off x="6232525" y="5943600"/>
            <a:ext cx="70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NTC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719138" y="5943600"/>
            <a:ext cx="39592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Anthem 2.15SL @ 5 oz/A (EPOST)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Roundup W-Max 5.5SL @ 22 oz/A (EPOST)</a:t>
            </a:r>
          </a:p>
          <a:p>
            <a:pPr algn="ctr"/>
            <a:r>
              <a:rPr lang="en-US" sz="1600">
                <a:solidFill>
                  <a:srgbClr val="FFFFFF"/>
                </a:solidFill>
              </a:rPr>
              <a:t>Roundup W-Max 5.5SL @ 22 oz/A (MPOST)</a:t>
            </a:r>
          </a:p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81926" name="Picture 2" descr="I:\field pictures\2011 field shots\cn-14-11\june 6\Picture 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75" y="13716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Corvus 2.63SC</a:t>
            </a:r>
            <a:endParaRPr lang="en-US" dirty="0"/>
          </a:p>
        </p:txBody>
      </p:sp>
      <p:sp>
        <p:nvSpPr>
          <p:cNvPr id="82946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143000"/>
            <a:ext cx="4800600" cy="4525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3.33 oz/A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PRE or EPOST (V2)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Tank-Mixtures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Atrazine, Ignite, Glyphosate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No adjuvants needed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0.75 lbs/gal -  thiencarbazone (MOA = 2)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1.88 lbs/gal -  isoxaflutole (MOA = 27)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Balance Flexx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1.25 lbs/gal - cyprosulfamide (safener)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ALS/OP Interaction Problem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Rotations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/>
              <a:t>Field corn = 0 months; soybean = 9 months; cotton = 10 months; peanut = 12 months;  canola, sorghum, tobacco = 17 months</a:t>
            </a:r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pic>
        <p:nvPicPr>
          <p:cNvPr id="82947" name="Picture 7" descr="Corvus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447800"/>
            <a:ext cx="3286125" cy="2782888"/>
          </a:xfrm>
        </p:spPr>
      </p:pic>
      <p:pic>
        <p:nvPicPr>
          <p:cNvPr id="82948" name="Picture 2" descr="http://www.bayercropscience.us/Style%20Library/Images/bcs_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4419600"/>
            <a:ext cx="25781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Weed Control in Field Corn with </a:t>
            </a:r>
            <a:br>
              <a:rPr lang="en-US" dirty="0" smtClean="0"/>
            </a:br>
            <a:r>
              <a:rPr lang="en-US" dirty="0" smtClean="0"/>
              <a:t>Corvus 2.6SC @ 3 oz/A - 2010</a:t>
            </a:r>
            <a:endParaRPr lang="en-US" dirty="0"/>
          </a:p>
        </p:txBody>
      </p:sp>
      <p:sp>
        <p:nvSpPr>
          <p:cNvPr id="83970" name="TextBox 4"/>
          <p:cNvSpPr txBox="1">
            <a:spLocks noChangeArrowheads="1"/>
          </p:cNvSpPr>
          <p:nvPr/>
        </p:nvSpPr>
        <p:spPr bwMode="auto">
          <a:xfrm>
            <a:off x="1073150" y="5248275"/>
            <a:ext cx="69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NTC</a:t>
            </a:r>
          </a:p>
        </p:txBody>
      </p:sp>
      <p:sp>
        <p:nvSpPr>
          <p:cNvPr id="83971" name="TextBox 5"/>
          <p:cNvSpPr txBox="1">
            <a:spLocks noChangeArrowheads="1"/>
          </p:cNvSpPr>
          <p:nvPr/>
        </p:nvSpPr>
        <p:spPr bwMode="auto">
          <a:xfrm>
            <a:off x="3689350" y="5294313"/>
            <a:ext cx="166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imes New Roman" pitchFamily="18" charset="0"/>
              </a:rPr>
              <a:t> </a:t>
            </a:r>
            <a:r>
              <a:rPr lang="en-US" sz="2000">
                <a:solidFill>
                  <a:srgbClr val="FFFFFF"/>
                </a:solidFill>
                <a:latin typeface="Times New Roman" pitchFamily="18" charset="0"/>
              </a:rPr>
              <a:t>PRE (0 DAP)</a:t>
            </a:r>
          </a:p>
        </p:txBody>
      </p:sp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6172200" y="5294313"/>
            <a:ext cx="2640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EPOST (13 DAP)</a:t>
            </a:r>
          </a:p>
        </p:txBody>
      </p:sp>
      <p:sp>
        <p:nvSpPr>
          <p:cNvPr id="83973" name="TextBox 8"/>
          <p:cNvSpPr txBox="1">
            <a:spLocks noChangeArrowheads="1"/>
          </p:cNvSpPr>
          <p:nvPr/>
        </p:nvSpPr>
        <p:spPr bwMode="auto">
          <a:xfrm>
            <a:off x="0" y="6181725"/>
            <a:ext cx="968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CN-02-10</a:t>
            </a:r>
          </a:p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May 11, 2010</a:t>
            </a:r>
          </a:p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47 DAP</a:t>
            </a:r>
          </a:p>
        </p:txBody>
      </p:sp>
      <p:pic>
        <p:nvPicPr>
          <p:cNvPr id="83974" name="Picture 2" descr="I:\field pictures\2010 field shots\cn-02-10\MAY 11\Picture 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727200"/>
            <a:ext cx="2640012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Corvu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3538" y="228600"/>
            <a:ext cx="8096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5" descr="I:\field pictures\2010 field shots\cn-02-10\MAY 11\Picture 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8813" y="1727200"/>
            <a:ext cx="264160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6" descr="I:\field pictures\2010 field shots\cn-02-10\MAY 11\Picture 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3150" y="1736725"/>
            <a:ext cx="2640013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Enlist™ Herbicide Tolerant Corn</a:t>
            </a:r>
            <a:endParaRPr lang="en-US" dirty="0"/>
          </a:p>
        </p:txBody>
      </p:sp>
      <p:sp>
        <p:nvSpPr>
          <p:cNvPr id="8499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1800" smtClean="0"/>
              <a:t>tolerance to 2,4-D and Assure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Colex-D™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smtClean="0"/>
              <a:t>2,4-D choline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smtClean="0"/>
              <a:t>lower volatility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smtClean="0"/>
              <a:t>lower drift potential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smtClean="0"/>
              <a:t>enhanced handling/mixing characteristics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i="1" smtClean="0"/>
              <a:t>reduced odor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1 PRE application + 2 POST applications (V8 stage)</a:t>
            </a:r>
          </a:p>
          <a:p>
            <a:pPr>
              <a:buFont typeface="Wingdings" pitchFamily="2" charset="2"/>
              <a:buChar char="Ø"/>
            </a:pPr>
            <a:r>
              <a:rPr lang="en-US" sz="1800" smtClean="0"/>
              <a:t>Enlist™ Duo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/>
              <a:t>DMA-Glyphosate (1.71 lb ae/gal) + 2,4-D choline (1.63 lb ae/gal)</a:t>
            </a:r>
          </a:p>
          <a:p>
            <a:pPr lvl="1">
              <a:buFont typeface="Wingdings" pitchFamily="2" charset="2"/>
              <a:buChar char="Ø"/>
            </a:pPr>
            <a:r>
              <a:rPr lang="en-US" sz="1800" smtClean="0"/>
              <a:t>3.5 pt/A</a:t>
            </a:r>
          </a:p>
          <a:p>
            <a:pPr>
              <a:buFont typeface="Wingdings" pitchFamily="2" charset="2"/>
              <a:buChar char="Ø"/>
            </a:pPr>
            <a:r>
              <a:rPr lang="en-US" sz="1800" b="1" u="sng" smtClean="0"/>
              <a:t>2013</a:t>
            </a:r>
            <a:r>
              <a:rPr lang="en-US" sz="1800" smtClean="0"/>
              <a:t> Product Launch</a:t>
            </a:r>
          </a:p>
        </p:txBody>
      </p:sp>
      <p:sp>
        <p:nvSpPr>
          <p:cNvPr id="84995" name="AutoShape 4" descr="Enlist_Logo_Horz_RGB_300dpi.jpg"/>
          <p:cNvSpPr>
            <a:spLocks noChangeAspect="1" noChangeArrowheads="1"/>
          </p:cNvSpPr>
          <p:nvPr/>
        </p:nvSpPr>
        <p:spPr bwMode="auto">
          <a:xfrm>
            <a:off x="1090613" y="3810000"/>
            <a:ext cx="33432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96" name="AutoShape 6" descr="Enlist_Logo_Horz_RGB_300dpi.jpg"/>
          <p:cNvSpPr>
            <a:spLocks noChangeAspect="1" noChangeArrowheads="1"/>
          </p:cNvSpPr>
          <p:nvPr/>
        </p:nvSpPr>
        <p:spPr bwMode="auto">
          <a:xfrm>
            <a:off x="287338" y="-6238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97" name="AutoShape 8" descr="Enlist_Logo_Horz_RGB_300dpi.jpg"/>
          <p:cNvSpPr>
            <a:spLocks noChangeAspect="1" noChangeArrowheads="1"/>
          </p:cNvSpPr>
          <p:nvPr/>
        </p:nvSpPr>
        <p:spPr bwMode="auto">
          <a:xfrm>
            <a:off x="134938" y="-776288"/>
            <a:ext cx="3343275" cy="16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4998" name="Picture 9" descr="C:\prostkoeric C drive\herbicide label pictures\enlis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184150"/>
            <a:ext cx="9763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2" descr="C:\Documents and Settings\LAMPHIEC\Desktop\FINAL DHT Cooperator Deck 3.10.10\Slide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513" y="1371600"/>
            <a:ext cx="457517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Field Corn</a:t>
            </a:r>
            <a:endParaRPr lang="en-US" dirty="0"/>
          </a:p>
        </p:txBody>
      </p:sp>
      <p:sp>
        <p:nvSpPr>
          <p:cNvPr id="6656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442325" cy="4856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mtClean="0"/>
              <a:t> For most in GA …….</a:t>
            </a:r>
          </a:p>
          <a:p>
            <a:pPr lvl="1">
              <a:buFont typeface="Wingdings" pitchFamily="2" charset="2"/>
              <a:buChar char="Ø"/>
            </a:pPr>
            <a:r>
              <a:rPr lang="en-US" smtClean="0"/>
              <a:t>Atrazine +</a:t>
            </a:r>
          </a:p>
          <a:p>
            <a:pPr lvl="2">
              <a:buFont typeface="Wingdings" pitchFamily="2" charset="2"/>
              <a:buChar char="Ø"/>
            </a:pPr>
            <a:r>
              <a:rPr lang="en-US" smtClean="0">
                <a:solidFill>
                  <a:srgbClr val="85FFE0"/>
                </a:solidFill>
              </a:rPr>
              <a:t>Glyphosate (RR corn)	</a:t>
            </a:r>
          </a:p>
          <a:p>
            <a:pPr lvl="2">
              <a:buFont typeface="Wingdings" pitchFamily="2" charset="2"/>
              <a:buChar char="Ø"/>
            </a:pPr>
            <a:r>
              <a:rPr lang="en-US" smtClean="0">
                <a:solidFill>
                  <a:srgbClr val="85FFE0"/>
                </a:solidFill>
              </a:rPr>
              <a:t>Ignite/</a:t>
            </a:r>
            <a:r>
              <a:rPr lang="en-US" smtClean="0">
                <a:solidFill>
                  <a:srgbClr val="FF9900"/>
                </a:solidFill>
              </a:rPr>
              <a:t>Liberty</a:t>
            </a:r>
            <a:r>
              <a:rPr lang="en-US" smtClean="0">
                <a:solidFill>
                  <a:srgbClr val="85FFE0"/>
                </a:solidFill>
              </a:rPr>
              <a:t> (LL corn)</a:t>
            </a:r>
          </a:p>
          <a:p>
            <a:pPr lvl="2">
              <a:buFont typeface="Wingdings" pitchFamily="2" charset="2"/>
              <a:buChar char="Ø"/>
            </a:pPr>
            <a:r>
              <a:rPr lang="en-US" smtClean="0">
                <a:solidFill>
                  <a:srgbClr val="85FFE0"/>
                </a:solidFill>
              </a:rPr>
              <a:t>Steadfast Q </a:t>
            </a:r>
          </a:p>
          <a:p>
            <a:pPr lvl="2">
              <a:buFont typeface="Wingdings" pitchFamily="2" charset="2"/>
              <a:buChar char="Ø"/>
            </a:pPr>
            <a:r>
              <a:rPr lang="en-US" smtClean="0">
                <a:solidFill>
                  <a:srgbClr val="85FFE0"/>
                </a:solidFill>
              </a:rPr>
              <a:t>Laudis or Capreno</a:t>
            </a:r>
          </a:p>
          <a:p>
            <a:pPr lvl="2">
              <a:buFont typeface="Wingdings" pitchFamily="2" charset="2"/>
              <a:buChar char="Ø"/>
            </a:pPr>
            <a:r>
              <a:rPr lang="en-US" smtClean="0">
                <a:solidFill>
                  <a:srgbClr val="85FFE0"/>
                </a:solidFill>
              </a:rPr>
              <a:t>Halex GT (glyphosate + Callisto + Dual)</a:t>
            </a:r>
          </a:p>
          <a:p>
            <a:pPr lvl="1">
              <a:buFont typeface="Wingdings" pitchFamily="2" charset="2"/>
              <a:buChar char="Ø"/>
            </a:pPr>
            <a:endParaRPr lang="en-US" smtClean="0"/>
          </a:p>
          <a:p>
            <a:pPr>
              <a:buFont typeface="Wingdings" pitchFamily="2" charset="2"/>
              <a:buChar char="Ø"/>
            </a:pPr>
            <a:r>
              <a:rPr lang="en-US" smtClean="0"/>
              <a:t>If I was King, I would make you spray 1 qt/A Atrazine PRE fb 1.5 qt/A + 1 of the above! </a:t>
            </a:r>
          </a:p>
        </p:txBody>
      </p:sp>
      <p:pic>
        <p:nvPicPr>
          <p:cNvPr id="665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219200"/>
            <a:ext cx="16637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4900" y="1219200"/>
            <a:ext cx="9239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Content Placeholder 8" descr="IGNITE_FLAME_LL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1931988"/>
            <a:ext cx="1022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4" descr="laudis_header"/>
          <p:cNvPicPr>
            <a:picLocks noChangeAspect="1" noChangeArrowheads="1"/>
          </p:cNvPicPr>
          <p:nvPr/>
        </p:nvPicPr>
        <p:blipFill>
          <a:blip r:embed="rId5"/>
          <a:srcRect l="4317" r="79213" b="24069"/>
          <a:stretch>
            <a:fillRect/>
          </a:stretch>
        </p:blipFill>
        <p:spPr bwMode="auto">
          <a:xfrm>
            <a:off x="5181600" y="2286000"/>
            <a:ext cx="769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4588" y="2671763"/>
            <a:ext cx="1571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40675" y="2598738"/>
            <a:ext cx="6492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3200400"/>
            <a:ext cx="7350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315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r>
              <a:rPr lang="en-US" smtClean="0"/>
              <a:t>Grain Sorghum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75787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GRAIN SORGHUM WEED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150" y="1981200"/>
            <a:ext cx="8686800" cy="2862263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Concep</a:t>
            </a: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treated seed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Dual Magnum or Intrro/Micro-Tech or Warrant (PRE)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Atrazine (POST)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Paraquat (Hooded sprayer)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GR-Pigweed Control in Sorghum</a:t>
            </a:r>
            <a:br>
              <a:rPr lang="en-US" dirty="0" smtClean="0"/>
            </a:br>
            <a:r>
              <a:rPr lang="en-US" dirty="0" smtClean="0"/>
              <a:t>Macon County (2010) – 47 DAP</a:t>
            </a:r>
            <a:endParaRPr lang="en-US" dirty="0"/>
          </a:p>
        </p:txBody>
      </p:sp>
      <p:pic>
        <p:nvPicPr>
          <p:cNvPr id="88066" name="Picture 2" descr="I:\field pictures\2010 field shots\june 7\Picture 1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676400"/>
            <a:ext cx="2846388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I:\field pictures\2010 field shots\june 7\Picture 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2846388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TextBox 5"/>
          <p:cNvSpPr txBox="1">
            <a:spLocks noChangeArrowheads="1"/>
          </p:cNvSpPr>
          <p:nvPr/>
        </p:nvSpPr>
        <p:spPr bwMode="auto">
          <a:xfrm>
            <a:off x="2482850" y="5486400"/>
            <a:ext cx="565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4038600" y="5526088"/>
            <a:ext cx="47307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Concep Treated Seed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Dual Magnum  7.62EC @ 1 pt/A (PRE)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</a:rPr>
              <a:t>Atrazine 4L @ 1.5 qt/A + COC @ 1% v/v (16 DAP)</a:t>
            </a:r>
          </a:p>
        </p:txBody>
      </p:sp>
      <p:sp>
        <p:nvSpPr>
          <p:cNvPr id="88070" name="TextBox 2"/>
          <p:cNvSpPr txBox="1">
            <a:spLocks noChangeArrowheads="1"/>
          </p:cNvSpPr>
          <p:nvPr/>
        </p:nvSpPr>
        <p:spPr bwMode="auto">
          <a:xfrm>
            <a:off x="152400" y="6218238"/>
            <a:ext cx="8540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SG-01-10</a:t>
            </a:r>
          </a:p>
          <a:p>
            <a:r>
              <a:rPr lang="en-US" sz="1400">
                <a:solidFill>
                  <a:srgbClr val="000000"/>
                </a:solidFill>
                <a:latin typeface="Calibri" pitchFamily="34" charset="0"/>
              </a:rPr>
              <a:t>JUNE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4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10600" cy="712787"/>
          </a:xfrm>
        </p:spPr>
        <p:txBody>
          <a:bodyPr/>
          <a:lstStyle/>
          <a:p>
            <a:r>
              <a:rPr lang="en-US" sz="3600" smtClean="0"/>
              <a:t>Reflex/Sorghum</a:t>
            </a:r>
            <a:r>
              <a:rPr lang="en-US" sz="2400" b="0" smtClean="0"/>
              <a:t> (</a:t>
            </a:r>
            <a:r>
              <a:rPr lang="en-US" sz="2400" b="0" i="1" smtClean="0"/>
              <a:t>10 month rotation restriction for a good reason!)</a:t>
            </a:r>
          </a:p>
        </p:txBody>
      </p:sp>
      <p:pic>
        <p:nvPicPr>
          <p:cNvPr id="8909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219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1811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743325"/>
            <a:ext cx="3108325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Future Concerns/Issues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>
              <a:defRPr/>
            </a:pPr>
            <a:r>
              <a:rPr lang="en-US" sz="2800" b="1" u="sng" dirty="0" smtClean="0"/>
              <a:t>ABUSE</a:t>
            </a:r>
            <a:r>
              <a:rPr lang="en-US" sz="2800" dirty="0" smtClean="0"/>
              <a:t> of Ignite/Liberty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Increased use of Dual Magnum and Warrant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Increased use of PPO herbicides</a:t>
            </a:r>
          </a:p>
          <a:p>
            <a:pPr lvl="1">
              <a:defRPr/>
            </a:pP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Valor and Reflex</a:t>
            </a: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0115" name="Picture 4" descr="C:\Documents and Settings\eprostko\Local Settings\Temporary Internet Files\Content.IE5\R8NP0G9M\MC900034549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371600"/>
            <a:ext cx="38512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1863" y="4038600"/>
            <a:ext cx="14287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2775" y="4452938"/>
            <a:ext cx="10795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4713288"/>
            <a:ext cx="7080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9" name="Picture 5" descr="WARRANT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6725" y="5491163"/>
            <a:ext cx="1371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0" name="Content Placeholder 8" descr="IGNITE_FLAME_LL_4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7924800" y="4857750"/>
            <a:ext cx="1022350" cy="519113"/>
          </a:xfrm>
        </p:spPr>
      </p:pic>
      <p:pic>
        <p:nvPicPr>
          <p:cNvPr id="90121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23188" y="5424488"/>
            <a:ext cx="735012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Questions/Discussion?</a:t>
            </a: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152400" y="6172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hlinkClick r:id="rId3"/>
              </a:rPr>
              <a:t>www.gaweed.com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I:\field pictures\2011 field shots\MAY 16\Picture 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1905000" y="19050"/>
            <a:ext cx="5486400" cy="915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Atrazine 4L @ 2 qts/A + COC @ 1% v/v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Applied to 4”-9” Palmer Amaranth (6” average)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Photo 13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I:\field pictures\2011 field shots\may 31\Picture 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1905000" y="85725"/>
            <a:ext cx="5334000" cy="9159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Atrazine 4L @ 2 qts/A + COC @ 1% v/v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Applied to 4”-9” Palmer Amaranth (6” average)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Photo 28 DAT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of Atrazine?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038600" cy="4530725"/>
          </a:xfrm>
        </p:spPr>
        <p:txBody>
          <a:bodyPr/>
          <a:lstStyle/>
          <a:p>
            <a:r>
              <a:rPr lang="en-US" sz="2000" smtClean="0"/>
              <a:t>In April 2010, EPA stated that no additional testing is warranted to address the issue of atrazine and amphibian gonadal development.</a:t>
            </a:r>
          </a:p>
          <a:p>
            <a:r>
              <a:rPr lang="en-US" sz="2000" smtClean="0"/>
              <a:t>On May 6, 2011, Save The Frogs petitioned the EPA to ban the use and production of atrazine.</a:t>
            </a:r>
          </a:p>
          <a:p>
            <a:r>
              <a:rPr lang="en-US" sz="2000" smtClean="0"/>
              <a:t>Public comments were accepted until November 14, 2011</a:t>
            </a:r>
          </a:p>
          <a:p>
            <a:r>
              <a:rPr lang="en-US" sz="2000" smtClean="0"/>
              <a:t>??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371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Post-Harvest (Corn) Pigweed Problems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7775" y="1066800"/>
            <a:ext cx="5029200" cy="4530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Decreasing daylight hastens flower and seed production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Flowering (3-4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Seed production (2-3 weeks)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Some germination at 41</a:t>
            </a:r>
            <a:r>
              <a:rPr lang="en-US" sz="1800" i="1" baseline="30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F (8%)</a:t>
            </a:r>
          </a:p>
          <a:p>
            <a:pPr>
              <a:defRPr/>
            </a:pPr>
            <a:r>
              <a:rPr lang="en-US" sz="2400" dirty="0" smtClean="0"/>
              <a:t>Control Options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Mowing/Tillage (&gt;6” weeds)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</a:rPr>
              <a:t>Herbicides (&lt;6” weeds)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No small grain 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Dual Magnum or Warrant (?)</a:t>
            </a:r>
          </a:p>
          <a:p>
            <a:pPr lvl="2">
              <a:defRPr/>
            </a:pPr>
            <a:r>
              <a:rPr lang="en-US" sz="1400" i="1" dirty="0" smtClean="0">
                <a:solidFill>
                  <a:schemeClr val="accent6">
                    <a:lumMod val="75000"/>
                  </a:schemeClr>
                </a:solidFill>
              </a:rPr>
              <a:t>Small Grain planted soon</a:t>
            </a:r>
          </a:p>
          <a:p>
            <a:pPr lvl="3">
              <a:defRPr/>
            </a:pPr>
            <a:r>
              <a:rPr lang="en-US" sz="1200" i="1" dirty="0" smtClean="0">
                <a:solidFill>
                  <a:schemeClr val="accent6">
                    <a:lumMod val="75000"/>
                  </a:schemeClr>
                </a:solidFill>
              </a:rPr>
              <a:t>Gramoxone + 2,4-D or dicamba</a:t>
            </a:r>
          </a:p>
          <a:p>
            <a:pPr>
              <a:defRPr/>
            </a:pPr>
            <a:r>
              <a:rPr lang="en-US" sz="2400" dirty="0" smtClean="0"/>
              <a:t>When </a:t>
            </a:r>
            <a:r>
              <a:rPr lang="en-US" sz="2400" dirty="0"/>
              <a:t>can we stop worrying about seed production?</a:t>
            </a:r>
          </a:p>
          <a:p>
            <a:pPr>
              <a:defRPr/>
            </a:pP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683" name="Picture 2" descr="C:\prostkoeric C drive\weeds\pigweeds\september 1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92238"/>
            <a:ext cx="280511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 descr="C:\prostkoeric C drive\weeds\pigweeds\september 1\Picture 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28543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228600" y="6269038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</a:rPr>
              <a:t>Keeley et al.  1987.  Weed Science 35:199-204 </a:t>
            </a:r>
          </a:p>
          <a:p>
            <a:r>
              <a:rPr lang="en-US" sz="1400" i="1">
                <a:solidFill>
                  <a:srgbClr val="000000"/>
                </a:solidFill>
              </a:rPr>
              <a:t>Steckel et al., 2004.  Weed Science 52:217-221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72706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pic>
        <p:nvPicPr>
          <p:cNvPr id="72709" name="Picture 2" descr="I:\field pictures\2011 field shots\cn-01b-11\sept 15\Picture 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0" y="189865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3079750" y="1905000"/>
            <a:ext cx="29067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2,4-D Amine 3.8SL @ 1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72711" name="Picture 3" descr="I:\field pictures\2011 field shots\cn-01b-11\sept 15\Picture 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3300" y="189865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Rectangle 9"/>
          <p:cNvSpPr>
            <a:spLocks noChangeArrowheads="1"/>
          </p:cNvSpPr>
          <p:nvPr/>
        </p:nvSpPr>
        <p:spPr bwMode="auto">
          <a:xfrm>
            <a:off x="6083300" y="1885950"/>
            <a:ext cx="2908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Clarity 4SL @ 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Post-Harvest Control of Palmer Amaranth</a:t>
            </a:r>
            <a:br>
              <a:rPr lang="en-US" sz="3600" smtClean="0"/>
            </a:br>
            <a:r>
              <a:rPr lang="en-US" sz="3100" i="1" smtClean="0"/>
              <a:t>(6” average: 2”-17” range at application)</a:t>
            </a:r>
          </a:p>
        </p:txBody>
      </p:sp>
      <p:pic>
        <p:nvPicPr>
          <p:cNvPr id="73730" name="Picture 2" descr="I:\field pictures\2011 field shots\cn-01b-11\sept 15\Picture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905000"/>
            <a:ext cx="29083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I:\field pictures\2011 field shots\cn-01b-11\sept 15\Picture 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2600" y="1917700"/>
            <a:ext cx="2906713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Box 2"/>
          <p:cNvSpPr txBox="1">
            <a:spLocks noChangeArrowheads="1"/>
          </p:cNvSpPr>
          <p:nvPr/>
        </p:nvSpPr>
        <p:spPr bwMode="auto">
          <a:xfrm>
            <a:off x="57150" y="6276975"/>
            <a:ext cx="9921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CN-01B-11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September 15</a:t>
            </a:r>
          </a:p>
          <a:p>
            <a:r>
              <a:rPr lang="en-US" sz="1100" i="1">
                <a:solidFill>
                  <a:srgbClr val="000000"/>
                </a:solidFill>
                <a:latin typeface="Calibri" pitchFamily="34" charset="0"/>
              </a:rPr>
              <a:t>30 DAT</a:t>
            </a:r>
          </a:p>
        </p:txBody>
      </p:sp>
      <p:sp>
        <p:nvSpPr>
          <p:cNvPr id="73733" name="TextBox 3"/>
          <p:cNvSpPr txBox="1">
            <a:spLocks noChangeArrowheads="1"/>
          </p:cNvSpPr>
          <p:nvPr/>
        </p:nvSpPr>
        <p:spPr bwMode="auto">
          <a:xfrm>
            <a:off x="1128713" y="1917700"/>
            <a:ext cx="525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NTC</a:t>
            </a:r>
          </a:p>
        </p:txBody>
      </p:sp>
      <p:sp>
        <p:nvSpPr>
          <p:cNvPr id="73734" name="TextBox 4"/>
          <p:cNvSpPr txBox="1">
            <a:spLocks noChangeArrowheads="1"/>
          </p:cNvSpPr>
          <p:nvPr/>
        </p:nvSpPr>
        <p:spPr bwMode="auto">
          <a:xfrm>
            <a:off x="3195638" y="1905000"/>
            <a:ext cx="25876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Dual Magnum 7.62EC @ 16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  <p:pic>
        <p:nvPicPr>
          <p:cNvPr id="73735" name="Picture 2" descr="I:\field pictures\2011 field shots\cn-01b-11\sept 15\Picture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6463" y="1905000"/>
            <a:ext cx="2909887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Rectangle 6"/>
          <p:cNvSpPr>
            <a:spLocks noChangeArrowheads="1"/>
          </p:cNvSpPr>
          <p:nvPr/>
        </p:nvSpPr>
        <p:spPr bwMode="auto">
          <a:xfrm>
            <a:off x="5986463" y="1898650"/>
            <a:ext cx="29098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Gramoxone Inteon 2SL @ 3 pt/A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Warrant 3ME @ 48 oz/A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Calibri" pitchFamily="34" charset="0"/>
              </a:rPr>
              <a:t>Primary @ 1% v/v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748</Words>
  <Application>Microsoft Office PowerPoint</Application>
  <PresentationFormat>On-screen Show (4:3)</PresentationFormat>
  <Paragraphs>190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40</vt:i4>
      </vt:variant>
      <vt:variant>
        <vt:lpstr>Slide Titles</vt:lpstr>
      </vt:variant>
      <vt:variant>
        <vt:i4>25</vt:i4>
      </vt:variant>
    </vt:vector>
  </HeadingPairs>
  <TitlesOfParts>
    <vt:vector size="71" baseType="lpstr">
      <vt:lpstr>Arial</vt:lpstr>
      <vt:lpstr>Garamond</vt:lpstr>
      <vt:lpstr>Wingdings</vt:lpstr>
      <vt:lpstr>Calibri</vt:lpstr>
      <vt:lpstr>Monotype Sorts</vt:lpstr>
      <vt:lpstr>Times New Roman</vt:lpstr>
      <vt:lpstr>Edge</vt:lpstr>
      <vt:lpstr>Office Theme</vt:lpstr>
      <vt:lpstr>Corn</vt:lpstr>
      <vt:lpstr>2_Office Theme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Edge</vt:lpstr>
      <vt:lpstr>Office Theme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Corn</vt:lpstr>
      <vt:lpstr>2012 Weed Management Update Field Corn and Grain Sorghum</vt:lpstr>
      <vt:lpstr>Field Corn</vt:lpstr>
      <vt:lpstr>Slide 3</vt:lpstr>
      <vt:lpstr>Slide 4</vt:lpstr>
      <vt:lpstr>Future of Atrazine?</vt:lpstr>
      <vt:lpstr>Post-Harvest Palmer Amaranth Populations Must be Managed!</vt:lpstr>
      <vt:lpstr>Post-Harvest (Corn) Pigweed Problems</vt:lpstr>
      <vt:lpstr>Post-Harvest Control of Palmer Amaranth (6” average: 2”-17” range at application)</vt:lpstr>
      <vt:lpstr>Post-Harvest Control of Palmer Amaranth (6” average: 2”-17” range at application)</vt:lpstr>
      <vt:lpstr>Capreno</vt:lpstr>
      <vt:lpstr>Capreno vs. Laudis (51 DAT)</vt:lpstr>
      <vt:lpstr>Sometime In The Near Future</vt:lpstr>
      <vt:lpstr>Slide 13</vt:lpstr>
      <vt:lpstr>Weed Control in Field Corn with Zidua - 2011</vt:lpstr>
      <vt:lpstr>Slide 15</vt:lpstr>
      <vt:lpstr>Weed Control in Field Corn with Anthem - 2011</vt:lpstr>
      <vt:lpstr>Corvus 2.63SC</vt:lpstr>
      <vt:lpstr>Weed Control in Field Corn with  Corvus 2.6SC @ 3 oz/A - 2010</vt:lpstr>
      <vt:lpstr>Enlist™ Herbicide Tolerant Corn</vt:lpstr>
      <vt:lpstr>Grain Sorghum</vt:lpstr>
      <vt:lpstr>Slide 21</vt:lpstr>
      <vt:lpstr>GR-Pigweed Control in Sorghum Macon County (2010) – 47 DAP</vt:lpstr>
      <vt:lpstr>Reflex/Sorghum (10 month rotation restriction for a good reason!)</vt:lpstr>
      <vt:lpstr>Future Concerns/Issues</vt:lpstr>
      <vt:lpstr>Questions/Discussion?</vt:lpstr>
    </vt:vector>
  </TitlesOfParts>
  <Company>UGA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Weed Management Update - Field Corn and Grain Sorghum</dc:title>
  <dc:creator>eprostko</dc:creator>
  <cp:lastModifiedBy>David Krueger</cp:lastModifiedBy>
  <cp:revision>29</cp:revision>
  <dcterms:created xsi:type="dcterms:W3CDTF">2011-11-11T15:02:46Z</dcterms:created>
  <dcterms:modified xsi:type="dcterms:W3CDTF">2012-03-13T03:25:07Z</dcterms:modified>
</cp:coreProperties>
</file>