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9" r:id="rId2"/>
    <p:sldMasterId id="2147483742" r:id="rId3"/>
  </p:sldMasterIdLst>
  <p:notesMasterIdLst>
    <p:notesMasterId r:id="rId36"/>
  </p:notesMasterIdLst>
  <p:sldIdLst>
    <p:sldId id="258" r:id="rId4"/>
    <p:sldId id="299" r:id="rId5"/>
    <p:sldId id="314" r:id="rId6"/>
    <p:sldId id="349" r:id="rId7"/>
    <p:sldId id="348" r:id="rId8"/>
    <p:sldId id="300" r:id="rId9"/>
    <p:sldId id="318" r:id="rId10"/>
    <p:sldId id="319" r:id="rId11"/>
    <p:sldId id="320" r:id="rId12"/>
    <p:sldId id="326" r:id="rId13"/>
    <p:sldId id="328" r:id="rId14"/>
    <p:sldId id="327" r:id="rId15"/>
    <p:sldId id="337" r:id="rId16"/>
    <p:sldId id="333" r:id="rId17"/>
    <p:sldId id="342" r:id="rId18"/>
    <p:sldId id="343" r:id="rId19"/>
    <p:sldId id="321" r:id="rId20"/>
    <p:sldId id="323" r:id="rId21"/>
    <p:sldId id="341" r:id="rId22"/>
    <p:sldId id="324" r:id="rId23"/>
    <p:sldId id="355" r:id="rId24"/>
    <p:sldId id="356" r:id="rId25"/>
    <p:sldId id="336" r:id="rId26"/>
    <p:sldId id="346" r:id="rId27"/>
    <p:sldId id="338" r:id="rId28"/>
    <p:sldId id="350" r:id="rId29"/>
    <p:sldId id="339" r:id="rId30"/>
    <p:sldId id="340" r:id="rId31"/>
    <p:sldId id="344" r:id="rId32"/>
    <p:sldId id="345" r:id="rId33"/>
    <p:sldId id="347" r:id="rId34"/>
    <p:sldId id="351" r:id="rId3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249" autoAdjust="0"/>
  </p:normalViewPr>
  <p:slideViewPr>
    <p:cSldViewPr>
      <p:cViewPr varScale="1">
        <p:scale>
          <a:sx n="97" d="100"/>
          <a:sy n="97" d="100"/>
        </p:scale>
        <p:origin x="-61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37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22DA829-4DFE-4334-93E0-308C19A40D9E}" type="datetimeFigureOut">
              <a:rPr lang="en-US"/>
              <a:pPr>
                <a:defRPr/>
              </a:pPr>
              <a:t>12/21/2010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9311B5EC-726C-4865-9BF9-344354E54E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12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F0A91FE-899C-4802-B9AB-39F36EC8A70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32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FAA1537-E284-448C-83F7-63A2A4A8B1D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52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6CBC93D-5EF5-4BC5-9813-B4D8652D780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645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50F0694-90B8-495C-B156-CE807753108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5AD0F4D-8055-4931-9A73-8FC28297798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696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7C33824-45D2-424A-89B9-4943C63AFE5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716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D1E52DA-6C51-4C2C-9D7D-C83AB08E4CD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BFE2C09-1FB3-4885-8B38-984F4CFB699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460E6F6-BD7C-4A24-B380-24A8075AC8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4949900-7A40-46F7-99D0-656DCF4FB6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6788EF1-A0C3-441F-A413-2406CC1417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E351716-2E7A-49F6-A73C-82803CF924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0E913A2-42B2-4B19-A891-2F74453E66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E9F3F50-A544-419F-867F-4FC8223C84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5F60E9-C32D-4E3A-92F4-090070515FF9}" type="datetimeFigureOut">
              <a:rPr lang="en-US"/>
              <a:pPr>
                <a:defRPr/>
              </a:pPr>
              <a:t>12/21/2010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D88EAB-96BD-43A8-B9D7-DD38416697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1A4FE0-9F4A-491E-AF68-423F67DDFEA0}" type="datetimeFigureOut">
              <a:rPr lang="en-US"/>
              <a:pPr>
                <a:defRPr/>
              </a:pPr>
              <a:t>12/21/2010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4BDBD-BDF5-44BA-9A2D-02D649A4AD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6EB598-49F6-49A3-8045-33808B5868EC}" type="datetimeFigureOut">
              <a:rPr lang="en-US"/>
              <a:pPr>
                <a:defRPr/>
              </a:pPr>
              <a:t>12/21/2010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8304A1-5A0F-4983-BF25-7B8488DDD4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281B56-089A-4B4A-9BB5-4CDDE24FE922}" type="datetimeFigureOut">
              <a:rPr lang="en-US"/>
              <a:pPr>
                <a:defRPr/>
              </a:pPr>
              <a:t>12/21/2010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BAAD99-C1A3-4A2B-B4F7-1DF5C2393A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27C90C-92D2-4E53-8AFA-E5E6E030D649}" type="datetimeFigureOut">
              <a:rPr lang="en-US"/>
              <a:pPr>
                <a:defRPr/>
              </a:pPr>
              <a:t>12/21/2010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02855-7956-437F-9015-A2E39E973E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EAE48C5-12B9-41DF-8A0D-3A0F22B117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3CFD3F-2D89-4740-A981-B296234B96B5}" type="datetimeFigureOut">
              <a:rPr lang="en-US"/>
              <a:pPr>
                <a:defRPr/>
              </a:pPr>
              <a:t>12/21/2010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95647-C787-422F-ABA2-D6760E7402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CDA22E-BC42-4474-AAA3-2553E4F272E6}" type="datetimeFigureOut">
              <a:rPr lang="en-US"/>
              <a:pPr>
                <a:defRPr/>
              </a:pPr>
              <a:t>12/21/2010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F822DB-A5C8-490C-84D0-78488FD25C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B95902-BD84-4CA2-A570-5E79A99710F9}" type="datetimeFigureOut">
              <a:rPr lang="en-US"/>
              <a:pPr>
                <a:defRPr/>
              </a:pPr>
              <a:t>12/21/2010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CFDFA-824B-40FE-91C6-080BB437F1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C2A618-F3AF-499A-A250-EE7100EB1081}" type="datetimeFigureOut">
              <a:rPr lang="en-US"/>
              <a:pPr>
                <a:defRPr/>
              </a:pPr>
              <a:t>12/21/2010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D6200-F5DD-4ABD-8995-AFF1A04CDF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186E6E-C020-43D5-8B74-759A12C3DC34}" type="datetimeFigureOut">
              <a:rPr lang="en-US"/>
              <a:pPr>
                <a:defRPr/>
              </a:pPr>
              <a:t>12/21/2010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345659-6323-4416-B06C-7F718B866B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9F08F-8129-43BF-965C-A4D1F9FFEC05}" type="datetimeFigureOut">
              <a:rPr lang="en-US"/>
              <a:pPr>
                <a:defRPr/>
              </a:pPr>
              <a:t>12/21/2010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BA818-8A39-4A3C-92C7-EE326A8CBC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10F400-6F26-4BE5-885C-1A03D7ADD4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0F51E-4AC4-489E-9218-F636CC3DA544}" type="datetimeFigureOut">
              <a:rPr lang="en-US"/>
              <a:pPr>
                <a:defRPr/>
              </a:pPr>
              <a:t>12/21/2010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3C93A-0CD8-4AF7-83E4-E7948EEE64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D7B5DE-E00C-4131-9D3A-7CC2F8472651}" type="datetimeFigureOut">
              <a:rPr lang="en-US"/>
              <a:pPr>
                <a:defRPr/>
              </a:pPr>
              <a:t>12/21/2010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4DB949-2103-4BB5-9161-EAF34DDE24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BC11D-17DD-42F8-92E6-B6A124296F46}" type="datetimeFigureOut">
              <a:rPr lang="en-US"/>
              <a:pPr>
                <a:defRPr/>
              </a:pPr>
              <a:t>12/21/2010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162E63-4E22-41C6-A2C1-2232D384F5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26C4968-50A4-4119-93D8-70F7512FD3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D220BB-FD06-40D1-808C-08330180B9EC}" type="datetimeFigureOut">
              <a:rPr lang="en-US"/>
              <a:pPr>
                <a:defRPr/>
              </a:pPr>
              <a:t>12/21/2010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E8CAF9-9B39-42CA-AD84-A46414EC35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6111D1-D454-4097-A7C5-C07072E252D1}" type="datetimeFigureOut">
              <a:rPr lang="en-US"/>
              <a:pPr>
                <a:defRPr/>
              </a:pPr>
              <a:t>12/21/2010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8A40C6-AD0A-47B0-A693-853030CE38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DC479-3DF0-4085-9844-6B73F95D5F06}" type="datetimeFigureOut">
              <a:rPr lang="en-US"/>
              <a:pPr>
                <a:defRPr/>
              </a:pPr>
              <a:t>12/21/2010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FDBE8-A9B2-4176-94DF-58F9E0A2D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C58E19-B70B-49EE-BF4F-7FF60600D755}" type="datetimeFigureOut">
              <a:rPr lang="en-US"/>
              <a:pPr>
                <a:defRPr/>
              </a:pPr>
              <a:t>12/21/2010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2CF05-7BB2-4B40-9CB7-56F3495E33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BA5793-EEAC-4498-98EF-AB64CAD569E3}" type="datetimeFigureOut">
              <a:rPr lang="en-US"/>
              <a:pPr>
                <a:defRPr/>
              </a:pPr>
              <a:t>12/21/2010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9FDF8-7EF3-4740-961B-1B00F49105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A9AC11-B9D8-47E6-9B5D-DCEADBF56E29}" type="datetimeFigureOut">
              <a:rPr lang="en-US"/>
              <a:pPr>
                <a:defRPr/>
              </a:pPr>
              <a:t>12/21/2010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A8BC2E-1A55-4A03-B057-CB9336042D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DA450-A24B-45F0-9443-F53329C3DBB9}" type="datetimeFigureOut">
              <a:rPr lang="en-US"/>
              <a:pPr>
                <a:defRPr/>
              </a:pPr>
              <a:t>12/21/2010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118AC-17B9-445B-B0F7-556C9F50C2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7A2C3D-CB93-49B6-B783-0A6503C4E8D9}" type="datetimeFigureOut">
              <a:rPr lang="en-US"/>
              <a:pPr>
                <a:defRPr/>
              </a:pPr>
              <a:t>12/21/2010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D3EEEF-170E-419D-B6F4-98912F5B22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A69C57-3DFD-4B21-AEEC-D3D7B678C0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B7FF142-F4C5-4507-BDD9-D9AD31BE9C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436CCD9-4457-44F9-8074-F5523D8568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4989C30-1C25-4613-9B83-4FFACF3CF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287D356-283E-4067-A1E2-46825B15AE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E452564-775A-4228-9231-A070857DF9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42B96AC-88D9-44C1-A494-6E49B61819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+mj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  <a:latin typeface="+mj-lt"/>
              </a:defRPr>
            </a:lvl1pPr>
          </a:lstStyle>
          <a:p>
            <a:pPr>
              <a:defRPr/>
            </a:pPr>
            <a:fld id="{7237C58D-0DCD-4046-9B76-F8D7C1E718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46087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6088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638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8DE09CF0-B333-45D1-BB28-43B5484CFEA9}" type="datetimeFigureOut">
              <a:rPr lang="en-US"/>
              <a:pPr>
                <a:defRPr/>
              </a:pPr>
              <a:t>12/21/2010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E2A4C948-6145-41FE-9F11-F3F3C081D5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95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96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6C37150D-DE3E-48FC-AD21-78DBC9788D5F}" type="datetimeFigureOut">
              <a:rPr lang="en-US"/>
              <a:pPr>
                <a:defRPr/>
              </a:pPr>
              <a:t>12/21/2010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B5448FE8-4CBF-4FDF-93C2-8F85726808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96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5" descr="IMG_13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1022350" y="287338"/>
            <a:ext cx="6824663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2011 Peanut Weed Control Update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Agent Training – December 2010</a:t>
            </a:r>
            <a:endParaRPr lang="en-US" sz="3200" b="1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</p:txBody>
      </p:sp>
      <p:sp>
        <p:nvSpPr>
          <p:cNvPr id="44035" name="Text Box 7"/>
          <p:cNvSpPr txBox="1">
            <a:spLocks noChangeArrowheads="1"/>
          </p:cNvSpPr>
          <p:nvPr/>
        </p:nvSpPr>
        <p:spPr bwMode="auto">
          <a:xfrm>
            <a:off x="1971675" y="5105400"/>
            <a:ext cx="52228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>
                <a:solidFill>
                  <a:srgbClr val="FFFF00"/>
                </a:solidFill>
              </a:rPr>
              <a:t>Eric P. Prostko, Ph.D. </a:t>
            </a:r>
          </a:p>
          <a:p>
            <a:pPr algn="ctr"/>
            <a:r>
              <a:rPr lang="en-US" sz="2000" b="1">
                <a:solidFill>
                  <a:srgbClr val="FFFF00"/>
                </a:solidFill>
              </a:rPr>
              <a:t>Professor and Extension Weed Specialist</a:t>
            </a:r>
          </a:p>
          <a:p>
            <a:pPr algn="ctr"/>
            <a:r>
              <a:rPr lang="en-US" sz="2000" b="1">
                <a:solidFill>
                  <a:srgbClr val="FFFF00"/>
                </a:solidFill>
              </a:rPr>
              <a:t>Department of Crop &amp; Soil Sciences</a:t>
            </a:r>
          </a:p>
        </p:txBody>
      </p:sp>
      <p:pic>
        <p:nvPicPr>
          <p:cNvPr id="44036" name="Picture 4" descr="University of Georgia College of Agricultural and Environmental Scienc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6096000"/>
            <a:ext cx="56102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Non-Selective Applicators</a:t>
            </a:r>
          </a:p>
        </p:txBody>
      </p:sp>
      <p:pic>
        <p:nvPicPr>
          <p:cNvPr id="56322" name="Picture 2" descr="I:\field pictures\2010 field shots\wiper-2010\Picture 0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990600"/>
            <a:ext cx="2925763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3" name="Picture 4" descr="IMG_263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5791200" y="990600"/>
            <a:ext cx="2921000" cy="2193925"/>
          </a:xfrm>
        </p:spPr>
      </p:pic>
      <p:pic>
        <p:nvPicPr>
          <p:cNvPr id="56324" name="Picture 4" descr="Picture 00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" y="3733800"/>
            <a:ext cx="2925763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5" name="Picture 2" descr="I:\field pictures\2010 field shots\AUGUST 27\Picture 02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0" y="3749675"/>
            <a:ext cx="2925763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6" name="Picture 3" descr="IMG_26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94038" y="2462213"/>
            <a:ext cx="2925762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4"/>
          <p:cNvSpPr>
            <a:spLocks noGrp="1"/>
          </p:cNvSpPr>
          <p:nvPr>
            <p:ph type="title"/>
          </p:nvPr>
        </p:nvSpPr>
        <p:spPr>
          <a:xfrm>
            <a:off x="457200" y="277813"/>
            <a:ext cx="8534400" cy="1139825"/>
          </a:xfrm>
        </p:spPr>
        <p:txBody>
          <a:bodyPr/>
          <a:lstStyle/>
          <a:p>
            <a:r>
              <a:rPr lang="en-US" sz="2800" smtClean="0"/>
              <a:t>Summary of Palmer Amaranth Control (%) with Non-Selective Applicators Using Gramoxone Inteon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3140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8700"/>
                <a:gridCol w="1028700"/>
                <a:gridCol w="1028700"/>
                <a:gridCol w="1028700"/>
                <a:gridCol w="1028700"/>
                <a:gridCol w="1028700"/>
                <a:gridCol w="1028700"/>
                <a:gridCol w="102870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Trial #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Rating Date (DAT)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Gravity Flow</a:t>
                      </a:r>
                    </a:p>
                    <a:p>
                      <a:pPr algn="ctr"/>
                      <a:r>
                        <a:rPr lang="en-US" dirty="0" smtClean="0"/>
                        <a:t>Wick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Weed</a:t>
                      </a:r>
                      <a:r>
                        <a:rPr lang="en-US" baseline="0" dirty="0" smtClean="0"/>
                        <a:t> Wiper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Wick</a:t>
                      </a:r>
                    </a:p>
                    <a:p>
                      <a:pPr algn="ctr"/>
                      <a:r>
                        <a:rPr lang="en-US" dirty="0" smtClean="0"/>
                        <a:t>Master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Top Crop Wiper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LMC-Cross</a:t>
                      </a:r>
                    </a:p>
                    <a:p>
                      <a:pPr algn="ctr"/>
                      <a:r>
                        <a:rPr lang="en-US" dirty="0" smtClean="0"/>
                        <a:t>Wick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LSD</a:t>
                      </a:r>
                    </a:p>
                    <a:p>
                      <a:pPr algn="ctr"/>
                      <a:r>
                        <a:rPr lang="en-US" dirty="0" smtClean="0"/>
                        <a:t>(0.10)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7420" name="Picture 3" descr="IMG_26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0800" y="4800600"/>
            <a:ext cx="841375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421" name="Picture 4" descr="IMG_26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7600" y="4800600"/>
            <a:ext cx="838200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422" name="Picture 2" descr="I:\field pictures\2010 field shots\wiper-2010\Picture 01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1225" y="4800600"/>
            <a:ext cx="841375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423" name="Picture 4" descr="Picture 00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0" y="4800600"/>
            <a:ext cx="841375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424" name="Picture 2" descr="I:\field pictures\2010 field shots\august 25\Picture 02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81800" y="4800600"/>
            <a:ext cx="841375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425" name="TextBox 1"/>
          <p:cNvSpPr txBox="1">
            <a:spLocks noChangeArrowheads="1"/>
          </p:cNvSpPr>
          <p:nvPr/>
        </p:nvSpPr>
        <p:spPr bwMode="auto">
          <a:xfrm>
            <a:off x="523875" y="6216650"/>
            <a:ext cx="69659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50:50 solution of Gramoxone Inteon + Water except Trial #4 (25%)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smtClean="0"/>
              <a:t>WeedWiper vs. TopCrop Sponge</a:t>
            </a:r>
            <a:br>
              <a:rPr lang="en-US" sz="2800" smtClean="0"/>
            </a:br>
            <a:r>
              <a:rPr lang="en-US" sz="2400" b="0" smtClean="0"/>
              <a:t>50% Solution of Gramoxone Inteon</a:t>
            </a:r>
            <a:br>
              <a:rPr lang="en-US" sz="2400" b="0" smtClean="0"/>
            </a:br>
            <a:r>
              <a:rPr lang="en-US" sz="2400" b="0" smtClean="0"/>
              <a:t>3.1 MPH, 20” Applicator Height</a:t>
            </a:r>
            <a:br>
              <a:rPr lang="en-US" sz="2400" b="0" smtClean="0"/>
            </a:br>
            <a:r>
              <a:rPr lang="en-US" sz="2400" b="0" smtClean="0"/>
              <a:t>AMAPA = 36-86” tall, 66” avg.</a:t>
            </a:r>
          </a:p>
        </p:txBody>
      </p:sp>
      <p:sp>
        <p:nvSpPr>
          <p:cNvPr id="58370" name="TextBox 3"/>
          <p:cNvSpPr txBox="1">
            <a:spLocks noChangeArrowheads="1"/>
          </p:cNvSpPr>
          <p:nvPr/>
        </p:nvSpPr>
        <p:spPr bwMode="auto">
          <a:xfrm>
            <a:off x="1295400" y="5715000"/>
            <a:ext cx="565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NTC</a:t>
            </a:r>
          </a:p>
        </p:txBody>
      </p:sp>
      <p:sp>
        <p:nvSpPr>
          <p:cNvPr id="58371" name="TextBox 4"/>
          <p:cNvSpPr txBox="1">
            <a:spLocks noChangeArrowheads="1"/>
          </p:cNvSpPr>
          <p:nvPr/>
        </p:nvSpPr>
        <p:spPr bwMode="auto">
          <a:xfrm>
            <a:off x="3883025" y="5726113"/>
            <a:ext cx="13096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WeedWiper</a:t>
            </a:r>
          </a:p>
        </p:txBody>
      </p:sp>
      <p:sp>
        <p:nvSpPr>
          <p:cNvPr id="58372" name="TextBox 5"/>
          <p:cNvSpPr txBox="1">
            <a:spLocks noChangeArrowheads="1"/>
          </p:cNvSpPr>
          <p:nvPr/>
        </p:nvSpPr>
        <p:spPr bwMode="auto">
          <a:xfrm>
            <a:off x="7056438" y="5726113"/>
            <a:ext cx="1055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TopCrop</a:t>
            </a:r>
          </a:p>
        </p:txBody>
      </p:sp>
      <p:sp>
        <p:nvSpPr>
          <p:cNvPr id="58373" name="TextBox 6"/>
          <p:cNvSpPr txBox="1">
            <a:spLocks noChangeArrowheads="1"/>
          </p:cNvSpPr>
          <p:nvPr/>
        </p:nvSpPr>
        <p:spPr bwMode="auto">
          <a:xfrm>
            <a:off x="160338" y="6172200"/>
            <a:ext cx="8937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PIG-07-10</a:t>
            </a:r>
          </a:p>
          <a:p>
            <a:r>
              <a:rPr lang="en-US" sz="1200"/>
              <a:t>9/21/10</a:t>
            </a:r>
          </a:p>
          <a:p>
            <a:r>
              <a:rPr lang="en-US" sz="1200"/>
              <a:t>29 DAT</a:t>
            </a:r>
          </a:p>
        </p:txBody>
      </p:sp>
      <p:pic>
        <p:nvPicPr>
          <p:cNvPr id="58374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638800" y="381000"/>
            <a:ext cx="1524000" cy="1143000"/>
          </a:xfrm>
        </p:spPr>
      </p:pic>
      <p:pic>
        <p:nvPicPr>
          <p:cNvPr id="58375" name="Picture 4" descr="Picture 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73925" y="381000"/>
            <a:ext cx="152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6" name="Picture 2" descr="I:\field pictures\2010 field shots\september 21\Picture 01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8950" y="2057400"/>
            <a:ext cx="2743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7" name="Picture 3" descr="I:\field pictures\2010 field shots\september 21\Picture 01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06763" y="2057400"/>
            <a:ext cx="2743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8" name="Picture 4" descr="I:\field pictures\2010 field shots\september 21\Picture 01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11888" y="1997075"/>
            <a:ext cx="2743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153400" cy="636587"/>
          </a:xfrm>
        </p:spPr>
        <p:txBody>
          <a:bodyPr/>
          <a:lstStyle/>
          <a:p>
            <a:r>
              <a:rPr lang="en-US" sz="3200" smtClean="0"/>
              <a:t>Our First Attempt in a Real Field </a:t>
            </a:r>
            <a:br>
              <a:rPr lang="en-US" sz="3200" smtClean="0"/>
            </a:br>
            <a:r>
              <a:rPr lang="en-US" sz="2400" i="1" smtClean="0"/>
              <a:t>Tift County, August 2010 (3 DAT)</a:t>
            </a:r>
          </a:p>
        </p:txBody>
      </p:sp>
      <p:pic>
        <p:nvPicPr>
          <p:cNvPr id="59394" name="Picture 2" descr="I:\field pictures\2010 field shots\AUGUST 27\Picture 0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8800" y="1295400"/>
            <a:ext cx="3008313" cy="225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Picture 3" descr="I:\field pictures\2010 field shots\AUGUST 27\Picture 05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3810000"/>
            <a:ext cx="3033713" cy="227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4" descr="I:\field pictures\2010 field shots\AUGUST 27\Picture 05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3400" y="1271588"/>
            <a:ext cx="3719513" cy="278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495800" y="4114800"/>
            <a:ext cx="3441700" cy="2032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u="sng" dirty="0">
                <a:latin typeface="+mn-lt"/>
              </a:rPr>
              <a:t>Potential Problems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en-US" dirty="0">
                <a:latin typeface="+mn-lt"/>
              </a:rPr>
              <a:t>No gauge wheel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en-US" dirty="0">
                <a:latin typeface="+mn-lt"/>
              </a:rPr>
              <a:t>Hydraulic lift problem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en-US" dirty="0">
                <a:latin typeface="+mn-lt"/>
              </a:rPr>
              <a:t>No check valve on pump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en-US" dirty="0">
                <a:latin typeface="+mn-lt"/>
              </a:rPr>
              <a:t>Roller Speed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en-US" dirty="0">
                <a:latin typeface="+mn-lt"/>
              </a:rPr>
              <a:t>Tall peanut variety (GA-02C)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en-US" dirty="0">
                <a:latin typeface="+mn-lt"/>
              </a:rPr>
              <a:t>Dumb A** Scientist</a:t>
            </a:r>
            <a:endParaRPr lang="en-US" dirty="0">
              <a:latin typeface="+mn-lt"/>
            </a:endParaRPr>
          </a:p>
        </p:txBody>
      </p:sp>
      <p:pic>
        <p:nvPicPr>
          <p:cNvPr id="59398" name="Picture 5" descr="I:\field pictures\2010 field shots\august 25\Picture 01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45288" y="228600"/>
            <a:ext cx="1192212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Tank-Mixtures</a:t>
            </a:r>
            <a:br>
              <a:rPr lang="en-US" smtClean="0"/>
            </a:br>
            <a:r>
              <a:rPr lang="en-US" sz="2800" smtClean="0"/>
              <a:t>(</a:t>
            </a:r>
            <a:r>
              <a:rPr lang="en-US" sz="2800" i="1" smtClean="0"/>
              <a:t>At least </a:t>
            </a:r>
            <a:r>
              <a:rPr lang="en-US" sz="2800" i="1" u="sng" smtClean="0"/>
              <a:t>24,000 </a:t>
            </a:r>
            <a:r>
              <a:rPr lang="en-US" sz="2800" i="1" smtClean="0"/>
              <a:t>potential tank-mixtures for peanuts)</a:t>
            </a:r>
          </a:p>
        </p:txBody>
      </p:sp>
      <p:pic>
        <p:nvPicPr>
          <p:cNvPr id="60418" name="Picture 5" descr="Picture 0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1704975"/>
            <a:ext cx="5448300" cy="408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sz="3600" dirty="0" smtClean="0"/>
              <a:t>Leaf Burn Caused By Cadre 2AS (4 </a:t>
            </a:r>
            <a:r>
              <a:rPr lang="en-US" sz="3600" dirty="0" err="1" smtClean="0"/>
              <a:t>oz</a:t>
            </a:r>
            <a:r>
              <a:rPr lang="en-US" sz="3600" dirty="0" smtClean="0"/>
              <a:t>/A) + Dual Magnum 7.62EC (16 </a:t>
            </a:r>
            <a:r>
              <a:rPr lang="en-US" sz="3600" dirty="0" err="1" smtClean="0"/>
              <a:t>oz</a:t>
            </a:r>
            <a:r>
              <a:rPr lang="en-US" sz="3600" dirty="0" smtClean="0"/>
              <a:t>/A)+ 2,4-DB 1.75SL (18 </a:t>
            </a:r>
            <a:r>
              <a:rPr lang="en-US" sz="3600" dirty="0" err="1" smtClean="0"/>
              <a:t>oz</a:t>
            </a:r>
            <a:r>
              <a:rPr lang="en-US" sz="3600" dirty="0" smtClean="0"/>
              <a:t>/A) + Bravo WS 6L (24 </a:t>
            </a:r>
            <a:r>
              <a:rPr lang="en-US" sz="3600" dirty="0" err="1" smtClean="0"/>
              <a:t>oz</a:t>
            </a:r>
            <a:r>
              <a:rPr lang="en-US" sz="3600" dirty="0" smtClean="0"/>
              <a:t>/A) - 3 DAT</a:t>
            </a:r>
            <a:endParaRPr lang="en-US" sz="3600" dirty="0"/>
          </a:p>
        </p:txBody>
      </p:sp>
      <p:pic>
        <p:nvPicPr>
          <p:cNvPr id="61442" name="Picture 2" descr="I:\field pictures\2010 field shots\june 14\Picture 03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1752600"/>
            <a:ext cx="594360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smtClean="0"/>
              <a:t>Peanut (GA-06G) Yield Response to Tank-Mixtures</a:t>
            </a:r>
            <a:r>
              <a:rPr lang="en-US" sz="3600" smtClean="0"/>
              <a:t> </a:t>
            </a:r>
            <a:r>
              <a:rPr lang="en-US" sz="1800" i="1" smtClean="0"/>
              <a:t>Cadre (C), Dual Magnum (DM), 2,4-DB (DB), Bravo WS (B) - Applied 30 DAP</a:t>
            </a:r>
          </a:p>
        </p:txBody>
      </p:sp>
      <p:graphicFrame>
        <p:nvGraphicFramePr>
          <p:cNvPr id="62466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30725"/>
        </p:xfrm>
        <a:graphic>
          <a:graphicData uri="http://schemas.openxmlformats.org/presentationml/2006/ole">
            <p:oleObj spid="_x0000_s62466" r:id="rId3" imgW="8230313" imgH="4529721" progId="Excel.Chart.8">
              <p:embed/>
            </p:oleObj>
          </a:graphicData>
        </a:graphic>
      </p:graphicFrame>
      <p:sp>
        <p:nvSpPr>
          <p:cNvPr id="62467" name="TextBox 4"/>
          <p:cNvSpPr txBox="1">
            <a:spLocks noChangeArrowheads="1"/>
          </p:cNvSpPr>
          <p:nvPr/>
        </p:nvSpPr>
        <p:spPr bwMode="auto">
          <a:xfrm>
            <a:off x="152400" y="6257925"/>
            <a:ext cx="291782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/>
              <a:t>PE-19-10</a:t>
            </a:r>
          </a:p>
          <a:p>
            <a:r>
              <a:rPr lang="en-US" sz="1100"/>
              <a:t>Cadre @ 4 oz/A, Dual Magnum @ 16 oz/A</a:t>
            </a:r>
          </a:p>
          <a:p>
            <a:r>
              <a:rPr lang="en-US" sz="1100"/>
              <a:t>2,4-DB @ 18 oz/A, Bravo WS @ 24 oz/A</a:t>
            </a:r>
          </a:p>
        </p:txBody>
      </p:sp>
      <p:sp>
        <p:nvSpPr>
          <p:cNvPr id="62468" name="TextBox 5"/>
          <p:cNvSpPr txBox="1">
            <a:spLocks noChangeArrowheads="1"/>
          </p:cNvSpPr>
          <p:nvPr/>
        </p:nvSpPr>
        <p:spPr bwMode="auto">
          <a:xfrm>
            <a:off x="7620000" y="6327775"/>
            <a:ext cx="12144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LSD 0.10 = NS</a:t>
            </a:r>
          </a:p>
          <a:p>
            <a:r>
              <a:rPr lang="en-US" sz="1200"/>
              <a:t>CV = 10.32</a:t>
            </a:r>
          </a:p>
        </p:txBody>
      </p:sp>
      <p:sp>
        <p:nvSpPr>
          <p:cNvPr id="62469" name="TextBox 6"/>
          <p:cNvSpPr txBox="1">
            <a:spLocks noChangeArrowheads="1"/>
          </p:cNvSpPr>
          <p:nvPr/>
        </p:nvSpPr>
        <p:spPr bwMode="auto">
          <a:xfrm rot="-5400000">
            <a:off x="-43656" y="3396456"/>
            <a:ext cx="76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i="1"/>
              <a:t>lbs/A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2" descr="I:\field pictures\2010 field shots\JUNE 9\Picture 04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1447800"/>
            <a:ext cx="6781800" cy="508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0" name="TextBox 4"/>
          <p:cNvSpPr txBox="1">
            <a:spLocks noChangeArrowheads="1"/>
          </p:cNvSpPr>
          <p:nvPr/>
        </p:nvSpPr>
        <p:spPr bwMode="auto">
          <a:xfrm>
            <a:off x="381000" y="152400"/>
            <a:ext cx="84582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>
                <a:solidFill>
                  <a:srgbClr val="000000"/>
                </a:solidFill>
                <a:latin typeface="Calibri" pitchFamily="34" charset="0"/>
              </a:rPr>
              <a:t>Gramoxone Inteon @ 12 oz/A + Storm @ 16 oz/A + Dual Magnum @ 1 pt/A + 2,4-DB @ 1 pt/A (Left)</a:t>
            </a:r>
          </a:p>
          <a:p>
            <a:pPr algn="ctr"/>
            <a:endParaRPr lang="en-US" sz="1600">
              <a:solidFill>
                <a:srgbClr val="000000"/>
              </a:solidFill>
              <a:latin typeface="Calibri" pitchFamily="34" charset="0"/>
            </a:endParaRPr>
          </a:p>
          <a:p>
            <a:pPr algn="ctr"/>
            <a:r>
              <a:rPr lang="en-US" sz="1600">
                <a:solidFill>
                  <a:srgbClr val="000000"/>
                </a:solidFill>
                <a:latin typeface="Calibri" pitchFamily="34" charset="0"/>
              </a:rPr>
              <a:t>NTC (Middle)</a:t>
            </a:r>
          </a:p>
          <a:p>
            <a:pPr algn="ctr"/>
            <a:endParaRPr lang="en-US" sz="1600">
              <a:solidFill>
                <a:srgbClr val="000000"/>
              </a:solidFill>
              <a:latin typeface="Calibri" pitchFamily="34" charset="0"/>
            </a:endParaRPr>
          </a:p>
          <a:p>
            <a:pPr algn="ctr"/>
            <a:r>
              <a:rPr lang="en-US" sz="1600">
                <a:solidFill>
                  <a:srgbClr val="000000"/>
                </a:solidFill>
                <a:latin typeface="Calibri" pitchFamily="34" charset="0"/>
              </a:rPr>
              <a:t>Gramoxone Inteon @ 12 oz/A + Storm @ 16 oz/A + Dual Magnum @ 1 pt/A (Right)</a:t>
            </a:r>
          </a:p>
        </p:txBody>
      </p:sp>
      <p:sp>
        <p:nvSpPr>
          <p:cNvPr id="63491" name="TextBox 5"/>
          <p:cNvSpPr txBox="1">
            <a:spLocks noChangeArrowheads="1"/>
          </p:cNvSpPr>
          <p:nvPr/>
        </p:nvSpPr>
        <p:spPr bwMode="auto">
          <a:xfrm>
            <a:off x="0" y="6334125"/>
            <a:ext cx="10858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Calibri" pitchFamily="34" charset="0"/>
              </a:rPr>
              <a:t>May 8, 2010</a:t>
            </a:r>
          </a:p>
          <a:p>
            <a:r>
              <a:rPr lang="en-US" sz="1400">
                <a:solidFill>
                  <a:srgbClr val="000000"/>
                </a:solidFill>
                <a:latin typeface="Calibri" pitchFamily="34" charset="0"/>
              </a:rPr>
              <a:t>13 DAT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Box 4"/>
          <p:cNvSpPr txBox="1">
            <a:spLocks noChangeArrowheads="1"/>
          </p:cNvSpPr>
          <p:nvPr/>
        </p:nvSpPr>
        <p:spPr bwMode="auto">
          <a:xfrm>
            <a:off x="381000" y="152400"/>
            <a:ext cx="84582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>
                <a:solidFill>
                  <a:srgbClr val="000000"/>
                </a:solidFill>
                <a:latin typeface="Calibri" pitchFamily="34" charset="0"/>
              </a:rPr>
              <a:t>Gramoxone Inteon @ 12 oz/A + Storm @ 16 oz/A + Dual Magnum @ 1 pt/A + 2,4-DB @ 1 pt/A (Left)</a:t>
            </a:r>
          </a:p>
          <a:p>
            <a:pPr algn="ctr"/>
            <a:endParaRPr lang="en-US" sz="1400">
              <a:solidFill>
                <a:srgbClr val="000000"/>
              </a:solidFill>
              <a:latin typeface="Calibri" pitchFamily="34" charset="0"/>
            </a:endParaRPr>
          </a:p>
          <a:p>
            <a:pPr algn="ctr"/>
            <a:r>
              <a:rPr lang="en-US" sz="1400">
                <a:solidFill>
                  <a:srgbClr val="000000"/>
                </a:solidFill>
                <a:latin typeface="Calibri" pitchFamily="34" charset="0"/>
              </a:rPr>
              <a:t>NTC (Middle)</a:t>
            </a:r>
          </a:p>
          <a:p>
            <a:pPr algn="ctr"/>
            <a:endParaRPr lang="en-US" sz="1400">
              <a:solidFill>
                <a:srgbClr val="000000"/>
              </a:solidFill>
              <a:latin typeface="Calibri" pitchFamily="34" charset="0"/>
            </a:endParaRPr>
          </a:p>
          <a:p>
            <a:pPr algn="ctr"/>
            <a:r>
              <a:rPr lang="en-US" sz="1400">
                <a:solidFill>
                  <a:srgbClr val="000000"/>
                </a:solidFill>
                <a:latin typeface="Calibri" pitchFamily="34" charset="0"/>
              </a:rPr>
              <a:t>Gramoxone Inteon @ 12 oz/A + Storm @ 16 oz/A + Dual Magnum @ 1 pt/A (Right) </a:t>
            </a:r>
          </a:p>
          <a:p>
            <a:pPr algn="ctr"/>
            <a:r>
              <a:rPr lang="en-US" sz="1400">
                <a:solidFill>
                  <a:srgbClr val="000000"/>
                </a:solidFill>
                <a:latin typeface="Calibri" pitchFamily="34" charset="0"/>
              </a:rPr>
              <a:t>May 26, 2010</a:t>
            </a:r>
          </a:p>
        </p:txBody>
      </p:sp>
      <p:sp>
        <p:nvSpPr>
          <p:cNvPr id="65538" name="TextBox 5"/>
          <p:cNvSpPr txBox="1">
            <a:spLocks noChangeArrowheads="1"/>
          </p:cNvSpPr>
          <p:nvPr/>
        </p:nvSpPr>
        <p:spPr bwMode="auto">
          <a:xfrm>
            <a:off x="0" y="6334125"/>
            <a:ext cx="1270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Calibri" pitchFamily="34" charset="0"/>
              </a:rPr>
              <a:t>July 20, 2010</a:t>
            </a:r>
          </a:p>
          <a:p>
            <a:r>
              <a:rPr lang="en-US" sz="1400">
                <a:solidFill>
                  <a:srgbClr val="000000"/>
                </a:solidFill>
                <a:latin typeface="Calibri" pitchFamily="34" charset="0"/>
              </a:rPr>
              <a:t>34 DAT (Cadre)</a:t>
            </a:r>
          </a:p>
        </p:txBody>
      </p:sp>
      <p:sp>
        <p:nvSpPr>
          <p:cNvPr id="65539" name="TextBox 2"/>
          <p:cNvSpPr txBox="1">
            <a:spLocks noChangeArrowheads="1"/>
          </p:cNvSpPr>
          <p:nvPr/>
        </p:nvSpPr>
        <p:spPr bwMode="auto">
          <a:xfrm>
            <a:off x="2114550" y="1752600"/>
            <a:ext cx="45624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Calibri" pitchFamily="34" charset="0"/>
              </a:rPr>
              <a:t>Cadre @ 4 oz/A + Dual Magnum @ 16 oz/A (June 16)</a:t>
            </a:r>
          </a:p>
        </p:txBody>
      </p:sp>
      <p:pic>
        <p:nvPicPr>
          <p:cNvPr id="65540" name="Picture 2" descr="I:\field pictures\2010 field shots\july 20\Picture 00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8300" y="2090738"/>
            <a:ext cx="594360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Ignite/Peanut</a:t>
            </a:r>
          </a:p>
        </p:txBody>
      </p:sp>
      <p:pic>
        <p:nvPicPr>
          <p:cNvPr id="67586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50" y="1066800"/>
            <a:ext cx="32766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7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524000"/>
            <a:ext cx="291465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8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9150" y="3657600"/>
            <a:ext cx="3352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Topics For Discussion</a:t>
            </a:r>
          </a:p>
        </p:txBody>
      </p:sp>
      <p:sp>
        <p:nvSpPr>
          <p:cNvPr id="45058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91000" cy="4530725"/>
          </a:xfrm>
        </p:spPr>
        <p:txBody>
          <a:bodyPr/>
          <a:lstStyle/>
          <a:p>
            <a:r>
              <a:rPr lang="en-US" smtClean="0"/>
              <a:t>Spartan Charge</a:t>
            </a:r>
          </a:p>
          <a:p>
            <a:r>
              <a:rPr lang="en-US" smtClean="0"/>
              <a:t>FL Beggarweed</a:t>
            </a:r>
          </a:p>
          <a:p>
            <a:r>
              <a:rPr lang="en-US" smtClean="0"/>
              <a:t>Classic Update</a:t>
            </a:r>
          </a:p>
          <a:p>
            <a:r>
              <a:rPr lang="en-US" smtClean="0"/>
              <a:t>Non-Selective Applicators</a:t>
            </a:r>
          </a:p>
          <a:p>
            <a:r>
              <a:rPr lang="en-US" smtClean="0"/>
              <a:t>Tank-mixtures</a:t>
            </a:r>
          </a:p>
          <a:p>
            <a:r>
              <a:rPr lang="en-US" smtClean="0"/>
              <a:t>Ignite</a:t>
            </a:r>
          </a:p>
          <a:p>
            <a:r>
              <a:rPr lang="en-US" smtClean="0"/>
              <a:t>Palmer Amaranth</a:t>
            </a:r>
          </a:p>
        </p:txBody>
      </p:sp>
      <p:pic>
        <p:nvPicPr>
          <p:cNvPr id="45059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38200" y="1905000"/>
            <a:ext cx="3429000" cy="25717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Peanut (GA-06G) Response to Ignite @ 32 oz/A</a:t>
            </a:r>
          </a:p>
        </p:txBody>
      </p:sp>
      <p:pic>
        <p:nvPicPr>
          <p:cNvPr id="68610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447800"/>
            <a:ext cx="2743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1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6600" y="1447800"/>
            <a:ext cx="2743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2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0" y="1447800"/>
            <a:ext cx="2743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3" name="TextBox 5"/>
          <p:cNvSpPr txBox="1">
            <a:spLocks noChangeArrowheads="1"/>
          </p:cNvSpPr>
          <p:nvPr/>
        </p:nvSpPr>
        <p:spPr bwMode="auto">
          <a:xfrm>
            <a:off x="879475" y="5149850"/>
            <a:ext cx="16351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Applied 30 DAP</a:t>
            </a:r>
          </a:p>
        </p:txBody>
      </p:sp>
      <p:sp>
        <p:nvSpPr>
          <p:cNvPr id="68614" name="TextBox 6"/>
          <p:cNvSpPr txBox="1">
            <a:spLocks noChangeArrowheads="1"/>
          </p:cNvSpPr>
          <p:nvPr/>
        </p:nvSpPr>
        <p:spPr bwMode="auto">
          <a:xfrm>
            <a:off x="3733800" y="5126038"/>
            <a:ext cx="1635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Applied 60 DAP</a:t>
            </a:r>
          </a:p>
        </p:txBody>
      </p:sp>
      <p:sp>
        <p:nvSpPr>
          <p:cNvPr id="68615" name="TextBox 7"/>
          <p:cNvSpPr txBox="1">
            <a:spLocks noChangeArrowheads="1"/>
          </p:cNvSpPr>
          <p:nvPr/>
        </p:nvSpPr>
        <p:spPr bwMode="auto">
          <a:xfrm>
            <a:off x="6650038" y="5126038"/>
            <a:ext cx="16351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Applied 90 DAP</a:t>
            </a:r>
          </a:p>
        </p:txBody>
      </p:sp>
      <p:sp>
        <p:nvSpPr>
          <p:cNvPr id="68616" name="TextBox 8"/>
          <p:cNvSpPr txBox="1">
            <a:spLocks noChangeArrowheads="1"/>
          </p:cNvSpPr>
          <p:nvPr/>
        </p:nvSpPr>
        <p:spPr bwMode="auto">
          <a:xfrm>
            <a:off x="107950" y="6172200"/>
            <a:ext cx="10636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Calibri" pitchFamily="34" charset="0"/>
              </a:rPr>
              <a:t>PE-01-10</a:t>
            </a:r>
          </a:p>
          <a:p>
            <a:r>
              <a:rPr lang="en-US" sz="1200">
                <a:latin typeface="Calibri" pitchFamily="34" charset="0"/>
              </a:rPr>
              <a:t>September 17</a:t>
            </a:r>
          </a:p>
          <a:p>
            <a:r>
              <a:rPr lang="en-US" sz="1200">
                <a:latin typeface="Calibri" pitchFamily="34" charset="0"/>
              </a:rPr>
              <a:t>129 DAP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Peanut (GA-06G) Response to Ignite @ 2 oz/A</a:t>
            </a:r>
          </a:p>
        </p:txBody>
      </p:sp>
      <p:sp>
        <p:nvSpPr>
          <p:cNvPr id="70658" name="TextBox 5"/>
          <p:cNvSpPr txBox="1">
            <a:spLocks noChangeArrowheads="1"/>
          </p:cNvSpPr>
          <p:nvPr/>
        </p:nvSpPr>
        <p:spPr bwMode="auto">
          <a:xfrm>
            <a:off x="879475" y="5149850"/>
            <a:ext cx="16351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Applied 30 DAP</a:t>
            </a:r>
          </a:p>
        </p:txBody>
      </p:sp>
      <p:sp>
        <p:nvSpPr>
          <p:cNvPr id="70659" name="TextBox 6"/>
          <p:cNvSpPr txBox="1">
            <a:spLocks noChangeArrowheads="1"/>
          </p:cNvSpPr>
          <p:nvPr/>
        </p:nvSpPr>
        <p:spPr bwMode="auto">
          <a:xfrm>
            <a:off x="3733800" y="5126038"/>
            <a:ext cx="1635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Applied 60 DAP</a:t>
            </a:r>
          </a:p>
        </p:txBody>
      </p:sp>
      <p:sp>
        <p:nvSpPr>
          <p:cNvPr id="70660" name="TextBox 7"/>
          <p:cNvSpPr txBox="1">
            <a:spLocks noChangeArrowheads="1"/>
          </p:cNvSpPr>
          <p:nvPr/>
        </p:nvSpPr>
        <p:spPr bwMode="auto">
          <a:xfrm>
            <a:off x="6650038" y="5126038"/>
            <a:ext cx="16351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Applied 90 DAP</a:t>
            </a:r>
          </a:p>
        </p:txBody>
      </p:sp>
      <p:sp>
        <p:nvSpPr>
          <p:cNvPr id="70661" name="TextBox 8"/>
          <p:cNvSpPr txBox="1">
            <a:spLocks noChangeArrowheads="1"/>
          </p:cNvSpPr>
          <p:nvPr/>
        </p:nvSpPr>
        <p:spPr bwMode="auto">
          <a:xfrm>
            <a:off x="107950" y="6172200"/>
            <a:ext cx="10636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Calibri" pitchFamily="34" charset="0"/>
              </a:rPr>
              <a:t>PE-01-10</a:t>
            </a:r>
          </a:p>
          <a:p>
            <a:r>
              <a:rPr lang="en-US" sz="1200">
                <a:latin typeface="Calibri" pitchFamily="34" charset="0"/>
              </a:rPr>
              <a:t>September 17</a:t>
            </a:r>
          </a:p>
          <a:p>
            <a:r>
              <a:rPr lang="en-US" sz="1200">
                <a:latin typeface="Calibri" pitchFamily="34" charset="0"/>
              </a:rPr>
              <a:t>129 DAP</a:t>
            </a:r>
          </a:p>
        </p:txBody>
      </p:sp>
      <p:pic>
        <p:nvPicPr>
          <p:cNvPr id="7066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5438" y="1492250"/>
            <a:ext cx="2743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79763" y="1492250"/>
            <a:ext cx="2743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19800" y="1492250"/>
            <a:ext cx="2743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8077200" cy="838200"/>
          </a:xfrm>
        </p:spPr>
        <p:txBody>
          <a:bodyPr/>
          <a:lstStyle/>
          <a:p>
            <a:r>
              <a:rPr lang="en-US" sz="2800" smtClean="0"/>
              <a:t>Estimated Peanut Yields Losses (%) from Ignite 2.34SL</a:t>
            </a:r>
            <a:br>
              <a:rPr lang="en-US" sz="2800" smtClean="0"/>
            </a:br>
            <a:endParaRPr lang="en-US" sz="2800" smtClean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600200" y="990600"/>
          <a:ext cx="5562600" cy="47085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0650"/>
                <a:gridCol w="1390650"/>
                <a:gridCol w="1390650"/>
                <a:gridCol w="1390650"/>
              </a:tblGrid>
              <a:tr h="428106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Rate/A</a:t>
                      </a:r>
                    </a:p>
                    <a:p>
                      <a:pPr algn="ctr"/>
                      <a:r>
                        <a:rPr lang="en-US" sz="1800" dirty="0" smtClean="0"/>
                        <a:t> (ozs)</a:t>
                      </a:r>
                      <a:endParaRPr lang="en-US" sz="18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Time (DAP)</a:t>
                      </a:r>
                      <a:endParaRPr lang="en-US" sz="1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</a:tr>
              <a:tr h="42810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30 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60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90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42810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</a:t>
                      </a:r>
                      <a:endParaRPr lang="en-US" sz="1800" dirty="0"/>
                    </a:p>
                  </a:txBody>
                  <a:tcPr/>
                </a:tc>
              </a:tr>
              <a:tr h="42810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6.4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6.8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19.3</a:t>
                      </a:r>
                      <a:endParaRPr lang="en-US" sz="1800" dirty="0"/>
                    </a:p>
                  </a:txBody>
                  <a:tcPr/>
                </a:tc>
              </a:tr>
              <a:tr h="42810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4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13.2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10.0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23.7</a:t>
                      </a:r>
                      <a:endParaRPr lang="en-US" sz="1800" dirty="0"/>
                    </a:p>
                  </a:txBody>
                  <a:tcPr/>
                </a:tc>
              </a:tr>
              <a:tr h="42810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6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19.9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13.2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28.0</a:t>
                      </a:r>
                      <a:endParaRPr lang="en-US" sz="1800" dirty="0"/>
                    </a:p>
                  </a:txBody>
                  <a:tcPr/>
                </a:tc>
              </a:tr>
              <a:tr h="42810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8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26.7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16.5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32.3</a:t>
                      </a:r>
                      <a:endParaRPr lang="en-US" sz="1800" dirty="0"/>
                    </a:p>
                  </a:txBody>
                  <a:tcPr/>
                </a:tc>
              </a:tr>
              <a:tr h="42810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33.5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19.7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36.6</a:t>
                      </a:r>
                      <a:endParaRPr lang="en-US" sz="1800" dirty="0"/>
                    </a:p>
                  </a:txBody>
                  <a:tcPr/>
                </a:tc>
              </a:tr>
              <a:tr h="42810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12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40.3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22.9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40.9</a:t>
                      </a:r>
                      <a:endParaRPr lang="en-US" sz="1800" dirty="0"/>
                    </a:p>
                  </a:txBody>
                  <a:tcPr/>
                </a:tc>
              </a:tr>
              <a:tr h="42810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16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53.8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29.3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49.5</a:t>
                      </a:r>
                      <a:endParaRPr lang="en-US" sz="1800" dirty="0"/>
                    </a:p>
                  </a:txBody>
                  <a:tcPr/>
                </a:tc>
              </a:tr>
              <a:tr h="42810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32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100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55.0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84.0</a:t>
                      </a:r>
                      <a:endParaRPr lang="en-US" sz="1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2768" name="TextBox 2"/>
          <p:cNvSpPr txBox="1">
            <a:spLocks noChangeArrowheads="1"/>
          </p:cNvSpPr>
          <p:nvPr/>
        </p:nvSpPr>
        <p:spPr bwMode="auto">
          <a:xfrm>
            <a:off x="1600200" y="5715000"/>
            <a:ext cx="1854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i="1">
                <a:latin typeface="Calibri" pitchFamily="34" charset="0"/>
              </a:rPr>
              <a:t>GA-06G</a:t>
            </a:r>
          </a:p>
          <a:p>
            <a:r>
              <a:rPr lang="en-US" sz="1200" i="1">
                <a:latin typeface="Calibri" pitchFamily="34" charset="0"/>
              </a:rPr>
              <a:t>2 locations (Ponder, Plains)</a:t>
            </a:r>
          </a:p>
          <a:p>
            <a:r>
              <a:rPr lang="en-US" sz="1200" i="1">
                <a:latin typeface="Calibri" pitchFamily="34" charset="0"/>
              </a:rPr>
              <a:t>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Palmer Amaranth Control Tactics</a:t>
            </a:r>
          </a:p>
        </p:txBody>
      </p:sp>
      <p:sp>
        <p:nvSpPr>
          <p:cNvPr id="73730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600200"/>
            <a:ext cx="5410200" cy="4530725"/>
          </a:xfrm>
        </p:spPr>
        <p:txBody>
          <a:bodyPr/>
          <a:lstStyle/>
          <a:p>
            <a:r>
              <a:rPr lang="en-US" smtClean="0"/>
              <a:t>Start Clean!!!!!</a:t>
            </a:r>
          </a:p>
          <a:p>
            <a:r>
              <a:rPr lang="en-US" smtClean="0"/>
              <a:t>Irrigation</a:t>
            </a:r>
          </a:p>
          <a:p>
            <a:r>
              <a:rPr lang="en-US" smtClean="0"/>
              <a:t>Tillage</a:t>
            </a:r>
          </a:p>
          <a:p>
            <a:r>
              <a:rPr lang="en-US" smtClean="0"/>
              <a:t>Extreme Cover Crops</a:t>
            </a:r>
          </a:p>
          <a:p>
            <a:r>
              <a:rPr lang="en-US" smtClean="0"/>
              <a:t>Residual Herbicides</a:t>
            </a:r>
          </a:p>
          <a:p>
            <a:r>
              <a:rPr lang="en-US" u="sng" smtClean="0"/>
              <a:t>Timely </a:t>
            </a:r>
            <a:r>
              <a:rPr lang="en-US" smtClean="0"/>
              <a:t>POST’s</a:t>
            </a:r>
          </a:p>
          <a:p>
            <a:r>
              <a:rPr lang="en-US" smtClean="0"/>
              <a:t>Others</a:t>
            </a:r>
          </a:p>
          <a:p>
            <a:pPr lvl="1"/>
            <a:r>
              <a:rPr lang="en-US" sz="2000" i="1" smtClean="0">
                <a:solidFill>
                  <a:schemeClr val="accent2"/>
                </a:solidFill>
              </a:rPr>
              <a:t>Hand-Weeding</a:t>
            </a:r>
          </a:p>
          <a:p>
            <a:pPr lvl="1"/>
            <a:r>
              <a:rPr lang="en-US" sz="2000" i="1" smtClean="0">
                <a:solidFill>
                  <a:schemeClr val="accent2"/>
                </a:solidFill>
              </a:rPr>
              <a:t>Non-Selective Applicators</a:t>
            </a:r>
          </a:p>
        </p:txBody>
      </p:sp>
      <p:pic>
        <p:nvPicPr>
          <p:cNvPr id="73731" name="Picture 5" descr="IMG_132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0" y="1600200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Many pigweed problems are due to weeds already up at planting!</a:t>
            </a:r>
          </a:p>
        </p:txBody>
      </p:sp>
      <p:pic>
        <p:nvPicPr>
          <p:cNvPr id="74754" name="Picture 2" descr="I:\field pictures\2010 field shots\june 3\Picture 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1720850"/>
            <a:ext cx="2560638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5" name="Picture 3" descr="I:\field pictures\2010 field shots\june 3\Picture 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08588" y="3922713"/>
            <a:ext cx="2543175" cy="190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6" name="Picture 2" descr="C:\prostkoeric C drive\weeds\pigweeds\Picture 03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50925" y="37338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7" name="Picture 3" descr="C:\prostkoeric C drive\weeds\pigweeds\Picture 03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27638" y="1720850"/>
            <a:ext cx="2603500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Palmer Amaranth Control - 2010</a:t>
            </a:r>
          </a:p>
        </p:txBody>
      </p:sp>
      <p:pic>
        <p:nvPicPr>
          <p:cNvPr id="75778" name="Picture 2" descr="I:\field pictures\2010 field shots\JUNE 29\Picture 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1066800"/>
            <a:ext cx="3222625" cy="429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9" name="Picture 2" descr="I:\field pictures\2010 field shots\JUNE 29\Picture 00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33925" y="990600"/>
            <a:ext cx="3222625" cy="429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0" name="TextBox 2"/>
          <p:cNvSpPr txBox="1">
            <a:spLocks noChangeArrowheads="1"/>
          </p:cNvSpPr>
          <p:nvPr/>
        </p:nvSpPr>
        <p:spPr bwMode="auto">
          <a:xfrm>
            <a:off x="76200" y="6400800"/>
            <a:ext cx="7477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PE-03-10</a:t>
            </a:r>
          </a:p>
          <a:p>
            <a:r>
              <a:rPr lang="en-US" sz="1200"/>
              <a:t>June 29</a:t>
            </a:r>
          </a:p>
        </p:txBody>
      </p:sp>
      <p:sp>
        <p:nvSpPr>
          <p:cNvPr id="75781" name="TextBox 3"/>
          <p:cNvSpPr txBox="1">
            <a:spLocks noChangeArrowheads="1"/>
          </p:cNvSpPr>
          <p:nvPr/>
        </p:nvSpPr>
        <p:spPr bwMode="auto">
          <a:xfrm>
            <a:off x="2120900" y="5364163"/>
            <a:ext cx="658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NTC</a:t>
            </a:r>
          </a:p>
        </p:txBody>
      </p:sp>
      <p:sp>
        <p:nvSpPr>
          <p:cNvPr id="75782" name="TextBox 4"/>
          <p:cNvSpPr txBox="1">
            <a:spLocks noChangeArrowheads="1"/>
          </p:cNvSpPr>
          <p:nvPr/>
        </p:nvSpPr>
        <p:spPr bwMode="auto">
          <a:xfrm>
            <a:off x="4800600" y="5257800"/>
            <a:ext cx="306705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Prowl H</a:t>
            </a:r>
            <a:r>
              <a:rPr lang="en-US" sz="1400" baseline="-25000"/>
              <a:t>2</a:t>
            </a:r>
            <a:r>
              <a:rPr lang="en-US" sz="1400"/>
              <a:t>0 3.8ASC @ 34 oz/A (PRE)</a:t>
            </a:r>
          </a:p>
          <a:p>
            <a:pPr algn="ctr"/>
            <a:r>
              <a:rPr lang="en-US" sz="1400"/>
              <a:t>Valor SX 51WG @ 3 oz/A (PRE)</a:t>
            </a:r>
          </a:p>
          <a:p>
            <a:pPr algn="ctr"/>
            <a:r>
              <a:rPr lang="en-US" sz="1400"/>
              <a:t>Cadre 2AS @ 4 oz/A (June 14)</a:t>
            </a:r>
          </a:p>
          <a:p>
            <a:pPr algn="ctr"/>
            <a:r>
              <a:rPr lang="en-US" sz="1400"/>
              <a:t>COC @ 1% v/v (June 14)</a:t>
            </a:r>
          </a:p>
          <a:p>
            <a:pPr algn="ctr"/>
            <a:r>
              <a:rPr lang="en-US" sz="1400"/>
              <a:t>(6597 lbs/A)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Peanut Weed Control - 2010</a:t>
            </a:r>
          </a:p>
        </p:txBody>
      </p:sp>
      <p:pic>
        <p:nvPicPr>
          <p:cNvPr id="77826" name="Picture 2" descr="I:\field pictures\2010 field shots\PE-17-10\AUGUST 30\Picture 0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6950" y="1285875"/>
            <a:ext cx="30861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7" name="Picture 3" descr="I:\field pictures\2010 field shots\PE-17-10\AUGUST 30\Picture 02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29225" y="1285875"/>
            <a:ext cx="30861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8" name="TextBox 3"/>
          <p:cNvSpPr txBox="1">
            <a:spLocks noChangeArrowheads="1"/>
          </p:cNvSpPr>
          <p:nvPr/>
        </p:nvSpPr>
        <p:spPr bwMode="auto">
          <a:xfrm>
            <a:off x="76200" y="6243638"/>
            <a:ext cx="8763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i="1"/>
              <a:t>PE-17-10</a:t>
            </a:r>
          </a:p>
          <a:p>
            <a:r>
              <a:rPr lang="en-US" sz="1200" i="1"/>
              <a:t>August 30</a:t>
            </a:r>
          </a:p>
          <a:p>
            <a:r>
              <a:rPr lang="en-US" sz="1200" i="1"/>
              <a:t>91 DAP</a:t>
            </a:r>
          </a:p>
        </p:txBody>
      </p:sp>
      <p:sp>
        <p:nvSpPr>
          <p:cNvPr id="77829" name="TextBox 4"/>
          <p:cNvSpPr txBox="1">
            <a:spLocks noChangeArrowheads="1"/>
          </p:cNvSpPr>
          <p:nvPr/>
        </p:nvSpPr>
        <p:spPr bwMode="auto">
          <a:xfrm>
            <a:off x="1981200" y="5400675"/>
            <a:ext cx="6588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NTC</a:t>
            </a:r>
          </a:p>
        </p:txBody>
      </p:sp>
      <p:sp>
        <p:nvSpPr>
          <p:cNvPr id="77830" name="TextBox 5"/>
          <p:cNvSpPr txBox="1">
            <a:spLocks noChangeArrowheads="1"/>
          </p:cNvSpPr>
          <p:nvPr/>
        </p:nvSpPr>
        <p:spPr bwMode="auto">
          <a:xfrm>
            <a:off x="5124450" y="5400675"/>
            <a:ext cx="329565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Valor 51WG @ 3 oz/A (1 DAP)</a:t>
            </a:r>
          </a:p>
          <a:p>
            <a:pPr algn="ctr"/>
            <a:r>
              <a:rPr lang="en-US" sz="1400"/>
              <a:t>Strongarm 84WG @ 0.23 oz/A (1 DAP)</a:t>
            </a:r>
          </a:p>
          <a:p>
            <a:pPr algn="ctr"/>
            <a:r>
              <a:rPr lang="en-US" sz="1400"/>
              <a:t>Prowl H</a:t>
            </a:r>
            <a:r>
              <a:rPr lang="en-US" sz="1400" baseline="-25000"/>
              <a:t>2</a:t>
            </a:r>
            <a:r>
              <a:rPr lang="en-US" sz="1400"/>
              <a:t>0 3.8SC @ 34 oz/A (1 DAP)</a:t>
            </a:r>
          </a:p>
          <a:p>
            <a:pPr algn="ctr"/>
            <a:endParaRPr lang="en-US" sz="1400"/>
          </a:p>
          <a:p>
            <a:pPr algn="ctr"/>
            <a:r>
              <a:rPr lang="en-US" sz="1400"/>
              <a:t>Cadre 2AS @ 4 oz/A (34 DAP)</a:t>
            </a:r>
          </a:p>
          <a:p>
            <a:pPr algn="ctr"/>
            <a:r>
              <a:rPr lang="en-US" sz="1400"/>
              <a:t>COC @ 1% v/v (34 DAP)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81200" y="1285875"/>
            <a:ext cx="941388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0 </a:t>
            </a: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lbs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/A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08700" y="2168525"/>
            <a:ext cx="132715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6998 </a:t>
            </a: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lbs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/A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5229225" y="2514600"/>
            <a:ext cx="1095375" cy="19812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 flipV="1">
            <a:off x="7086600" y="2514600"/>
            <a:ext cx="1228725" cy="15240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Palmer Amaranth Control - 2010</a:t>
            </a:r>
          </a:p>
        </p:txBody>
      </p:sp>
      <p:pic>
        <p:nvPicPr>
          <p:cNvPr id="78850" name="Picture 2" descr="I:\field pictures\2010 field shots\JUNE 29\Picture 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990600"/>
            <a:ext cx="3222625" cy="429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1" name="TextBox 2"/>
          <p:cNvSpPr txBox="1">
            <a:spLocks noChangeArrowheads="1"/>
          </p:cNvSpPr>
          <p:nvPr/>
        </p:nvSpPr>
        <p:spPr bwMode="auto">
          <a:xfrm>
            <a:off x="76200" y="6400800"/>
            <a:ext cx="7477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PE-03-10</a:t>
            </a:r>
          </a:p>
          <a:p>
            <a:r>
              <a:rPr lang="en-US" sz="1200"/>
              <a:t>June 29</a:t>
            </a:r>
          </a:p>
        </p:txBody>
      </p:sp>
      <p:sp>
        <p:nvSpPr>
          <p:cNvPr id="78852" name="TextBox 3"/>
          <p:cNvSpPr txBox="1">
            <a:spLocks noChangeArrowheads="1"/>
          </p:cNvSpPr>
          <p:nvPr/>
        </p:nvSpPr>
        <p:spPr bwMode="auto">
          <a:xfrm>
            <a:off x="2209800" y="5324475"/>
            <a:ext cx="565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NTC</a:t>
            </a:r>
          </a:p>
        </p:txBody>
      </p:sp>
      <p:sp>
        <p:nvSpPr>
          <p:cNvPr id="78853" name="TextBox 4"/>
          <p:cNvSpPr txBox="1">
            <a:spLocks noChangeArrowheads="1"/>
          </p:cNvSpPr>
          <p:nvPr/>
        </p:nvSpPr>
        <p:spPr bwMode="auto">
          <a:xfrm>
            <a:off x="4968875" y="5286375"/>
            <a:ext cx="2903538" cy="127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100"/>
              <a:t>Gramoxone Inteon 2SL @ 12 oz/A (June 2)</a:t>
            </a:r>
          </a:p>
          <a:p>
            <a:pPr algn="ctr"/>
            <a:r>
              <a:rPr lang="en-US" sz="1100"/>
              <a:t>Storm 4SL @ 16 oz/A (June 2)</a:t>
            </a:r>
          </a:p>
          <a:p>
            <a:pPr algn="ctr"/>
            <a:r>
              <a:rPr lang="en-US" sz="1100"/>
              <a:t>Dual Magnum 7.62EC @ 16 oz/A (June 2)</a:t>
            </a:r>
          </a:p>
          <a:p>
            <a:pPr algn="ctr"/>
            <a:endParaRPr lang="en-US" sz="1100"/>
          </a:p>
          <a:p>
            <a:pPr algn="ctr"/>
            <a:r>
              <a:rPr lang="en-US" sz="1100"/>
              <a:t>Cadre 2AS @ 4 oz/A (June 14)</a:t>
            </a:r>
          </a:p>
          <a:p>
            <a:pPr algn="ctr"/>
            <a:r>
              <a:rPr lang="en-US" sz="1100"/>
              <a:t>Dual Magnum 7.62EC @ 16 oz/A (June 14)</a:t>
            </a:r>
          </a:p>
          <a:p>
            <a:pPr algn="ctr"/>
            <a:r>
              <a:rPr lang="en-US" sz="1100"/>
              <a:t>(5790 lbs/A)</a:t>
            </a:r>
          </a:p>
        </p:txBody>
      </p:sp>
      <p:pic>
        <p:nvPicPr>
          <p:cNvPr id="78854" name="Picture 2" descr="I:\field pictures\2010 field shots\JUNE 29\Picture 00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990600"/>
            <a:ext cx="3222625" cy="429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/>
              <a:t>ET vs Cobra for Palmer Amaranth Control 14 DAT</a:t>
            </a:r>
          </a:p>
        </p:txBody>
      </p:sp>
      <p:pic>
        <p:nvPicPr>
          <p:cNvPr id="79874" name="Picture 2" descr="I:\field pictures\2010 field shots\PE-11B-10\sept 21\Picture 0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828800"/>
            <a:ext cx="2743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5" name="Picture 3" descr="I:\field pictures\2010 field shots\PE-11B-10\sept 21\Picture 0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0400" y="1819275"/>
            <a:ext cx="2743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6" name="Picture 4" descr="I:\field pictures\2010 field shots\PE-11B-10\sept 21\Picture 02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0" y="1809750"/>
            <a:ext cx="2743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7" name="TextBox 4"/>
          <p:cNvSpPr txBox="1">
            <a:spLocks noChangeArrowheads="1"/>
          </p:cNvSpPr>
          <p:nvPr/>
        </p:nvSpPr>
        <p:spPr bwMode="auto">
          <a:xfrm>
            <a:off x="1295400" y="5530850"/>
            <a:ext cx="565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NTC</a:t>
            </a:r>
          </a:p>
        </p:txBody>
      </p:sp>
      <p:sp>
        <p:nvSpPr>
          <p:cNvPr id="79878" name="TextBox 5"/>
          <p:cNvSpPr txBox="1">
            <a:spLocks noChangeArrowheads="1"/>
          </p:cNvSpPr>
          <p:nvPr/>
        </p:nvSpPr>
        <p:spPr bwMode="auto">
          <a:xfrm>
            <a:off x="3402013" y="5521325"/>
            <a:ext cx="23399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Cobra 2EC @ 12.5 oz/A</a:t>
            </a:r>
          </a:p>
          <a:p>
            <a:pPr algn="ctr"/>
            <a:r>
              <a:rPr lang="en-US"/>
              <a:t>80/20 @ 0.25% v/v</a:t>
            </a:r>
          </a:p>
        </p:txBody>
      </p:sp>
      <p:sp>
        <p:nvSpPr>
          <p:cNvPr id="79879" name="TextBox 6"/>
          <p:cNvSpPr txBox="1">
            <a:spLocks noChangeArrowheads="1"/>
          </p:cNvSpPr>
          <p:nvPr/>
        </p:nvSpPr>
        <p:spPr bwMode="auto">
          <a:xfrm>
            <a:off x="6480175" y="5521325"/>
            <a:ext cx="21288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ET 0.208EC @ 2 oz/A</a:t>
            </a:r>
          </a:p>
          <a:p>
            <a:pPr algn="ctr"/>
            <a:r>
              <a:rPr lang="en-US"/>
              <a:t>80/20 @ 0.25% v/v</a:t>
            </a:r>
          </a:p>
        </p:txBody>
      </p:sp>
      <p:sp>
        <p:nvSpPr>
          <p:cNvPr id="79880" name="TextBox 7"/>
          <p:cNvSpPr txBox="1">
            <a:spLocks noChangeArrowheads="1"/>
          </p:cNvSpPr>
          <p:nvPr/>
        </p:nvSpPr>
        <p:spPr bwMode="auto">
          <a:xfrm>
            <a:off x="152400" y="6149975"/>
            <a:ext cx="19716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/>
              <a:t>AMAPA Size at Application</a:t>
            </a:r>
          </a:p>
          <a:p>
            <a:r>
              <a:rPr lang="en-US" sz="1000"/>
              <a:t>Low = 2”; High = 14”, Average = 7”</a:t>
            </a:r>
          </a:p>
          <a:p>
            <a:r>
              <a:rPr lang="en-US" sz="1000"/>
              <a:t>PE-11B-10</a:t>
            </a:r>
          </a:p>
          <a:p>
            <a:r>
              <a:rPr lang="en-US" sz="1000"/>
              <a:t>9/21/10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/>
              <a:t>Post-Harvest (Corn) AMAPA Problems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87775" y="1230313"/>
            <a:ext cx="5029200" cy="4530725"/>
          </a:xfrm>
        </p:spPr>
        <p:txBody>
          <a:bodyPr/>
          <a:lstStyle/>
          <a:p>
            <a:pPr>
              <a:defRPr/>
            </a:pPr>
            <a:r>
              <a:rPr lang="en-US" sz="2400" dirty="0" smtClean="0"/>
              <a:t>Decreasing daylight hastens flower and seed production</a:t>
            </a:r>
          </a:p>
          <a:p>
            <a:pPr lvl="1">
              <a:defRPr/>
            </a:pPr>
            <a:r>
              <a:rPr lang="en-US" sz="1800" i="1" dirty="0" smtClean="0">
                <a:solidFill>
                  <a:schemeClr val="accent6">
                    <a:lumMod val="75000"/>
                  </a:schemeClr>
                </a:solidFill>
              </a:rPr>
              <a:t>Flowering (3-4 weeks)</a:t>
            </a:r>
          </a:p>
          <a:p>
            <a:pPr lvl="1">
              <a:defRPr/>
            </a:pPr>
            <a:r>
              <a:rPr lang="en-US" sz="1800" i="1" dirty="0" smtClean="0">
                <a:solidFill>
                  <a:schemeClr val="accent6">
                    <a:lumMod val="75000"/>
                  </a:schemeClr>
                </a:solidFill>
              </a:rPr>
              <a:t>Seed production (2-3 weeks)</a:t>
            </a:r>
          </a:p>
          <a:p>
            <a:pPr lvl="1">
              <a:defRPr/>
            </a:pPr>
            <a:r>
              <a:rPr lang="en-US" sz="1800" i="1" dirty="0" smtClean="0">
                <a:solidFill>
                  <a:schemeClr val="accent6">
                    <a:lumMod val="75000"/>
                  </a:schemeClr>
                </a:solidFill>
              </a:rPr>
              <a:t>Some germination at 41</a:t>
            </a:r>
            <a:r>
              <a:rPr lang="en-US" sz="1800" i="1" baseline="30000" dirty="0" smtClean="0">
                <a:solidFill>
                  <a:schemeClr val="accent6">
                    <a:lumMod val="75000"/>
                  </a:schemeClr>
                </a:solidFill>
              </a:rPr>
              <a:t>0</a:t>
            </a:r>
            <a:r>
              <a:rPr lang="en-US" sz="1800" i="1" dirty="0" smtClean="0">
                <a:solidFill>
                  <a:schemeClr val="accent6">
                    <a:lumMod val="75000"/>
                  </a:schemeClr>
                </a:solidFill>
              </a:rPr>
              <a:t>F (8%)</a:t>
            </a:r>
          </a:p>
          <a:p>
            <a:pPr>
              <a:defRPr/>
            </a:pPr>
            <a:r>
              <a:rPr lang="en-US" sz="2400" dirty="0" smtClean="0"/>
              <a:t>Control Options</a:t>
            </a:r>
          </a:p>
          <a:p>
            <a:pPr lvl="1">
              <a:defRPr/>
            </a:pPr>
            <a:r>
              <a:rPr lang="en-US" sz="1800" i="1" dirty="0" smtClean="0">
                <a:solidFill>
                  <a:schemeClr val="accent6">
                    <a:lumMod val="75000"/>
                  </a:schemeClr>
                </a:solidFill>
              </a:rPr>
              <a:t>Mowing</a:t>
            </a:r>
          </a:p>
          <a:p>
            <a:pPr lvl="1">
              <a:defRPr/>
            </a:pPr>
            <a:r>
              <a:rPr lang="en-US" sz="1800" i="1" dirty="0" smtClean="0">
                <a:solidFill>
                  <a:schemeClr val="accent6">
                    <a:lumMod val="75000"/>
                  </a:schemeClr>
                </a:solidFill>
              </a:rPr>
              <a:t>Tillage</a:t>
            </a:r>
          </a:p>
          <a:p>
            <a:pPr lvl="1">
              <a:defRPr/>
            </a:pPr>
            <a:r>
              <a:rPr lang="en-US" sz="1800" i="1" dirty="0" smtClean="0">
                <a:solidFill>
                  <a:schemeClr val="accent6">
                    <a:lumMod val="75000"/>
                  </a:schemeClr>
                </a:solidFill>
              </a:rPr>
              <a:t>Herbicides</a:t>
            </a:r>
          </a:p>
          <a:p>
            <a:pPr lvl="2">
              <a:defRPr/>
            </a:pPr>
            <a:r>
              <a:rPr lang="en-US" sz="1800" i="1" dirty="0" smtClean="0">
                <a:solidFill>
                  <a:schemeClr val="accent6">
                    <a:lumMod val="75000"/>
                  </a:schemeClr>
                </a:solidFill>
              </a:rPr>
              <a:t>Paraquat + 2,4-D amine or dicamba</a:t>
            </a:r>
          </a:p>
          <a:p>
            <a:pPr lvl="2">
              <a:defRPr/>
            </a:pPr>
            <a:r>
              <a:rPr lang="en-US" sz="1800" i="1" dirty="0" smtClean="0">
                <a:solidFill>
                  <a:schemeClr val="accent6">
                    <a:lumMod val="75000"/>
                  </a:schemeClr>
                </a:solidFill>
              </a:rPr>
              <a:t>Residuals </a:t>
            </a:r>
            <a:r>
              <a:rPr lang="en-US" sz="1800" i="1" dirty="0" err="1" smtClean="0">
                <a:solidFill>
                  <a:schemeClr val="accent6">
                    <a:lumMod val="75000"/>
                  </a:schemeClr>
                </a:solidFill>
              </a:rPr>
              <a:t>i.e</a:t>
            </a:r>
            <a:r>
              <a:rPr lang="en-US" sz="1800" i="1" dirty="0" smtClean="0">
                <a:solidFill>
                  <a:schemeClr val="accent6">
                    <a:lumMod val="75000"/>
                  </a:schemeClr>
                </a:solidFill>
              </a:rPr>
              <a:t> Dual Magnum?</a:t>
            </a:r>
          </a:p>
          <a:p>
            <a:pPr>
              <a:defRPr/>
            </a:pPr>
            <a:r>
              <a:rPr lang="en-US" sz="2400" dirty="0"/>
              <a:t>When can we stop worrying about seed production?</a:t>
            </a:r>
          </a:p>
          <a:p>
            <a:pPr>
              <a:defRPr/>
            </a:pPr>
            <a:endParaRPr lang="en-US" sz="24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0899" name="Picture 2" descr="C:\prostkoeric C drive\weeds\pigweeds\september 1\Picture 0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392238"/>
            <a:ext cx="2805113" cy="210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0" name="Picture 3" descr="C:\prostkoeric C drive\weeds\pigweeds\september 1\Picture 0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3733800"/>
            <a:ext cx="2854325" cy="214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1" name="TextBox 4"/>
          <p:cNvSpPr txBox="1">
            <a:spLocks noChangeArrowheads="1"/>
          </p:cNvSpPr>
          <p:nvPr/>
        </p:nvSpPr>
        <p:spPr bwMode="auto">
          <a:xfrm>
            <a:off x="228600" y="6269038"/>
            <a:ext cx="4013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i="1"/>
              <a:t>Keeley et al.  1987.  Weed Science 35:199-204 </a:t>
            </a:r>
          </a:p>
          <a:p>
            <a:r>
              <a:rPr lang="en-US" sz="1400" i="1"/>
              <a:t>Steckel et al., 2004.  Weed Science 52:217-221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Spartan Charge 3.5L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63675"/>
            <a:ext cx="5562600" cy="4530725"/>
          </a:xfrm>
        </p:spPr>
        <p:txBody>
          <a:bodyPr/>
          <a:lstStyle/>
          <a:p>
            <a:pPr>
              <a:defRPr/>
            </a:pPr>
            <a:r>
              <a:rPr lang="en-US" sz="2200" dirty="0" smtClean="0"/>
              <a:t>FMC</a:t>
            </a:r>
          </a:p>
          <a:p>
            <a:pPr>
              <a:defRPr/>
            </a:pPr>
            <a:r>
              <a:rPr lang="en-US" sz="2200" dirty="0" smtClean="0"/>
              <a:t>March 2010</a:t>
            </a:r>
          </a:p>
          <a:p>
            <a:pPr>
              <a:defRPr/>
            </a:pPr>
            <a:r>
              <a:rPr lang="en-US" sz="2200" dirty="0" smtClean="0"/>
              <a:t>Spartan (3.15 </a:t>
            </a:r>
            <a:r>
              <a:rPr lang="en-US" sz="2200" dirty="0" err="1" smtClean="0"/>
              <a:t>lb</a:t>
            </a:r>
            <a:r>
              <a:rPr lang="en-US" sz="2200" dirty="0" smtClean="0"/>
              <a:t>/gal) + Aim (0.35 </a:t>
            </a:r>
            <a:r>
              <a:rPr lang="en-US" sz="2200" dirty="0" err="1" smtClean="0"/>
              <a:t>lb</a:t>
            </a:r>
            <a:r>
              <a:rPr lang="en-US" sz="2200" dirty="0" smtClean="0"/>
              <a:t>/gal)</a:t>
            </a:r>
          </a:p>
          <a:p>
            <a:pPr lvl="1">
              <a:defRPr/>
            </a:pP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Sulfentrazone + </a:t>
            </a:r>
            <a:r>
              <a:rPr lang="en-US" sz="2000" dirty="0" err="1" smtClean="0">
                <a:solidFill>
                  <a:schemeClr val="accent6">
                    <a:lumMod val="75000"/>
                  </a:schemeClr>
                </a:solidFill>
              </a:rPr>
              <a:t>carfentrazone</a:t>
            </a:r>
            <a:endParaRPr lang="en-US" sz="2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r>
              <a:rPr lang="en-US" sz="2200" dirty="0" smtClean="0"/>
              <a:t>Coarse soils with &lt; 1.5% OM (3.75 </a:t>
            </a:r>
            <a:r>
              <a:rPr lang="en-US" sz="2200" dirty="0" err="1" smtClean="0"/>
              <a:t>oz</a:t>
            </a:r>
            <a:r>
              <a:rPr lang="en-US" sz="2200" dirty="0" smtClean="0"/>
              <a:t>/A)</a:t>
            </a:r>
          </a:p>
          <a:p>
            <a:pPr lvl="1">
              <a:defRPr/>
            </a:pPr>
            <a:r>
              <a:rPr lang="en-US" sz="2000" i="1" dirty="0" smtClean="0">
                <a:solidFill>
                  <a:schemeClr val="accent6">
                    <a:lumMod val="75000"/>
                  </a:schemeClr>
                </a:solidFill>
              </a:rPr>
              <a:t>3 </a:t>
            </a:r>
            <a:r>
              <a:rPr lang="en-US" sz="2000" i="1" dirty="0" err="1" smtClean="0">
                <a:solidFill>
                  <a:schemeClr val="accent6">
                    <a:lumMod val="75000"/>
                  </a:schemeClr>
                </a:solidFill>
              </a:rPr>
              <a:t>oz</a:t>
            </a:r>
            <a:r>
              <a:rPr lang="en-US" sz="2000" i="1" dirty="0" smtClean="0">
                <a:solidFill>
                  <a:schemeClr val="accent6">
                    <a:lumMod val="75000"/>
                  </a:schemeClr>
                </a:solidFill>
              </a:rPr>
              <a:t>/A of Spartan 4L</a:t>
            </a:r>
          </a:p>
          <a:p>
            <a:pPr lvl="1">
              <a:defRPr/>
            </a:pPr>
            <a:r>
              <a:rPr lang="en-US" sz="2000" i="1" dirty="0" smtClean="0">
                <a:solidFill>
                  <a:schemeClr val="accent6">
                    <a:lumMod val="75000"/>
                  </a:schemeClr>
                </a:solidFill>
              </a:rPr>
              <a:t>0.65 </a:t>
            </a:r>
            <a:r>
              <a:rPr lang="en-US" sz="2000" i="1" dirty="0" err="1" smtClean="0">
                <a:solidFill>
                  <a:schemeClr val="accent6">
                    <a:lumMod val="75000"/>
                  </a:schemeClr>
                </a:solidFill>
              </a:rPr>
              <a:t>oz</a:t>
            </a:r>
            <a:r>
              <a:rPr lang="en-US" sz="2000" i="1" dirty="0" smtClean="0">
                <a:solidFill>
                  <a:schemeClr val="accent6">
                    <a:lumMod val="75000"/>
                  </a:schemeClr>
                </a:solidFill>
              </a:rPr>
              <a:t>/A Aim 2EC</a:t>
            </a:r>
          </a:p>
          <a:p>
            <a:pPr>
              <a:defRPr/>
            </a:pPr>
            <a:r>
              <a:rPr lang="en-US" sz="2600" dirty="0" smtClean="0"/>
              <a:t>Concerns</a:t>
            </a:r>
          </a:p>
          <a:p>
            <a:pPr lvl="1">
              <a:defRPr/>
            </a:pPr>
            <a:r>
              <a:rPr lang="en-US" sz="2000" i="1" dirty="0" smtClean="0">
                <a:solidFill>
                  <a:schemeClr val="accent6">
                    <a:lumMod val="75000"/>
                  </a:schemeClr>
                </a:solidFill>
              </a:rPr>
              <a:t>FL. Beggarweed, Tropic croton</a:t>
            </a:r>
          </a:p>
          <a:p>
            <a:pPr lvl="1">
              <a:defRPr/>
            </a:pPr>
            <a:r>
              <a:rPr lang="en-US" sz="2000" b="1" i="1" u="sng" dirty="0" smtClean="0">
                <a:solidFill>
                  <a:schemeClr val="accent6">
                    <a:lumMod val="75000"/>
                  </a:schemeClr>
                </a:solidFill>
              </a:rPr>
              <a:t>Another PPO!!!!!!!</a:t>
            </a:r>
            <a:endParaRPr lang="en-US" sz="2000" b="1" i="1" u="sng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6083" name="Picture 4" descr="Spartan Char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00800" y="1828800"/>
            <a:ext cx="2209800" cy="190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When can we stop worrying about Palmer seed production?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1447800" y="1524000"/>
          <a:ext cx="5562600" cy="35972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6133"/>
                <a:gridCol w="2472267"/>
                <a:gridCol w="1854200"/>
              </a:tblGrid>
              <a:tr h="1047565"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Year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First Frost</a:t>
                      </a:r>
                      <a:r>
                        <a:rPr lang="en-US" baseline="0" dirty="0" smtClean="0"/>
                        <a:t> Date (FFD)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FFD-35</a:t>
                      </a:r>
                      <a:endParaRPr lang="en-US" dirty="0"/>
                    </a:p>
                  </a:txBody>
                  <a:tcPr/>
                </a:tc>
              </a:tr>
              <a:tr h="42484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Dec 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Nov 15</a:t>
                      </a:r>
                      <a:endParaRPr lang="en-US" dirty="0"/>
                    </a:p>
                  </a:txBody>
                  <a:tcPr/>
                </a:tc>
              </a:tr>
              <a:tr h="42484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Nov 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Oct 16</a:t>
                      </a:r>
                      <a:endParaRPr lang="en-US" dirty="0"/>
                    </a:p>
                  </a:txBody>
                  <a:tcPr/>
                </a:tc>
              </a:tr>
              <a:tr h="42484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Nov 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Oct 4</a:t>
                      </a:r>
                      <a:endParaRPr lang="en-US" dirty="0"/>
                    </a:p>
                  </a:txBody>
                  <a:tcPr/>
                </a:tc>
              </a:tr>
              <a:tr h="42484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Nov 19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Oct 15</a:t>
                      </a:r>
                      <a:endParaRPr lang="en-US" dirty="0"/>
                    </a:p>
                  </a:txBody>
                  <a:tcPr/>
                </a:tc>
              </a:tr>
              <a:tr h="42484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Dec 21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Nov 16</a:t>
                      </a:r>
                      <a:endParaRPr lang="en-US" dirty="0"/>
                    </a:p>
                  </a:txBody>
                  <a:tcPr/>
                </a:tc>
              </a:tr>
              <a:tr h="42484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Dec 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Oct 27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1956" name="TextBox 6"/>
          <p:cNvSpPr txBox="1">
            <a:spLocks noChangeArrowheads="1"/>
          </p:cNvSpPr>
          <p:nvPr/>
        </p:nvSpPr>
        <p:spPr bwMode="auto">
          <a:xfrm>
            <a:off x="1447800" y="5181600"/>
            <a:ext cx="49291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i="1"/>
              <a:t>Source: UGA Automated Environmental Monitoring Network</a:t>
            </a:r>
          </a:p>
          <a:p>
            <a:r>
              <a:rPr lang="en-US" sz="1400" i="1"/>
              <a:t>Tifton Campus Conference Center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When can we stop worrying about Palmer seed production?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1600200" y="1524000"/>
          <a:ext cx="5638800" cy="38258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3067"/>
                <a:gridCol w="2506133"/>
                <a:gridCol w="1879600"/>
              </a:tblGrid>
              <a:tr h="1114148"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Year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First Frost</a:t>
                      </a:r>
                      <a:r>
                        <a:rPr lang="en-US" baseline="0" dirty="0" smtClean="0"/>
                        <a:t> Date (FFD)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FFD-35</a:t>
                      </a:r>
                      <a:endParaRPr lang="en-US" dirty="0"/>
                    </a:p>
                  </a:txBody>
                  <a:tcPr/>
                </a:tc>
              </a:tr>
              <a:tr h="45184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Nov 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Oct 14</a:t>
                      </a:r>
                      <a:endParaRPr lang="en-US" dirty="0"/>
                    </a:p>
                  </a:txBody>
                  <a:tcPr/>
                </a:tc>
              </a:tr>
              <a:tr h="45184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Nov 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Sept 30</a:t>
                      </a:r>
                      <a:endParaRPr lang="en-US" dirty="0"/>
                    </a:p>
                  </a:txBody>
                  <a:tcPr/>
                </a:tc>
              </a:tr>
              <a:tr h="45184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Nov 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Oct 3</a:t>
                      </a:r>
                      <a:endParaRPr lang="en-US" dirty="0"/>
                    </a:p>
                  </a:txBody>
                  <a:tcPr/>
                </a:tc>
              </a:tr>
              <a:tr h="45184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Nov 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Oct 14</a:t>
                      </a:r>
                      <a:endParaRPr lang="en-US" dirty="0"/>
                    </a:p>
                  </a:txBody>
                  <a:tcPr/>
                </a:tc>
              </a:tr>
              <a:tr h="45184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Dec</a:t>
                      </a:r>
                      <a:r>
                        <a:rPr lang="en-US" baseline="0" dirty="0" smtClean="0"/>
                        <a:t>  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Nov 1</a:t>
                      </a:r>
                      <a:endParaRPr lang="en-US" dirty="0"/>
                    </a:p>
                  </a:txBody>
                  <a:tcPr/>
                </a:tc>
              </a:tr>
              <a:tr h="45184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Nov 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Oct 3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2980" name="TextBox 6"/>
          <p:cNvSpPr txBox="1">
            <a:spLocks noChangeArrowheads="1"/>
          </p:cNvSpPr>
          <p:nvPr/>
        </p:nvSpPr>
        <p:spPr bwMode="auto">
          <a:xfrm>
            <a:off x="1600200" y="5365750"/>
            <a:ext cx="4929188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i="1"/>
              <a:t>Source: UGA Automated Environmental Monitoring Network</a:t>
            </a:r>
          </a:p>
          <a:p>
            <a:r>
              <a:rPr lang="en-US" sz="1400" i="1"/>
              <a:t>Midville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Questions?</a:t>
            </a:r>
          </a:p>
        </p:txBody>
      </p:sp>
      <p:pic>
        <p:nvPicPr>
          <p:cNvPr id="83970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1066800"/>
            <a:ext cx="61976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1" name="TextBox 4"/>
          <p:cNvSpPr txBox="1">
            <a:spLocks noChangeArrowheads="1"/>
          </p:cNvSpPr>
          <p:nvPr/>
        </p:nvSpPr>
        <p:spPr bwMode="auto">
          <a:xfrm>
            <a:off x="1447800" y="5715000"/>
            <a:ext cx="21859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229-392-1034 (cell)</a:t>
            </a:r>
          </a:p>
        </p:txBody>
      </p:sp>
      <p:sp>
        <p:nvSpPr>
          <p:cNvPr id="83972" name="TextBox 2"/>
          <p:cNvSpPr txBox="1">
            <a:spLocks noChangeArrowheads="1"/>
          </p:cNvSpPr>
          <p:nvPr/>
        </p:nvSpPr>
        <p:spPr bwMode="auto">
          <a:xfrm>
            <a:off x="1554163" y="6248400"/>
            <a:ext cx="2108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www.gaweed.com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458200" cy="1139825"/>
          </a:xfrm>
        </p:spPr>
        <p:txBody>
          <a:bodyPr/>
          <a:lstStyle/>
          <a:p>
            <a:r>
              <a:rPr lang="en-US" sz="3200" smtClean="0"/>
              <a:t>Weed Control in Peanut with Spartan Charge</a:t>
            </a:r>
          </a:p>
        </p:txBody>
      </p:sp>
      <p:pic>
        <p:nvPicPr>
          <p:cNvPr id="47106" name="Picture 3" descr="I:\field pictures\2010 field shots\PE-16-10\JUNE 8\Picture 05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828800"/>
            <a:ext cx="2743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4" descr="I:\field pictures\2010 field shots\PE-16-10\JUNE 8\Picture 04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0400" y="1828800"/>
            <a:ext cx="2743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5" descr="I:\field pictures\2010 field shots\PE-16-10\JUNE 8\Picture 04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72200" y="1828800"/>
            <a:ext cx="2743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9" name="TextBox 2"/>
          <p:cNvSpPr txBox="1">
            <a:spLocks noChangeArrowheads="1"/>
          </p:cNvSpPr>
          <p:nvPr/>
        </p:nvSpPr>
        <p:spPr bwMode="auto">
          <a:xfrm>
            <a:off x="76200" y="6248400"/>
            <a:ext cx="8318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i="1"/>
              <a:t>PE-16-10</a:t>
            </a:r>
          </a:p>
          <a:p>
            <a:r>
              <a:rPr lang="en-US" sz="1200" i="1"/>
              <a:t>June 8</a:t>
            </a:r>
          </a:p>
          <a:p>
            <a:r>
              <a:rPr lang="en-US" sz="1200" i="1"/>
              <a:t>25 DAT</a:t>
            </a:r>
          </a:p>
        </p:txBody>
      </p:sp>
      <p:sp>
        <p:nvSpPr>
          <p:cNvPr id="47110" name="TextBox 3"/>
          <p:cNvSpPr txBox="1">
            <a:spLocks noChangeArrowheads="1"/>
          </p:cNvSpPr>
          <p:nvPr/>
        </p:nvSpPr>
        <p:spPr bwMode="auto">
          <a:xfrm>
            <a:off x="1219200" y="5484813"/>
            <a:ext cx="5000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NTC</a:t>
            </a:r>
          </a:p>
        </p:txBody>
      </p:sp>
      <p:sp>
        <p:nvSpPr>
          <p:cNvPr id="47111" name="TextBox 4"/>
          <p:cNvSpPr txBox="1">
            <a:spLocks noChangeArrowheads="1"/>
          </p:cNvSpPr>
          <p:nvPr/>
        </p:nvSpPr>
        <p:spPr bwMode="auto">
          <a:xfrm>
            <a:off x="3322638" y="5486400"/>
            <a:ext cx="24987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/>
              <a:t>Spartan Charge 3.5L @ 4 oz/A</a:t>
            </a:r>
          </a:p>
          <a:p>
            <a:pPr algn="ctr"/>
            <a:r>
              <a:rPr lang="en-US" sz="1200"/>
              <a:t>Dual Magnum 7.62EC @ 16 oz/A</a:t>
            </a:r>
          </a:p>
          <a:p>
            <a:pPr algn="ctr"/>
            <a:r>
              <a:rPr lang="en-US" sz="1200"/>
              <a:t>(PRE)</a:t>
            </a:r>
          </a:p>
        </p:txBody>
      </p:sp>
      <p:sp>
        <p:nvSpPr>
          <p:cNvPr id="47112" name="TextBox 5"/>
          <p:cNvSpPr txBox="1">
            <a:spLocks noChangeArrowheads="1"/>
          </p:cNvSpPr>
          <p:nvPr/>
        </p:nvSpPr>
        <p:spPr bwMode="auto">
          <a:xfrm>
            <a:off x="6269038" y="5449888"/>
            <a:ext cx="25336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/>
              <a:t>Valor 51WG @ 3 oz/A</a:t>
            </a:r>
          </a:p>
          <a:p>
            <a:pPr algn="ctr"/>
            <a:r>
              <a:rPr lang="en-US" sz="1200"/>
              <a:t>Dual Magnum 7.62EC @ 16 oz/A</a:t>
            </a:r>
          </a:p>
          <a:p>
            <a:pPr algn="ctr"/>
            <a:r>
              <a:rPr lang="en-US" sz="1200"/>
              <a:t>(PRE)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Spartan Injury</a:t>
            </a:r>
          </a:p>
        </p:txBody>
      </p:sp>
      <p:pic>
        <p:nvPicPr>
          <p:cNvPr id="48130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981200"/>
            <a:ext cx="4064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1371600"/>
            <a:ext cx="3429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12788"/>
          </a:xfrm>
        </p:spPr>
        <p:txBody>
          <a:bodyPr/>
          <a:lstStyle/>
          <a:p>
            <a:r>
              <a:rPr lang="en-US" smtClean="0"/>
              <a:t>Florida Beggarweed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38200"/>
            <a:ext cx="4724400" cy="4530725"/>
          </a:xfrm>
        </p:spPr>
        <p:txBody>
          <a:bodyPr/>
          <a:lstStyle/>
          <a:p>
            <a:pPr>
              <a:defRPr/>
            </a:pPr>
            <a:r>
              <a:rPr lang="en-US" sz="1800" dirty="0" smtClean="0"/>
              <a:t>Residual Herbicides</a:t>
            </a:r>
          </a:p>
          <a:p>
            <a:pPr lvl="1">
              <a:defRPr/>
            </a:pPr>
            <a:r>
              <a:rPr lang="en-US" sz="1800" i="1" dirty="0" smtClean="0">
                <a:solidFill>
                  <a:schemeClr val="accent2"/>
                </a:solidFill>
              </a:rPr>
              <a:t>Valor (1)</a:t>
            </a:r>
          </a:p>
          <a:p>
            <a:pPr lvl="1">
              <a:defRPr/>
            </a:pPr>
            <a:r>
              <a:rPr lang="en-US" sz="1800" i="1" dirty="0" smtClean="0">
                <a:solidFill>
                  <a:schemeClr val="accent2"/>
                </a:solidFill>
              </a:rPr>
              <a:t>Strongarm (2)</a:t>
            </a:r>
          </a:p>
          <a:p>
            <a:pPr lvl="1">
              <a:defRPr/>
            </a:pPr>
            <a:r>
              <a:rPr lang="en-US" sz="1800" i="1" dirty="0" smtClean="0">
                <a:solidFill>
                  <a:schemeClr val="accent2"/>
                </a:solidFill>
              </a:rPr>
              <a:t>Dual (3)</a:t>
            </a:r>
          </a:p>
          <a:p>
            <a:pPr lvl="1">
              <a:defRPr/>
            </a:pPr>
            <a:endParaRPr lang="en-US" sz="1800" i="1" dirty="0" smtClean="0">
              <a:solidFill>
                <a:schemeClr val="accent2"/>
              </a:solidFill>
            </a:endParaRPr>
          </a:p>
          <a:p>
            <a:pPr>
              <a:defRPr/>
            </a:pPr>
            <a:r>
              <a:rPr lang="en-US" sz="1800" dirty="0" smtClean="0"/>
              <a:t>Paraquat (cracking)</a:t>
            </a:r>
          </a:p>
          <a:p>
            <a:pPr lvl="1">
              <a:defRPr/>
            </a:pPr>
            <a:r>
              <a:rPr lang="en-US" sz="1800" i="1" dirty="0" smtClean="0">
                <a:solidFill>
                  <a:schemeClr val="accent2"/>
                </a:solidFill>
              </a:rPr>
              <a:t>Tank-mixes reduce control</a:t>
            </a:r>
          </a:p>
          <a:p>
            <a:pPr lvl="1">
              <a:defRPr/>
            </a:pPr>
            <a:endParaRPr lang="en-US" sz="1800" i="1" dirty="0" smtClean="0">
              <a:solidFill>
                <a:schemeClr val="accent2"/>
              </a:solidFill>
            </a:endParaRPr>
          </a:p>
          <a:p>
            <a:pPr>
              <a:defRPr/>
            </a:pPr>
            <a:r>
              <a:rPr lang="en-US" sz="1800" dirty="0" smtClean="0"/>
              <a:t>Cadre (POST)</a:t>
            </a:r>
          </a:p>
          <a:p>
            <a:pPr lvl="1">
              <a:defRPr/>
            </a:pPr>
            <a:r>
              <a:rPr lang="en-US" sz="1800" i="1" dirty="0" smtClean="0">
                <a:solidFill>
                  <a:schemeClr val="accent2"/>
                </a:solidFill>
              </a:rPr>
              <a:t>&lt; 2” tall (</a:t>
            </a:r>
            <a:r>
              <a:rPr lang="en-US" sz="1800" i="1" dirty="0" err="1" smtClean="0">
                <a:solidFill>
                  <a:schemeClr val="accent2"/>
                </a:solidFill>
              </a:rPr>
              <a:t>supression</a:t>
            </a:r>
            <a:r>
              <a:rPr lang="en-US" sz="1800" i="1" dirty="0" smtClean="0">
                <a:solidFill>
                  <a:schemeClr val="accent2"/>
                </a:solidFill>
              </a:rPr>
              <a:t>?)</a:t>
            </a:r>
          </a:p>
          <a:p>
            <a:pPr lvl="1">
              <a:defRPr/>
            </a:pPr>
            <a:endParaRPr lang="en-US" sz="1800" i="1" dirty="0">
              <a:solidFill>
                <a:schemeClr val="accent2"/>
              </a:solidFill>
            </a:endParaRPr>
          </a:p>
          <a:p>
            <a:pPr>
              <a:defRPr/>
            </a:pPr>
            <a:r>
              <a:rPr lang="en-US" sz="1800" dirty="0" smtClean="0"/>
              <a:t>Classic (LPOST)</a:t>
            </a:r>
          </a:p>
          <a:p>
            <a:pPr lvl="1">
              <a:defRPr/>
            </a:pPr>
            <a:r>
              <a:rPr lang="en-US" sz="1800" dirty="0" smtClean="0">
                <a:solidFill>
                  <a:schemeClr val="accent2"/>
                </a:solidFill>
              </a:rPr>
              <a:t>problems with GA-06G, Tifguard</a:t>
            </a:r>
          </a:p>
          <a:p>
            <a:pPr lvl="1">
              <a:defRPr/>
            </a:pPr>
            <a:endParaRPr lang="en-US" sz="1800" dirty="0" smtClean="0">
              <a:solidFill>
                <a:schemeClr val="accent2"/>
              </a:solidFill>
            </a:endParaRPr>
          </a:p>
          <a:p>
            <a:pPr>
              <a:defRPr/>
            </a:pPr>
            <a:r>
              <a:rPr lang="en-US" sz="1800" dirty="0" smtClean="0"/>
              <a:t>Non-Selective Applicators</a:t>
            </a:r>
          </a:p>
          <a:p>
            <a:pPr lvl="1">
              <a:defRPr/>
            </a:pPr>
            <a:r>
              <a:rPr lang="en-US" sz="1800" i="1" dirty="0" smtClean="0">
                <a:solidFill>
                  <a:schemeClr val="accent6"/>
                </a:solidFill>
              </a:rPr>
              <a:t>paraquat</a:t>
            </a:r>
            <a:endParaRPr lang="en-US" sz="1800" i="1" dirty="0">
              <a:solidFill>
                <a:schemeClr val="accent6"/>
              </a:solidFill>
            </a:endParaRPr>
          </a:p>
        </p:txBody>
      </p:sp>
      <p:pic>
        <p:nvPicPr>
          <p:cNvPr id="4915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0" y="1143000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GA-06G Yield Response to Classic (0.5 oz/A) 2008-2009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31337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Time of Application (DAE)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5750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5710 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60-69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5390 (-6.3%)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4870 (-14.7%)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70-79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5536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5084 (-11%)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89-98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5138 (-10.6%)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5388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105-110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5444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5811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LSD 0.10</a:t>
                      </a:r>
                    </a:p>
                    <a:p>
                      <a:pPr algn="ctr"/>
                      <a:r>
                        <a:rPr lang="en-US" b="1" dirty="0" smtClean="0"/>
                        <a:t>CV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343</a:t>
                      </a:r>
                    </a:p>
                    <a:p>
                      <a:pPr algn="ctr"/>
                      <a:r>
                        <a:rPr lang="en-US" b="1" dirty="0" smtClean="0"/>
                        <a:t>5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572</a:t>
                      </a:r>
                    </a:p>
                    <a:p>
                      <a:pPr algn="ctr"/>
                      <a:r>
                        <a:rPr lang="en-US" b="1" dirty="0" smtClean="0"/>
                        <a:t>8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0212" name="TextBox 4"/>
          <p:cNvSpPr txBox="1">
            <a:spLocks noChangeArrowheads="1"/>
          </p:cNvSpPr>
          <p:nvPr/>
        </p:nvSpPr>
        <p:spPr bwMode="auto">
          <a:xfrm>
            <a:off x="762000" y="4852988"/>
            <a:ext cx="35702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DAE = Days After Peanut Emergence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FL-07 Yield Response to Classic (0.5 oz/A) 2009-2010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31337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Time of Application (DAE)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6093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6548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63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5795 (-4.9%)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6709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72-77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6009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6292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88-91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6193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6597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104-105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6312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6443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LSD 0.10</a:t>
                      </a:r>
                    </a:p>
                    <a:p>
                      <a:pPr algn="ctr"/>
                      <a:r>
                        <a:rPr lang="en-US" b="1" dirty="0" smtClean="0"/>
                        <a:t>CV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297</a:t>
                      </a:r>
                    </a:p>
                    <a:p>
                      <a:pPr algn="ctr"/>
                      <a:r>
                        <a:rPr lang="en-US" b="1" dirty="0" smtClean="0"/>
                        <a:t>4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NS</a:t>
                      </a:r>
                    </a:p>
                    <a:p>
                      <a:pPr algn="ctr"/>
                      <a:r>
                        <a:rPr lang="en-US" b="1" dirty="0" smtClean="0"/>
                        <a:t>6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2260" name="TextBox 4"/>
          <p:cNvSpPr txBox="1">
            <a:spLocks noChangeArrowheads="1"/>
          </p:cNvSpPr>
          <p:nvPr/>
        </p:nvSpPr>
        <p:spPr bwMode="auto">
          <a:xfrm>
            <a:off x="609600" y="4694238"/>
            <a:ext cx="36845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DAE = Days After Peanut Emergence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Tifguard Yield Response to Classic (0.5 oz/A) 2010-2011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31337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Time of Application (DAE)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5471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63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4895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4892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4474 (-18%)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4206 (-23%)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LSD 0.10</a:t>
                      </a:r>
                    </a:p>
                    <a:p>
                      <a:pPr algn="ctr"/>
                      <a:r>
                        <a:rPr lang="en-US" b="1" dirty="0" smtClean="0"/>
                        <a:t>CV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605</a:t>
                      </a:r>
                    </a:p>
                    <a:p>
                      <a:pPr algn="ctr"/>
                      <a:r>
                        <a:rPr lang="en-US" b="1" dirty="0" smtClean="0"/>
                        <a:t>10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4308" name="TextBox 4"/>
          <p:cNvSpPr txBox="1">
            <a:spLocks noChangeArrowheads="1"/>
          </p:cNvSpPr>
          <p:nvPr/>
        </p:nvSpPr>
        <p:spPr bwMode="auto">
          <a:xfrm>
            <a:off x="752475" y="4881563"/>
            <a:ext cx="36845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DAE = Days After Peanut Emergence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2556</TotalTime>
  <Words>1008</Words>
  <Application>Microsoft Office PowerPoint</Application>
  <PresentationFormat>On-screen Show (4:3)</PresentationFormat>
  <Paragraphs>426</Paragraphs>
  <Slides>32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Design Template</vt:lpstr>
      </vt:variant>
      <vt:variant>
        <vt:i4>19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56" baseType="lpstr">
      <vt:lpstr>Arial</vt:lpstr>
      <vt:lpstr>Garamond</vt:lpstr>
      <vt:lpstr>Wingdings</vt:lpstr>
      <vt:lpstr>Calibri</vt:lpstr>
      <vt:lpstr>Edge</vt:lpstr>
      <vt:lpstr>Office Theme</vt:lpstr>
      <vt:lpstr>1_Office Theme</vt:lpstr>
      <vt:lpstr>Edge</vt:lpstr>
      <vt:lpstr>Edge</vt:lpstr>
      <vt:lpstr>Edge</vt:lpstr>
      <vt:lpstr>Edge</vt:lpstr>
      <vt:lpstr>Edge</vt:lpstr>
      <vt:lpstr>Edge</vt:lpstr>
      <vt:lpstr>Edge</vt:lpstr>
      <vt:lpstr>Edge</vt:lpstr>
      <vt:lpstr>Edge</vt:lpstr>
      <vt:lpstr>Edge</vt:lpstr>
      <vt:lpstr>Edge</vt:lpstr>
      <vt:lpstr>Edge</vt:lpstr>
      <vt:lpstr>Edge</vt:lpstr>
      <vt:lpstr>Edge</vt:lpstr>
      <vt:lpstr>Office Theme</vt:lpstr>
      <vt:lpstr>1_Office Theme</vt:lpstr>
      <vt:lpstr>Microsoft Excel Chart</vt:lpstr>
      <vt:lpstr>Slide 1</vt:lpstr>
      <vt:lpstr>Topics For Discussion</vt:lpstr>
      <vt:lpstr>Spartan Charge 3.5L</vt:lpstr>
      <vt:lpstr>Weed Control in Peanut with Spartan Charge</vt:lpstr>
      <vt:lpstr>Spartan Injury</vt:lpstr>
      <vt:lpstr>Florida Beggarweed Problems</vt:lpstr>
      <vt:lpstr>GA-06G Yield Response to Classic (0.5 oz/A) 2008-2009</vt:lpstr>
      <vt:lpstr>FL-07 Yield Response to Classic (0.5 oz/A) 2009-2010</vt:lpstr>
      <vt:lpstr>Tifguard Yield Response to Classic (0.5 oz/A) 2010-2011</vt:lpstr>
      <vt:lpstr>Non-Selective Applicators</vt:lpstr>
      <vt:lpstr>Summary of Palmer Amaranth Control (%) with Non-Selective Applicators Using Gramoxone Inteon</vt:lpstr>
      <vt:lpstr>WeedWiper vs. TopCrop Sponge 50% Solution of Gramoxone Inteon 3.1 MPH, 20” Applicator Height AMAPA = 36-86” tall, 66” avg.</vt:lpstr>
      <vt:lpstr>Our First Attempt in a Real Field  Tift County, August 2010 (3 DAT)</vt:lpstr>
      <vt:lpstr>Tank-Mixtures (At least 24,000 potential tank-mixtures for peanuts)</vt:lpstr>
      <vt:lpstr>Leaf Burn Caused By Cadre 2AS (4 oz/A) + Dual Magnum 7.62EC (16 oz/A)+ 2,4-DB 1.75SL (18 oz/A) + Bravo WS 6L (24 oz/A) - 3 DAT</vt:lpstr>
      <vt:lpstr>Peanut (GA-06G) Yield Response to Tank-Mixtures Cadre (C), Dual Magnum (DM), 2,4-DB (DB), Bravo WS (B) - Applied 30 DAP</vt:lpstr>
      <vt:lpstr>Slide 17</vt:lpstr>
      <vt:lpstr>Slide 18</vt:lpstr>
      <vt:lpstr>Ignite/Peanut</vt:lpstr>
      <vt:lpstr>Peanut (GA-06G) Response to Ignite @ 32 oz/A</vt:lpstr>
      <vt:lpstr>Peanut (GA-06G) Response to Ignite @ 2 oz/A</vt:lpstr>
      <vt:lpstr>Estimated Peanut Yields Losses (%) from Ignite 2.34SL </vt:lpstr>
      <vt:lpstr>Palmer Amaranth Control Tactics</vt:lpstr>
      <vt:lpstr>Many pigweed problems are due to weeds already up at planting!</vt:lpstr>
      <vt:lpstr>Palmer Amaranth Control - 2010</vt:lpstr>
      <vt:lpstr>Peanut Weed Control - 2010</vt:lpstr>
      <vt:lpstr>Palmer Amaranth Control - 2010</vt:lpstr>
      <vt:lpstr>ET vs Cobra for Palmer Amaranth Control 14 DAT</vt:lpstr>
      <vt:lpstr>Post-Harvest (Corn) AMAPA Problems</vt:lpstr>
      <vt:lpstr>When can we stop worrying about Palmer seed production?</vt:lpstr>
      <vt:lpstr>When can we stop worrying about Palmer seed production?</vt:lpstr>
      <vt:lpstr>Questions?</vt:lpstr>
    </vt:vector>
  </TitlesOfParts>
  <Company>UGA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2011 Peanut Weed Control Update</dc:title>
  <dc:creator>eprostko</dc:creator>
  <cp:lastModifiedBy>David Krueger</cp:lastModifiedBy>
  <cp:revision>82</cp:revision>
  <dcterms:created xsi:type="dcterms:W3CDTF">2010-07-20T18:12:41Z</dcterms:created>
  <dcterms:modified xsi:type="dcterms:W3CDTF">2010-12-22T03:59:37Z</dcterms:modified>
</cp:coreProperties>
</file>