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704" r:id="rId5"/>
    <p:sldMasterId id="2147483831" r:id="rId6"/>
    <p:sldMasterId id="2147483848" r:id="rId7"/>
  </p:sldMasterIdLst>
  <p:notesMasterIdLst>
    <p:notesMasterId r:id="rId52"/>
  </p:notesMasterIdLst>
  <p:sldIdLst>
    <p:sldId id="815" r:id="rId8"/>
    <p:sldId id="371" r:id="rId9"/>
    <p:sldId id="372" r:id="rId10"/>
    <p:sldId id="276" r:id="rId11"/>
    <p:sldId id="2217" r:id="rId12"/>
    <p:sldId id="267" r:id="rId13"/>
    <p:sldId id="258" r:id="rId14"/>
    <p:sldId id="718" r:id="rId15"/>
    <p:sldId id="260" r:id="rId16"/>
    <p:sldId id="2147483647" r:id="rId17"/>
    <p:sldId id="279" r:id="rId18"/>
    <p:sldId id="261" r:id="rId19"/>
    <p:sldId id="288" r:id="rId20"/>
    <p:sldId id="2147483645" r:id="rId21"/>
    <p:sldId id="2147483646" r:id="rId22"/>
    <p:sldId id="333" r:id="rId23"/>
    <p:sldId id="332" r:id="rId24"/>
    <p:sldId id="264" r:id="rId25"/>
    <p:sldId id="361" r:id="rId26"/>
    <p:sldId id="362" r:id="rId27"/>
    <p:sldId id="300" r:id="rId28"/>
    <p:sldId id="302" r:id="rId29"/>
    <p:sldId id="304" r:id="rId30"/>
    <p:sldId id="303" r:id="rId31"/>
    <p:sldId id="305" r:id="rId32"/>
    <p:sldId id="301" r:id="rId33"/>
    <p:sldId id="306" r:id="rId34"/>
    <p:sldId id="295" r:id="rId35"/>
    <p:sldId id="296" r:id="rId36"/>
    <p:sldId id="297" r:id="rId37"/>
    <p:sldId id="298" r:id="rId38"/>
    <p:sldId id="299" r:id="rId39"/>
    <p:sldId id="257" r:id="rId40"/>
    <p:sldId id="262" r:id="rId41"/>
    <p:sldId id="2147474415" r:id="rId42"/>
    <p:sldId id="331" r:id="rId43"/>
    <p:sldId id="259" r:id="rId44"/>
    <p:sldId id="336" r:id="rId45"/>
    <p:sldId id="2147474388" r:id="rId46"/>
    <p:sldId id="359" r:id="rId47"/>
    <p:sldId id="1796" r:id="rId48"/>
    <p:sldId id="273" r:id="rId49"/>
    <p:sldId id="665" r:id="rId50"/>
    <p:sldId id="256" r:id="rId5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P. Prostko" initials="EPP" lastIdx="1" clrIdx="0">
    <p:extLst>
      <p:ext uri="{19B8F6BF-5375-455C-9EA6-DF929625EA0E}">
        <p15:presenceInfo xmlns:p15="http://schemas.microsoft.com/office/powerpoint/2012/main" userId="S-1-5-21-1379256483-1747903074-2057407929-6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52B3F-2F21-4078-9653-83C09F30B96F}" v="12" dt="2025-12-01T16:12:16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5225" autoAdjust="0"/>
    <p:restoredTop sz="86389" autoAdjust="0"/>
  </p:normalViewPr>
  <p:slideViewPr>
    <p:cSldViewPr snapToGrid="0">
      <p:cViewPr varScale="1">
        <p:scale>
          <a:sx n="92" d="100"/>
          <a:sy n="92" d="100"/>
        </p:scale>
        <p:origin x="69" y="6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P. Prostko" userId="57af0305-f4ff-4cda-9e98-7abbd193299d" providerId="ADAL" clId="{0CE5683A-26D5-49C2-AF34-8E85AAD96B41}"/>
    <pc:docChg chg="undo custSel addSld delSld modSld sldOrd addMainMaster delMainMaster modNotesMaster">
      <pc:chgData name="Eric P. Prostko" userId="57af0305-f4ff-4cda-9e98-7abbd193299d" providerId="ADAL" clId="{0CE5683A-26D5-49C2-AF34-8E85AAD96B41}" dt="2025-12-01T18:42:34.173" v="1432" actId="729"/>
      <pc:docMkLst>
        <pc:docMk/>
      </pc:docMkLst>
      <pc:sldChg chg="addSp delSp modSp add mod">
        <pc:chgData name="Eric P. Prostko" userId="57af0305-f4ff-4cda-9e98-7abbd193299d" providerId="ADAL" clId="{0CE5683A-26D5-49C2-AF34-8E85AAD96B41}" dt="2025-11-13T14:22:05.933" v="1230" actId="20577"/>
        <pc:sldMkLst>
          <pc:docMk/>
          <pc:sldMk cId="2636671093" sldId="256"/>
        </pc:sldMkLst>
        <pc:spChg chg="mod">
          <ac:chgData name="Eric P. Prostko" userId="57af0305-f4ff-4cda-9e98-7abbd193299d" providerId="ADAL" clId="{0CE5683A-26D5-49C2-AF34-8E85AAD96B41}" dt="2025-11-13T14:22:05.933" v="1230" actId="20577"/>
          <ac:spMkLst>
            <pc:docMk/>
            <pc:sldMk cId="2636671093" sldId="256"/>
            <ac:spMk id="2" creationId="{00000000-0000-0000-0000-000000000000}"/>
          </ac:spMkLst>
        </pc:spChg>
      </pc:sldChg>
      <pc:sldChg chg="addSp delSp modSp add mod delAnim modShow">
        <pc:chgData name="Eric P. Prostko" userId="57af0305-f4ff-4cda-9e98-7abbd193299d" providerId="ADAL" clId="{0CE5683A-26D5-49C2-AF34-8E85AAD96B41}" dt="2025-12-01T18:42:30.955" v="1430" actId="729"/>
        <pc:sldMkLst>
          <pc:docMk/>
          <pc:sldMk cId="2029666366" sldId="258"/>
        </pc:sldMkLst>
        <pc:spChg chg="mod">
          <ac:chgData name="Eric P. Prostko" userId="57af0305-f4ff-4cda-9e98-7abbd193299d" providerId="ADAL" clId="{0CE5683A-26D5-49C2-AF34-8E85AAD96B41}" dt="2025-11-13T15:05:36.217" v="1255" actId="6549"/>
          <ac:spMkLst>
            <pc:docMk/>
            <pc:sldMk cId="2029666366" sldId="258"/>
            <ac:spMk id="2" creationId="{E9210627-701B-CD04-DDB5-BDB2BEDF79B7}"/>
          </ac:spMkLst>
        </pc:spChg>
        <pc:spChg chg="mod">
          <ac:chgData name="Eric P. Prostko" userId="57af0305-f4ff-4cda-9e98-7abbd193299d" providerId="ADAL" clId="{0CE5683A-26D5-49C2-AF34-8E85AAD96B41}" dt="2025-11-13T15:06:38.040" v="1282" actId="1076"/>
          <ac:spMkLst>
            <pc:docMk/>
            <pc:sldMk cId="2029666366" sldId="258"/>
            <ac:spMk id="18" creationId="{4773F210-2716-B4D5-4E30-13BC73F72BDA}"/>
          </ac:spMkLst>
        </pc:spChg>
        <pc:spChg chg="mod">
          <ac:chgData name="Eric P. Prostko" userId="57af0305-f4ff-4cda-9e98-7abbd193299d" providerId="ADAL" clId="{0CE5683A-26D5-49C2-AF34-8E85AAD96B41}" dt="2025-11-13T15:06:41.838" v="1283" actId="1076"/>
          <ac:spMkLst>
            <pc:docMk/>
            <pc:sldMk cId="2029666366" sldId="258"/>
            <ac:spMk id="19" creationId="{B857FF05-2382-6CBC-B54C-093384248935}"/>
          </ac:spMkLst>
        </pc:spChg>
        <pc:spChg chg="mod">
          <ac:chgData name="Eric P. Prostko" userId="57af0305-f4ff-4cda-9e98-7abbd193299d" providerId="ADAL" clId="{0CE5683A-26D5-49C2-AF34-8E85AAD96B41}" dt="2025-11-13T15:06:48.899" v="1286" actId="1076"/>
          <ac:spMkLst>
            <pc:docMk/>
            <pc:sldMk cId="2029666366" sldId="258"/>
            <ac:spMk id="20" creationId="{B49CA798-D089-73BF-ADC1-A2293E15C2D4}"/>
          </ac:spMkLst>
        </pc:spChg>
        <pc:picChg chg="mod">
          <ac:chgData name="Eric P. Prostko" userId="57af0305-f4ff-4cda-9e98-7abbd193299d" providerId="ADAL" clId="{0CE5683A-26D5-49C2-AF34-8E85AAD96B41}" dt="2025-11-13T15:06:32.917" v="1281" actId="14100"/>
          <ac:picMkLst>
            <pc:docMk/>
            <pc:sldMk cId="2029666366" sldId="258"/>
            <ac:picMk id="6" creationId="{3502FC59-B2BD-389A-DA97-48FF575A33FD}"/>
          </ac:picMkLst>
        </pc:picChg>
        <pc:picChg chg="mod">
          <ac:chgData name="Eric P. Prostko" userId="57af0305-f4ff-4cda-9e98-7abbd193299d" providerId="ADAL" clId="{0CE5683A-26D5-49C2-AF34-8E85AAD96B41}" dt="2025-11-13T15:06:24.605" v="1277" actId="1076"/>
          <ac:picMkLst>
            <pc:docMk/>
            <pc:sldMk cId="2029666366" sldId="258"/>
            <ac:picMk id="8" creationId="{639F18E8-73F1-7911-EF15-2439AB246EED}"/>
          </ac:picMkLst>
        </pc:picChg>
        <pc:picChg chg="mod">
          <ac:chgData name="Eric P. Prostko" userId="57af0305-f4ff-4cda-9e98-7abbd193299d" providerId="ADAL" clId="{0CE5683A-26D5-49C2-AF34-8E85AAD96B41}" dt="2025-11-13T15:06:29.247" v="1279" actId="14100"/>
          <ac:picMkLst>
            <pc:docMk/>
            <pc:sldMk cId="2029666366" sldId="258"/>
            <ac:picMk id="11" creationId="{BF70323A-CDED-2985-7DF2-9718E3355EF2}"/>
          </ac:picMkLst>
        </pc:picChg>
      </pc:sldChg>
      <pc:sldChg chg="ord">
        <pc:chgData name="Eric P. Prostko" userId="57af0305-f4ff-4cda-9e98-7abbd193299d" providerId="ADAL" clId="{0CE5683A-26D5-49C2-AF34-8E85AAD96B41}" dt="2025-12-01T16:13:18.553" v="1429"/>
        <pc:sldMkLst>
          <pc:docMk/>
          <pc:sldMk cId="1214670589" sldId="259"/>
        </pc:sldMkLst>
      </pc:sldChg>
      <pc:sldChg chg="add mod modShow">
        <pc:chgData name="Eric P. Prostko" userId="57af0305-f4ff-4cda-9e98-7abbd193299d" providerId="ADAL" clId="{0CE5683A-26D5-49C2-AF34-8E85AAD96B41}" dt="2025-12-01T18:42:34.173" v="1432" actId="729"/>
        <pc:sldMkLst>
          <pc:docMk/>
          <pc:sldMk cId="850514928" sldId="260"/>
        </pc:sldMkLst>
      </pc:sldChg>
      <pc:sldChg chg="addSp delSp modSp new mod modClrScheme chgLayout">
        <pc:chgData name="Eric P. Prostko" userId="57af0305-f4ff-4cda-9e98-7abbd193299d" providerId="ADAL" clId="{0CE5683A-26D5-49C2-AF34-8E85AAD96B41}" dt="2025-12-01T15:07:22.029" v="1398" actId="5793"/>
        <pc:sldMkLst>
          <pc:docMk/>
          <pc:sldMk cId="1313378049" sldId="261"/>
        </pc:sldMkLst>
        <pc:spChg chg="mod ord">
          <ac:chgData name="Eric P. Prostko" userId="57af0305-f4ff-4cda-9e98-7abbd193299d" providerId="ADAL" clId="{0CE5683A-26D5-49C2-AF34-8E85AAD96B41}" dt="2025-12-01T15:07:22.029" v="1398" actId="5793"/>
          <ac:spMkLst>
            <pc:docMk/>
            <pc:sldMk cId="1313378049" sldId="261"/>
            <ac:spMk id="2" creationId="{3E549833-7C96-F101-1F6E-6666705FFF99}"/>
          </ac:spMkLst>
        </pc:spChg>
        <pc:spChg chg="del mod ord">
          <ac:chgData name="Eric P. Prostko" userId="57af0305-f4ff-4cda-9e98-7abbd193299d" providerId="ADAL" clId="{0CE5683A-26D5-49C2-AF34-8E85AAD96B41}" dt="2025-12-01T14:34:13.744" v="1296" actId="700"/>
          <ac:spMkLst>
            <pc:docMk/>
            <pc:sldMk cId="1313378049" sldId="261"/>
            <ac:spMk id="3" creationId="{76A8E6A6-F516-EA12-C699-4747E34A38ED}"/>
          </ac:spMkLst>
        </pc:spChg>
        <pc:spChg chg="add del mod ord">
          <ac:chgData name="Eric P. Prostko" userId="57af0305-f4ff-4cda-9e98-7abbd193299d" providerId="ADAL" clId="{0CE5683A-26D5-49C2-AF34-8E85AAD96B41}" dt="2025-12-01T14:35:10.849" v="1301" actId="22"/>
          <ac:spMkLst>
            <pc:docMk/>
            <pc:sldMk cId="1313378049" sldId="261"/>
            <ac:spMk id="4" creationId="{F95118E4-4AEA-B89E-B861-1B78FA6E274F}"/>
          </ac:spMkLst>
        </pc:spChg>
        <pc:spChg chg="add del mod ord">
          <ac:chgData name="Eric P. Prostko" userId="57af0305-f4ff-4cda-9e98-7abbd193299d" providerId="ADAL" clId="{0CE5683A-26D5-49C2-AF34-8E85AAD96B41}" dt="2025-12-01T14:34:15.690" v="1297" actId="22"/>
          <ac:spMkLst>
            <pc:docMk/>
            <pc:sldMk cId="1313378049" sldId="261"/>
            <ac:spMk id="5" creationId="{686BF3A8-6417-093D-914F-C108A80AA470}"/>
          </ac:spMkLst>
        </pc:spChg>
        <pc:spChg chg="add mod">
          <ac:chgData name="Eric P. Prostko" userId="57af0305-f4ff-4cda-9e98-7abbd193299d" providerId="ADAL" clId="{0CE5683A-26D5-49C2-AF34-8E85AAD96B41}" dt="2025-12-01T14:55:14.980" v="1384" actId="6549"/>
          <ac:spMkLst>
            <pc:docMk/>
            <pc:sldMk cId="1313378049" sldId="261"/>
            <ac:spMk id="12" creationId="{92E38B50-C9CF-B02B-0E5F-2592F87D6C24}"/>
          </ac:spMkLst>
        </pc:spChg>
        <pc:picChg chg="add mod ord">
          <ac:chgData name="Eric P. Prostko" userId="57af0305-f4ff-4cda-9e98-7abbd193299d" providerId="ADAL" clId="{0CE5683A-26D5-49C2-AF34-8E85AAD96B41}" dt="2025-12-01T14:35:14.429" v="1302" actId="1076"/>
          <ac:picMkLst>
            <pc:docMk/>
            <pc:sldMk cId="1313378049" sldId="261"/>
            <ac:picMk id="7" creationId="{F89569EA-C15F-93BE-C9E4-18A0FB2D8DCE}"/>
          </ac:picMkLst>
        </pc:picChg>
        <pc:picChg chg="add mod ord">
          <ac:chgData name="Eric P. Prostko" userId="57af0305-f4ff-4cda-9e98-7abbd193299d" providerId="ADAL" clId="{0CE5683A-26D5-49C2-AF34-8E85AAD96B41}" dt="2025-12-01T14:35:10.849" v="1301" actId="22"/>
          <ac:picMkLst>
            <pc:docMk/>
            <pc:sldMk cId="1313378049" sldId="261"/>
            <ac:picMk id="9" creationId="{01390671-87B1-05CF-3D7C-B098A2FF5DC3}"/>
          </ac:picMkLst>
        </pc:picChg>
        <pc:picChg chg="add mod">
          <ac:chgData name="Eric P. Prostko" userId="57af0305-f4ff-4cda-9e98-7abbd193299d" providerId="ADAL" clId="{0CE5683A-26D5-49C2-AF34-8E85AAD96B41}" dt="2025-12-01T14:36:16.038" v="1312" actId="1076"/>
          <ac:picMkLst>
            <pc:docMk/>
            <pc:sldMk cId="1313378049" sldId="261"/>
            <ac:picMk id="10" creationId="{006A9540-3F8F-2794-0B68-4CAFB8F35C39}"/>
          </ac:picMkLst>
        </pc:picChg>
        <pc:picChg chg="add mod">
          <ac:chgData name="Eric P. Prostko" userId="57af0305-f4ff-4cda-9e98-7abbd193299d" providerId="ADAL" clId="{0CE5683A-26D5-49C2-AF34-8E85AAD96B41}" dt="2025-12-01T14:36:18.795" v="1313" actId="14100"/>
          <ac:picMkLst>
            <pc:docMk/>
            <pc:sldMk cId="1313378049" sldId="261"/>
            <ac:picMk id="11" creationId="{A8FE911B-8BA1-E69B-A3D5-03936555A5BB}"/>
          </ac:picMkLst>
        </pc:picChg>
      </pc:sldChg>
      <pc:sldChg chg="addSp delSp modSp new mod modClrScheme chgLayout">
        <pc:chgData name="Eric P. Prostko" userId="57af0305-f4ff-4cda-9e98-7abbd193299d" providerId="ADAL" clId="{0CE5683A-26D5-49C2-AF34-8E85AAD96B41}" dt="2025-12-01T16:12:16.508" v="1420" actId="1076"/>
        <pc:sldMkLst>
          <pc:docMk/>
          <pc:sldMk cId="2004425837" sldId="262"/>
        </pc:sldMkLst>
        <pc:spChg chg="add mod">
          <ac:chgData name="Eric P. Prostko" userId="57af0305-f4ff-4cda-9e98-7abbd193299d" providerId="ADAL" clId="{0CE5683A-26D5-49C2-AF34-8E85AAD96B41}" dt="2025-12-01T16:11:24.506" v="1415" actId="20577"/>
          <ac:spMkLst>
            <pc:docMk/>
            <pc:sldMk cId="2004425837" sldId="262"/>
            <ac:spMk id="2" creationId="{4C5C3741-1FFB-5897-F2C0-3FBCFE50B97E}"/>
          </ac:spMkLst>
        </pc:spChg>
        <pc:spChg chg="add del mod">
          <ac:chgData name="Eric P. Prostko" userId="57af0305-f4ff-4cda-9e98-7abbd193299d" providerId="ADAL" clId="{0CE5683A-26D5-49C2-AF34-8E85AAD96B41}" dt="2025-12-01T16:12:09.339" v="1416"/>
          <ac:spMkLst>
            <pc:docMk/>
            <pc:sldMk cId="2004425837" sldId="262"/>
            <ac:spMk id="3" creationId="{75099090-B690-774D-9BDF-3ABD327D0405}"/>
          </ac:spMkLst>
        </pc:spChg>
        <pc:picChg chg="add mod">
          <ac:chgData name="Eric P. Prostko" userId="57af0305-f4ff-4cda-9e98-7abbd193299d" providerId="ADAL" clId="{0CE5683A-26D5-49C2-AF34-8E85AAD96B41}" dt="2025-12-01T16:12:16.508" v="1420" actId="1076"/>
          <ac:picMkLst>
            <pc:docMk/>
            <pc:sldMk cId="2004425837" sldId="262"/>
            <ac:picMk id="4" creationId="{18D02309-0164-6743-33A1-2CC29F2C29E0}"/>
          </ac:picMkLst>
        </pc:picChg>
      </pc:sldChg>
      <pc:sldChg chg="addSp delSp modSp mod ord addAnim delAnim modAnim">
        <pc:chgData name="Eric P. Prostko" userId="57af0305-f4ff-4cda-9e98-7abbd193299d" providerId="ADAL" clId="{0CE5683A-26D5-49C2-AF34-8E85AAD96B41}" dt="2025-11-03T19:58:40.289" v="1198" actId="113"/>
        <pc:sldMkLst>
          <pc:docMk/>
          <pc:sldMk cId="3392065553" sldId="267"/>
        </pc:sldMkLst>
        <pc:spChg chg="mod">
          <ac:chgData name="Eric P. Prostko" userId="57af0305-f4ff-4cda-9e98-7abbd193299d" providerId="ADAL" clId="{0CE5683A-26D5-49C2-AF34-8E85AAD96B41}" dt="2025-11-03T19:58:40.289" v="1198" actId="113"/>
          <ac:spMkLst>
            <pc:docMk/>
            <pc:sldMk cId="3392065553" sldId="267"/>
            <ac:spMk id="2" creationId="{6A9D6526-4189-48E9-ACCE-C39B42D0D246}"/>
          </ac:spMkLst>
        </pc:spChg>
        <pc:spChg chg="add del mod">
          <ac:chgData name="Eric P. Prostko" userId="57af0305-f4ff-4cda-9e98-7abbd193299d" providerId="ADAL" clId="{0CE5683A-26D5-49C2-AF34-8E85AAD96B41}" dt="2025-11-03T15:35:49.228" v="1194" actId="6549"/>
          <ac:spMkLst>
            <pc:docMk/>
            <pc:sldMk cId="3392065553" sldId="267"/>
            <ac:spMk id="12" creationId="{EA27D4F7-E6F7-CE3A-F819-A0F7C761C921}"/>
          </ac:spMkLst>
        </pc:spChg>
        <pc:spChg chg="mod">
          <ac:chgData name="Eric P. Prostko" userId="57af0305-f4ff-4cda-9e98-7abbd193299d" providerId="ADAL" clId="{0CE5683A-26D5-49C2-AF34-8E85AAD96B41}" dt="2025-11-03T14:22:10.236" v="1005" actId="20577"/>
          <ac:spMkLst>
            <pc:docMk/>
            <pc:sldMk cId="3392065553" sldId="267"/>
            <ac:spMk id="20" creationId="{00AEE143-908B-4AEA-A69A-259F1AED1AED}"/>
          </ac:spMkLst>
        </pc:spChg>
        <pc:spChg chg="mod">
          <ac:chgData name="Eric P. Prostko" userId="57af0305-f4ff-4cda-9e98-7abbd193299d" providerId="ADAL" clId="{0CE5683A-26D5-49C2-AF34-8E85AAD96B41}" dt="2025-11-03T14:21:00.276" v="996" actId="6549"/>
          <ac:spMkLst>
            <pc:docMk/>
            <pc:sldMk cId="3392065553" sldId="267"/>
            <ac:spMk id="21" creationId="{4E45B1EB-9113-4C4A-9174-852C99B32C89}"/>
          </ac:spMkLst>
        </pc:spChg>
        <pc:picChg chg="add mod">
          <ac:chgData name="Eric P. Prostko" userId="57af0305-f4ff-4cda-9e98-7abbd193299d" providerId="ADAL" clId="{0CE5683A-26D5-49C2-AF34-8E85AAD96B41}" dt="2025-11-03T14:19:53.481" v="900" actId="14100"/>
          <ac:picMkLst>
            <pc:docMk/>
            <pc:sldMk cId="3392065553" sldId="267"/>
            <ac:picMk id="6" creationId="{D584213E-6751-64CD-D374-D759696A78F4}"/>
          </ac:picMkLst>
        </pc:picChg>
        <pc:picChg chg="add mod">
          <ac:chgData name="Eric P. Prostko" userId="57af0305-f4ff-4cda-9e98-7abbd193299d" providerId="ADAL" clId="{0CE5683A-26D5-49C2-AF34-8E85AAD96B41}" dt="2025-11-03T14:20:50.076" v="959" actId="14100"/>
          <ac:picMkLst>
            <pc:docMk/>
            <pc:sldMk cId="3392065553" sldId="267"/>
            <ac:picMk id="10" creationId="{73D05518-2AC8-2895-7017-5EF65BC6A0B4}"/>
          </ac:picMkLst>
        </pc:picChg>
      </pc:sldChg>
      <pc:sldChg chg="modSp mod">
        <pc:chgData name="Eric P. Prostko" userId="57af0305-f4ff-4cda-9e98-7abbd193299d" providerId="ADAL" clId="{0CE5683A-26D5-49C2-AF34-8E85AAD96B41}" dt="2025-12-01T14:55:28.380" v="1386" actId="6549"/>
        <pc:sldMkLst>
          <pc:docMk/>
          <pc:sldMk cId="2177793148" sldId="288"/>
        </pc:sldMkLst>
        <pc:spChg chg="mod">
          <ac:chgData name="Eric P. Prostko" userId="57af0305-f4ff-4cda-9e98-7abbd193299d" providerId="ADAL" clId="{0CE5683A-26D5-49C2-AF34-8E85AAD96B41}" dt="2025-12-01T14:55:28.380" v="1386" actId="6549"/>
          <ac:spMkLst>
            <pc:docMk/>
            <pc:sldMk cId="2177793148" sldId="288"/>
            <ac:spMk id="2" creationId="{632C7205-BCD6-4082-82CA-CCB32706A0E6}"/>
          </ac:spMkLst>
        </pc:spChg>
      </pc:sldChg>
      <pc:sldChg chg="ord">
        <pc:chgData name="Eric P. Prostko" userId="57af0305-f4ff-4cda-9e98-7abbd193299d" providerId="ADAL" clId="{0CE5683A-26D5-49C2-AF34-8E85AAD96B41}" dt="2025-12-01T16:13:09.870" v="1424"/>
        <pc:sldMkLst>
          <pc:docMk/>
          <pc:sldMk cId="1879205821" sldId="331"/>
        </pc:sldMkLst>
      </pc:sldChg>
      <pc:sldChg chg="addSp modSp mod ord">
        <pc:chgData name="Eric P. Prostko" userId="57af0305-f4ff-4cda-9e98-7abbd193299d" providerId="ADAL" clId="{0CE5683A-26D5-49C2-AF34-8E85AAD96B41}" dt="2025-11-13T14:25:29.442" v="1235" actId="1076"/>
        <pc:sldMkLst>
          <pc:docMk/>
          <pc:sldMk cId="4097287225" sldId="336"/>
        </pc:sldMkLst>
        <pc:spChg chg="mod">
          <ac:chgData name="Eric P. Prostko" userId="57af0305-f4ff-4cda-9e98-7abbd193299d" providerId="ADAL" clId="{0CE5683A-26D5-49C2-AF34-8E85AAD96B41}" dt="2025-11-13T14:25:24.468" v="1233" actId="1076"/>
          <ac:spMkLst>
            <pc:docMk/>
            <pc:sldMk cId="4097287225" sldId="336"/>
            <ac:spMk id="6" creationId="{2D77D302-C6EC-41E1-9CF1-D5972F4CE88A}"/>
          </ac:spMkLst>
        </pc:spChg>
        <pc:picChg chg="mod">
          <ac:chgData name="Eric P. Prostko" userId="57af0305-f4ff-4cda-9e98-7abbd193299d" providerId="ADAL" clId="{0CE5683A-26D5-49C2-AF34-8E85AAD96B41}" dt="2025-11-13T14:25:26.471" v="1234" actId="1076"/>
          <ac:picMkLst>
            <pc:docMk/>
            <pc:sldMk cId="4097287225" sldId="336"/>
            <ac:picMk id="4" creationId="{47D682E4-673D-184E-108C-604EF09BD3BD}"/>
          </ac:picMkLst>
        </pc:picChg>
        <pc:picChg chg="add mod">
          <ac:chgData name="Eric P. Prostko" userId="57af0305-f4ff-4cda-9e98-7abbd193299d" providerId="ADAL" clId="{0CE5683A-26D5-49C2-AF34-8E85AAD96B41}" dt="2025-11-13T14:25:29.442" v="1235" actId="1076"/>
          <ac:picMkLst>
            <pc:docMk/>
            <pc:sldMk cId="4097287225" sldId="336"/>
            <ac:picMk id="5" creationId="{D7D57CDD-CB74-84CF-7BCA-D23CA9F5D761}"/>
          </ac:picMkLst>
        </pc:picChg>
      </pc:sldChg>
      <pc:sldChg chg="add mod modShow">
        <pc:chgData name="Eric P. Prostko" userId="57af0305-f4ff-4cda-9e98-7abbd193299d" providerId="ADAL" clId="{0CE5683A-26D5-49C2-AF34-8E85AAD96B41}" dt="2025-12-01T18:42:32.620" v="1431" actId="729"/>
        <pc:sldMkLst>
          <pc:docMk/>
          <pc:sldMk cId="3273974609" sldId="718"/>
        </pc:sldMkLst>
      </pc:sldChg>
      <pc:sldChg chg="delSp modSp add del mod ord">
        <pc:chgData name="Eric P. Prostko" userId="57af0305-f4ff-4cda-9e98-7abbd193299d" providerId="ADAL" clId="{0CE5683A-26D5-49C2-AF34-8E85AAD96B41}" dt="2025-12-01T16:13:15.671" v="1427" actId="2696"/>
        <pc:sldMkLst>
          <pc:docMk/>
          <pc:sldMk cId="778329131" sldId="2153"/>
        </pc:sldMkLst>
      </pc:sldChg>
      <pc:sldChg chg="addSp delSp modSp mod ord">
        <pc:chgData name="Eric P. Prostko" userId="57af0305-f4ff-4cda-9e98-7abbd193299d" providerId="ADAL" clId="{0CE5683A-26D5-49C2-AF34-8E85AAD96B41}" dt="2025-11-13T14:20:53.301" v="1200" actId="478"/>
        <pc:sldMkLst>
          <pc:docMk/>
          <pc:sldMk cId="3969806609" sldId="2217"/>
        </pc:sldMkLst>
        <pc:picChg chg="add mod">
          <ac:chgData name="Eric P. Prostko" userId="57af0305-f4ff-4cda-9e98-7abbd193299d" providerId="ADAL" clId="{0CE5683A-26D5-49C2-AF34-8E85AAD96B41}" dt="2025-11-03T15:36:00.699" v="1196" actId="1076"/>
          <ac:picMkLst>
            <pc:docMk/>
            <pc:sldMk cId="3969806609" sldId="2217"/>
            <ac:picMk id="6" creationId="{E869E71C-0BD5-0531-929E-098956E1581C}"/>
          </ac:picMkLst>
        </pc:picChg>
      </pc:sldChg>
      <pc:sldChg chg="ord">
        <pc:chgData name="Eric P. Prostko" userId="57af0305-f4ff-4cda-9e98-7abbd193299d" providerId="ADAL" clId="{0CE5683A-26D5-49C2-AF34-8E85AAD96B41}" dt="2025-12-01T16:12:56.638" v="1422"/>
        <pc:sldMkLst>
          <pc:docMk/>
          <pc:sldMk cId="2626322600" sldId="2147474415"/>
        </pc:sldMkLst>
      </pc:sldChg>
    </pc:docChg>
  </pc:docChgLst>
  <pc:docChgLst>
    <pc:chgData name="Eric P. Prostko" userId="57af0305-f4ff-4cda-9e98-7abbd193299d" providerId="ADAL" clId="{B3A90FE0-2658-4192-AD08-EB52F4D3D63C}"/>
    <pc:docChg chg="undo custSel addSld delSld modSld sldOrd">
      <pc:chgData name="Eric P. Prostko" userId="57af0305-f4ff-4cda-9e98-7abbd193299d" providerId="ADAL" clId="{B3A90FE0-2658-4192-AD08-EB52F4D3D63C}" dt="2025-11-21T20:19:17.010" v="6"/>
      <pc:docMkLst>
        <pc:docMk/>
      </pc:docMkLst>
      <pc:sldChg chg="add del mod modShow">
        <pc:chgData name="Eric P. Prostko" userId="57af0305-f4ff-4cda-9e98-7abbd193299d" providerId="ADAL" clId="{B3A90FE0-2658-4192-AD08-EB52F4D3D63C}" dt="2025-11-21T19:52:40.170" v="2" actId="729"/>
        <pc:sldMkLst>
          <pc:docMk/>
          <pc:sldMk cId="2029666366" sldId="258"/>
        </pc:sldMkLst>
      </pc:sldChg>
      <pc:sldChg chg="mod modShow">
        <pc:chgData name="Eric P. Prostko" userId="57af0305-f4ff-4cda-9e98-7abbd193299d" providerId="ADAL" clId="{B3A90FE0-2658-4192-AD08-EB52F4D3D63C}" dt="2025-11-21T19:52:55.498" v="4" actId="729"/>
        <pc:sldMkLst>
          <pc:docMk/>
          <pc:sldMk cId="850514928" sldId="260"/>
        </pc:sldMkLst>
      </pc:sldChg>
      <pc:sldChg chg="ord">
        <pc:chgData name="Eric P. Prostko" userId="57af0305-f4ff-4cda-9e98-7abbd193299d" providerId="ADAL" clId="{B3A90FE0-2658-4192-AD08-EB52F4D3D63C}" dt="2025-11-21T20:19:17.010" v="6"/>
        <pc:sldMkLst>
          <pc:docMk/>
          <pc:sldMk cId="4121328288" sldId="665"/>
        </pc:sldMkLst>
      </pc:sldChg>
      <pc:sldChg chg="mod modShow">
        <pc:chgData name="Eric P. Prostko" userId="57af0305-f4ff-4cda-9e98-7abbd193299d" providerId="ADAL" clId="{B3A90FE0-2658-4192-AD08-EB52F4D3D63C}" dt="2025-11-21T19:52:53.347" v="3" actId="729"/>
        <pc:sldMkLst>
          <pc:docMk/>
          <pc:sldMk cId="3273974609" sldId="71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37099958639944E-2"/>
          <c:y val="2.1644957931660415E-2"/>
          <c:w val="0.9280913770813336"/>
          <c:h val="0.82934667745971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FCB326-50E2-4D9A-BEA1-318268ED77F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48-4E7C-A080-A06A7ED3DB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56C6B1-EEC0-468E-BE1C-3B35DD62F3C9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048-4E7C-A080-A06A7ED3DB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041E308-03C1-467A-8EAA-D9B38F5538AE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48-4E7C-A080-A06A7ED3D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6687</c:v>
                </c:pt>
                <c:pt idx="1">
                  <c:v>7091</c:v>
                </c:pt>
                <c:pt idx="2">
                  <c:v>7138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8-4E7C-A080-A06A7ED3D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804927"/>
        <c:axId val="997805887"/>
      </c:barChart>
      <c:catAx>
        <c:axId val="99780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05887"/>
        <c:crosses val="autoZero"/>
        <c:auto val="1"/>
        <c:lblAlgn val="ctr"/>
        <c:lblOffset val="100"/>
        <c:noMultiLvlLbl val="0"/>
      </c:catAx>
      <c:valAx>
        <c:axId val="997805887"/>
        <c:scaling>
          <c:orientation val="minMax"/>
          <c:max val="7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04927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37099958639944E-2"/>
          <c:y val="2.1644957931660415E-2"/>
          <c:w val="0.9280913770813336"/>
          <c:h val="0.82934667745971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FCB326-50E2-4D9A-BEA1-318268ED77F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48-4E7C-A080-A06A7ED3DB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56C6B1-EEC0-468E-BE1C-3B35DD62F3C9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048-4E7C-A080-A06A7ED3DB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041E308-03C1-467A-8EAA-D9B38F5538AE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48-4E7C-A080-A06A7ED3D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6687</c:v>
                </c:pt>
                <c:pt idx="1">
                  <c:v>7091</c:v>
                </c:pt>
                <c:pt idx="2">
                  <c:v>7138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8-4E7C-A080-A06A7ED3D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804927"/>
        <c:axId val="997805887"/>
      </c:barChart>
      <c:catAx>
        <c:axId val="99780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05887"/>
        <c:crosses val="autoZero"/>
        <c:auto val="1"/>
        <c:lblAlgn val="ctr"/>
        <c:lblOffset val="100"/>
        <c:noMultiLvlLbl val="0"/>
      </c:catAx>
      <c:valAx>
        <c:axId val="997805887"/>
        <c:scaling>
          <c:orientation val="minMax"/>
          <c:max val="7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04927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2,4-DB</c:v>
                </c:pt>
                <c:pt idx="1">
                  <c:v>acifluorfen</c:v>
                </c:pt>
                <c:pt idx="2">
                  <c:v>bentazon</c:v>
                </c:pt>
                <c:pt idx="3">
                  <c:v>clethodim</c:v>
                </c:pt>
                <c:pt idx="4">
                  <c:v>diclosulam</c:v>
                </c:pt>
                <c:pt idx="5">
                  <c:v>ethalfluralin</c:v>
                </c:pt>
                <c:pt idx="6">
                  <c:v>flumioxazin</c:v>
                </c:pt>
                <c:pt idx="7">
                  <c:v>imazapic</c:v>
                </c:pt>
                <c:pt idx="8">
                  <c:v>paraquat</c:v>
                </c:pt>
                <c:pt idx="9">
                  <c:v>pendimethalin</c:v>
                </c:pt>
                <c:pt idx="10">
                  <c:v>s-metolachlor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34</c:v>
                </c:pt>
                <c:pt idx="1">
                  <c:v>13</c:v>
                </c:pt>
                <c:pt idx="2">
                  <c:v>14</c:v>
                </c:pt>
                <c:pt idx="3">
                  <c:v>10</c:v>
                </c:pt>
                <c:pt idx="4">
                  <c:v>25</c:v>
                </c:pt>
                <c:pt idx="5">
                  <c:v>30</c:v>
                </c:pt>
                <c:pt idx="6">
                  <c:v>74</c:v>
                </c:pt>
                <c:pt idx="7">
                  <c:v>59</c:v>
                </c:pt>
                <c:pt idx="8">
                  <c:v>26</c:v>
                </c:pt>
                <c:pt idx="9">
                  <c:v>39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8-4893-A4EC-09A3F1F92F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2,4-DB</c:v>
                </c:pt>
                <c:pt idx="1">
                  <c:v>acifluorfen</c:v>
                </c:pt>
                <c:pt idx="2">
                  <c:v>bentazon</c:v>
                </c:pt>
                <c:pt idx="3">
                  <c:v>clethodim</c:v>
                </c:pt>
                <c:pt idx="4">
                  <c:v>diclosulam</c:v>
                </c:pt>
                <c:pt idx="5">
                  <c:v>ethalfluralin</c:v>
                </c:pt>
                <c:pt idx="6">
                  <c:v>flumioxazin</c:v>
                </c:pt>
                <c:pt idx="7">
                  <c:v>imazapic</c:v>
                </c:pt>
                <c:pt idx="8">
                  <c:v>paraquat</c:v>
                </c:pt>
                <c:pt idx="9">
                  <c:v>pendimethalin</c:v>
                </c:pt>
                <c:pt idx="10">
                  <c:v>s-metolachlor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43</c:v>
                </c:pt>
                <c:pt idx="2">
                  <c:v>5</c:v>
                </c:pt>
                <c:pt idx="3">
                  <c:v>22</c:v>
                </c:pt>
                <c:pt idx="4">
                  <c:v>21</c:v>
                </c:pt>
                <c:pt idx="5">
                  <c:v>34</c:v>
                </c:pt>
                <c:pt idx="6">
                  <c:v>64</c:v>
                </c:pt>
                <c:pt idx="7">
                  <c:v>57</c:v>
                </c:pt>
                <c:pt idx="8">
                  <c:v>14</c:v>
                </c:pt>
                <c:pt idx="9">
                  <c:v>34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5-488E-B387-5FD737CD6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3079824"/>
        <c:axId val="2023078992"/>
      </c:barChart>
      <c:catAx>
        <c:axId val="2023079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Active Ingredient</a:t>
                </a:r>
              </a:p>
            </c:rich>
          </c:tx>
          <c:layout>
            <c:manualLayout>
              <c:xMode val="edge"/>
              <c:yMode val="edge"/>
              <c:x val="0.44989938136759317"/>
              <c:y val="0.919228951325759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3078992"/>
        <c:crosses val="autoZero"/>
        <c:auto val="1"/>
        <c:lblAlgn val="ctr"/>
        <c:lblOffset val="100"/>
        <c:noMultiLvlLbl val="0"/>
      </c:catAx>
      <c:valAx>
        <c:axId val="20230789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Acres Treated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30798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93744354830141E-2"/>
          <c:y val="2.6629381607672871E-2"/>
          <c:w val="0.90474417418470465"/>
          <c:h val="0.84046154978291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Plant#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23-4B4D-AB42-1325EA01A24D}"/>
              </c:ext>
            </c:extLst>
          </c:dPt>
          <c:cat>
            <c:strRef>
              <c:f>Sheet1!$A$2:$A$32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Avg. 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6</c:v>
                </c:pt>
                <c:pt idx="12">
                  <c:v>5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6</c:v>
                </c:pt>
                <c:pt idx="17">
                  <c:v>3</c:v>
                </c:pt>
                <c:pt idx="18">
                  <c:v>4</c:v>
                </c:pt>
                <c:pt idx="19">
                  <c:v>2</c:v>
                </c:pt>
                <c:pt idx="20">
                  <c:v>5</c:v>
                </c:pt>
                <c:pt idx="21">
                  <c:v>2</c:v>
                </c:pt>
                <c:pt idx="22">
                  <c:v>5</c:v>
                </c:pt>
                <c:pt idx="23">
                  <c:v>7</c:v>
                </c:pt>
                <c:pt idx="24">
                  <c:v>7</c:v>
                </c:pt>
                <c:pt idx="25">
                  <c:v>1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3</c:v>
                </c:pt>
                <c:pt idx="3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3-4B4D-AB42-1325EA01A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773600"/>
        <c:axId val="668771632"/>
      </c:barChart>
      <c:catAx>
        <c:axId val="668773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Plant#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771632"/>
        <c:crosses val="autoZero"/>
        <c:auto val="1"/>
        <c:lblAlgn val="ctr"/>
        <c:lblOffset val="100"/>
        <c:noMultiLvlLbl val="0"/>
      </c:catAx>
      <c:valAx>
        <c:axId val="668771632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Height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77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Adjuvant</c:v>
                </c:pt>
                <c:pt idx="1">
                  <c:v>Grounded</c:v>
                </c:pt>
                <c:pt idx="2">
                  <c:v>6.4Rivet</c:v>
                </c:pt>
                <c:pt idx="3">
                  <c:v>Infuse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6094</c:v>
                </c:pt>
                <c:pt idx="1">
                  <c:v>5735</c:v>
                </c:pt>
                <c:pt idx="2">
                  <c:v>5843</c:v>
                </c:pt>
                <c:pt idx="3">
                  <c:v>6266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7-483A-9D1B-23C420AA0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4017472"/>
        <c:axId val="1064019112"/>
      </c:barChart>
      <c:catAx>
        <c:axId val="106401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019112"/>
        <c:crosses val="autoZero"/>
        <c:auto val="1"/>
        <c:lblAlgn val="ctr"/>
        <c:lblOffset val="100"/>
        <c:noMultiLvlLbl val="0"/>
      </c:catAx>
      <c:valAx>
        <c:axId val="1064019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Lbs/A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0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29</c:v>
                </c:pt>
                <c:pt idx="1">
                  <c:v>58</c:v>
                </c:pt>
                <c:pt idx="2">
                  <c:v>93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6640</c:v>
                </c:pt>
                <c:pt idx="1">
                  <c:v>6670</c:v>
                </c:pt>
                <c:pt idx="2">
                  <c:v>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8-4CFB-91A3-861F5E3643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32 oz/A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A09A61-8AAE-4110-9429-B903463F7918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-24%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1B8-414A-B8CF-0A4A87E17A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9FDBC97-7277-400C-867F-3A7A80DA003E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-51%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B8-414A-B8CF-0A4A87E17A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B7F8AC6-5AD5-4A2B-8101-81A78AB3E811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-47%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1B8-414A-B8CF-0A4A87E17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29</c:v>
                </c:pt>
                <c:pt idx="1">
                  <c:v>58</c:v>
                </c:pt>
                <c:pt idx="2">
                  <c:v>93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5068</c:v>
                </c:pt>
                <c:pt idx="1">
                  <c:v>3288</c:v>
                </c:pt>
                <c:pt idx="2">
                  <c:v>3252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48-4CFB-91A3-861F5E3643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64 oz/A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2EC32A-3027-4B45-AF58-2DB4D660792C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-79%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B8-414A-B8CF-0A4A87E17A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4FC3206-ED90-424C-B6FD-C97D324D3D8A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-66%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B8-414A-B8CF-0A4A87E17A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E18373-DE91-44D4-B241-0E1C24D35A65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-71%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B8-414A-B8CF-0A4A87E17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29</c:v>
                </c:pt>
                <c:pt idx="1">
                  <c:v>58</c:v>
                </c:pt>
                <c:pt idx="2">
                  <c:v>93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1420</c:v>
                </c:pt>
                <c:pt idx="1">
                  <c:v>2242</c:v>
                </c:pt>
                <c:pt idx="2">
                  <c:v>1752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48-4CFB-91A3-861F5E364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2027807"/>
        <c:axId val="1712033567"/>
      </c:barChart>
      <c:catAx>
        <c:axId val="17120278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Time of Application (DAP)</a:t>
                </a:r>
              </a:p>
            </c:rich>
          </c:tx>
          <c:layout>
            <c:manualLayout>
              <c:xMode val="edge"/>
              <c:yMode val="edge"/>
              <c:x val="0.43455691428066034"/>
              <c:y val="0.92699055608703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033567"/>
        <c:crosses val="autoZero"/>
        <c:auto val="1"/>
        <c:lblAlgn val="ctr"/>
        <c:lblOffset val="100"/>
        <c:noMultiLvlLbl val="0"/>
      </c:catAx>
      <c:valAx>
        <c:axId val="1712033567"/>
        <c:scaling>
          <c:orientation val="minMax"/>
          <c:max val="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Yield (lbs/A)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027807"/>
        <c:crosses val="autoZero"/>
        <c:crossBetween val="between"/>
        <c:majorUnit val="14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2,4-D</c:v>
                </c:pt>
                <c:pt idx="1">
                  <c:v>Dicamba</c:v>
                </c:pt>
                <c:pt idx="2">
                  <c:v>Imazapyr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88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C-4FBC-9658-2677BA6478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 DAT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2,4-D</c:v>
                </c:pt>
                <c:pt idx="1">
                  <c:v>Dicamba</c:v>
                </c:pt>
                <c:pt idx="2">
                  <c:v>Imazapyr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16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C-4FBC-9658-2677BA647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5368751"/>
        <c:axId val="1715383151"/>
      </c:barChart>
      <c:catAx>
        <c:axId val="17153687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Herbicide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383151"/>
        <c:crosses val="autoZero"/>
        <c:auto val="1"/>
        <c:lblAlgn val="ctr"/>
        <c:lblOffset val="100"/>
        <c:noMultiLvlLbl val="0"/>
      </c:catAx>
      <c:valAx>
        <c:axId val="171538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Sample Detections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36875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0.19202</cdr:x>
      <cdr:y>0.14903</cdr:y>
    </cdr:from>
    <cdr:to>
      <cdr:x>0.28717</cdr:x>
      <cdr:y>0.32847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22168BC-0C73-34AC-6E9F-C00C9B387CA4}"/>
            </a:ext>
          </a:extLst>
        </cdr:cNvPr>
        <cdr:cNvSpPr txBox="1"/>
      </cdr:nvSpPr>
      <cdr:spPr>
        <a:xfrm xmlns:a="http://schemas.openxmlformats.org/drawingml/2006/main">
          <a:off x="1845496" y="7594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0.45243</cdr:x>
      <cdr:y>0.41028</cdr:y>
    </cdr:from>
    <cdr:to>
      <cdr:x>0.54757</cdr:x>
      <cdr:y>0.58972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AFB62E7-AAF1-ED20-A8A5-1FAE3CC8961F}"/>
            </a:ext>
          </a:extLst>
        </cdr:cNvPr>
        <cdr:cNvSpPr txBox="1"/>
      </cdr:nvSpPr>
      <cdr:spPr>
        <a:xfrm xmlns:a="http://schemas.openxmlformats.org/drawingml/2006/main">
          <a:off x="4348162" y="20907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0.19202</cdr:x>
      <cdr:y>0.14903</cdr:y>
    </cdr:from>
    <cdr:to>
      <cdr:x>0.28717</cdr:x>
      <cdr:y>0.32847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22168BC-0C73-34AC-6E9F-C00C9B387CA4}"/>
            </a:ext>
          </a:extLst>
        </cdr:cNvPr>
        <cdr:cNvSpPr txBox="1"/>
      </cdr:nvSpPr>
      <cdr:spPr>
        <a:xfrm xmlns:a="http://schemas.openxmlformats.org/drawingml/2006/main">
          <a:off x="1845496" y="7594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0.45243</cdr:x>
      <cdr:y>0.41028</cdr:y>
    </cdr:from>
    <cdr:to>
      <cdr:x>0.54757</cdr:x>
      <cdr:y>0.58972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AFB62E7-AAF1-ED20-A8A5-1FAE3CC8961F}"/>
            </a:ext>
          </a:extLst>
        </cdr:cNvPr>
        <cdr:cNvSpPr txBox="1"/>
      </cdr:nvSpPr>
      <cdr:spPr>
        <a:xfrm xmlns:a="http://schemas.openxmlformats.org/drawingml/2006/main">
          <a:off x="4348162" y="20907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0.19465</cdr:x>
      <cdr:y>0.14687</cdr:y>
    </cdr:from>
    <cdr:to>
      <cdr:x>0.28979</cdr:x>
      <cdr:y>0.32631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9559C9B-CEB2-D75B-A45A-711F03888366}"/>
            </a:ext>
          </a:extLst>
        </cdr:cNvPr>
        <cdr:cNvSpPr txBox="1"/>
      </cdr:nvSpPr>
      <cdr:spPr>
        <a:xfrm xmlns:a="http://schemas.openxmlformats.org/drawingml/2006/main">
          <a:off x="1870724" y="7484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kern="1200" dirty="0" err="1"/>
            <a:t>abc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0.82348</cdr:x>
      <cdr:y>0.09493</cdr:y>
    </cdr:from>
    <cdr:to>
      <cdr:x>0.91863</cdr:x>
      <cdr:y>0.27437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6471F57-2EFB-D1AD-9AE4-AC499D4C7B16}"/>
            </a:ext>
          </a:extLst>
        </cdr:cNvPr>
        <cdr:cNvSpPr txBox="1"/>
      </cdr:nvSpPr>
      <cdr:spPr>
        <a:xfrm xmlns:a="http://schemas.openxmlformats.org/drawingml/2006/main">
          <a:off x="7914264" y="4837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kern="1200" dirty="0"/>
            <a:t>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0.86131</cdr:x>
      <cdr:y>0.16103</cdr:y>
    </cdr:from>
    <cdr:to>
      <cdr:x>0.95646</cdr:x>
      <cdr:y>0.34047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A8A163-05A8-4CDC-9611-B5F978BDACD2}"/>
            </a:ext>
          </a:extLst>
        </cdr:cNvPr>
        <cdr:cNvSpPr txBox="1"/>
      </cdr:nvSpPr>
      <cdr:spPr>
        <a:xfrm xmlns:a="http://schemas.openxmlformats.org/drawingml/2006/main">
          <a:off x="8277830" y="8205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D0109426-7A1B-4561-B469-CD5948613EF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8" rIns="94218" bIns="471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8" tIns="47108" rIns="94218" bIns="471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5A19F33E-B0D3-4CAC-8C1A-12DBCC80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0777">
              <a:defRPr/>
            </a:pPr>
            <a:fld id="{D94D7FFC-6CB0-4B09-88E0-66A591A91768}" type="slidenum">
              <a:rPr lang="en-US">
                <a:solidFill>
                  <a:prstClr val="black"/>
                </a:solidFill>
                <a:latin typeface="Calibri"/>
              </a:rPr>
              <a:pPr defTabSz="103077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02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9F33E-B0D3-4CAC-8C1A-12DBCC806D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9F33E-B0D3-4CAC-8C1A-12DBCC806D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6362">
              <a:defRPr/>
            </a:pPr>
            <a:fld id="{773BC773-4F12-4589-97A2-CF984838BE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6362"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957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C89C-7D62-445F-8C0D-16E01F17C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393B1-EEB0-4A76-AB8E-481B1CB55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D5041-3C24-4FBB-848C-A00E3A06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DE80-DC58-449D-88DF-03DDD6D6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5B16-5EA1-42E8-AB7B-08CF9564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0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5B66-4EFC-4659-BA93-412358BE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42895-A710-4CB8-AC2B-A6E2C817B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51AAE-86EE-4094-A5E6-7C518482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ADD9E-7B21-4B18-86D7-1D63BCBA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7BF8-3A4C-4AB5-8595-B5F506C7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24008-1CDE-4D80-B4C1-083760DB3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363E-8315-4721-858A-AE8F968A6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D755D-2897-421D-BDA7-01C892B7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6070-B828-428E-BA2D-92322119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17B81-4DA5-470C-88BD-EF4D7721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901" y="2754313"/>
            <a:ext cx="8887884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0484" y="3649663"/>
            <a:ext cx="7423149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83363"/>
            <a:ext cx="2540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83363"/>
            <a:ext cx="38608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83363"/>
            <a:ext cx="2540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2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7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9134" y="1308101"/>
            <a:ext cx="470323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5567" y="1308101"/>
            <a:ext cx="4705351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0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1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99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59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797E-CF1B-4B1F-A096-0BF8E3D4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544E6-2ABB-4829-8B8D-181DAC88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51767-5922-4808-ADD7-A7B22608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8EFB8-E047-4A3F-BA73-A14605DA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40B45-3643-4F99-BEC3-8B985997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9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48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0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1051" y="96839"/>
            <a:ext cx="2429933" cy="6307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9134" y="96839"/>
            <a:ext cx="7088717" cy="6307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7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379134" y="1308101"/>
            <a:ext cx="4703233" cy="5095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5567" y="1308101"/>
            <a:ext cx="4705351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69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79134" y="1308101"/>
            <a:ext cx="470323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5567" y="1308101"/>
            <a:ext cx="4705351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98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79134" y="1308101"/>
            <a:ext cx="470323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285567" y="1308101"/>
            <a:ext cx="4705351" cy="5095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9134" y="1308100"/>
            <a:ext cx="470323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285567" y="1308100"/>
            <a:ext cx="4705351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379134" y="3932239"/>
            <a:ext cx="470323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85567" y="3932239"/>
            <a:ext cx="4705351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67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9134" y="1308100"/>
            <a:ext cx="470323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379134" y="3932239"/>
            <a:ext cx="470323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7285567" y="1308101"/>
            <a:ext cx="4705351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41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79134" y="1308101"/>
            <a:ext cx="470323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285567" y="1308100"/>
            <a:ext cx="4705351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285567" y="3932239"/>
            <a:ext cx="4705351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86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9134" y="1308101"/>
            <a:ext cx="470323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285567" y="1308100"/>
            <a:ext cx="4705351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285567" y="3932239"/>
            <a:ext cx="4705351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0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7A96-5B52-4881-9DFF-EACB96F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802A-A8C8-47D0-A4E7-D497770C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E730-1B52-4752-BF56-0E175632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D1E71-CC3D-4C41-B1C3-4EDD32F3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5C102-31CF-4AC8-960A-F34E1A6A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20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9134" y="1308101"/>
            <a:ext cx="470323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5567" y="1308101"/>
            <a:ext cx="4705351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67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4">
            <a:extLst>
              <a:ext uri="{FF2B5EF4-FFF2-40B4-BE49-F238E27FC236}">
                <a16:creationId xmlns:a16="http://schemas.microsoft.com/office/drawing/2014/main" id="{390C50A9-9D78-4408-AB40-1FB207686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85" y="430442"/>
            <a:ext cx="8192566" cy="522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Title </a:t>
            </a:r>
            <a:r>
              <a:rPr lang="de-DE" err="1"/>
              <a:t>Placeholder</a:t>
            </a:r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A07997-FD75-45CF-9C95-3E73EED606D8}"/>
              </a:ext>
            </a:extLst>
          </p:cNvPr>
          <p:cNvSpPr txBox="1"/>
          <p:nvPr userDrawn="1"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de-DE" sz="1200">
                <a:solidFill>
                  <a:srgbClr val="C50022"/>
                </a:solidFill>
              </a:rPr>
              <a:t>     </a:t>
            </a:r>
            <a:endParaRPr lang="de-DE" sz="1800">
              <a:solidFill>
                <a:srgbClr val="C50022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C86A266-3ABD-DC4B-95EA-44D4195504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883" y="841661"/>
            <a:ext cx="8284468" cy="5220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C00000"/>
                </a:solidFill>
              </a:defRPr>
            </a:lvl1pPr>
            <a:lvl2pPr marL="357187" indent="0">
              <a:buFontTx/>
              <a:buNone/>
              <a:defRPr sz="3000"/>
            </a:lvl2pPr>
            <a:lvl3pPr marL="717550" indent="0">
              <a:buFontTx/>
              <a:buNone/>
              <a:defRPr sz="3000"/>
            </a:lvl3pPr>
          </a:lstStyle>
          <a:p>
            <a:pPr lvl="0"/>
            <a:r>
              <a:rPr lang="en-US"/>
              <a:t>Subhead Placeholder</a:t>
            </a:r>
          </a:p>
        </p:txBody>
      </p:sp>
    </p:spTree>
    <p:extLst>
      <p:ext uri="{BB962C8B-B14F-4D97-AF65-F5344CB8AC3E}">
        <p14:creationId xmlns:p14="http://schemas.microsoft.com/office/powerpoint/2010/main" val="190439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4">
            <a:extLst>
              <a:ext uri="{FF2B5EF4-FFF2-40B4-BE49-F238E27FC236}">
                <a16:creationId xmlns:a16="http://schemas.microsoft.com/office/drawing/2014/main" id="{390C50A9-9D78-4408-AB40-1FB207686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85" y="430442"/>
            <a:ext cx="8192566" cy="522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Title </a:t>
            </a:r>
            <a:r>
              <a:rPr lang="de-DE" err="1"/>
              <a:t>Placeholder</a:t>
            </a:r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A07997-FD75-45CF-9C95-3E73EED606D8}"/>
              </a:ext>
            </a:extLst>
          </p:cNvPr>
          <p:cNvSpPr txBox="1"/>
          <p:nvPr userDrawn="1"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de-DE" sz="1200">
                <a:solidFill>
                  <a:srgbClr val="C50022"/>
                </a:solidFill>
              </a:rPr>
              <a:t>     </a:t>
            </a:r>
            <a:endParaRPr lang="de-DE" sz="1800">
              <a:solidFill>
                <a:srgbClr val="C50022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C86A266-3ABD-DC4B-95EA-44D4195504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883" y="841661"/>
            <a:ext cx="8284468" cy="5220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C00000"/>
                </a:solidFill>
              </a:defRPr>
            </a:lvl1pPr>
            <a:lvl2pPr marL="357187" indent="0">
              <a:buFontTx/>
              <a:buNone/>
              <a:defRPr sz="3000"/>
            </a:lvl2pPr>
            <a:lvl3pPr marL="717550" indent="0">
              <a:buFontTx/>
              <a:buNone/>
              <a:defRPr sz="3000"/>
            </a:lvl3pPr>
          </a:lstStyle>
          <a:p>
            <a:pPr lvl="0"/>
            <a:r>
              <a:rPr lang="en-US"/>
              <a:t>Subhead Placeholder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35E2F-8E42-9070-0E68-C0ACD47D3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50438" y="342900"/>
            <a:ext cx="91451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22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0A2B843-A347-4A09-DD16-C333FD385304}"/>
              </a:ext>
            </a:extLst>
          </p:cNvPr>
          <p:cNvSpPr/>
          <p:nvPr/>
        </p:nvSpPr>
        <p:spPr>
          <a:xfrm>
            <a:off x="11048999" y="342960"/>
            <a:ext cx="914400" cy="914281"/>
          </a:xfrm>
          <a:prstGeom prst="ellipse">
            <a:avLst/>
          </a:prstGeom>
          <a:solidFill>
            <a:srgbClr val="C500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A5116B-3040-DB1C-FF23-24FA1768FB52}"/>
              </a:ext>
            </a:extLst>
          </p:cNvPr>
          <p:cNvGrpSpPr/>
          <p:nvPr/>
        </p:nvGrpSpPr>
        <p:grpSpPr>
          <a:xfrm>
            <a:off x="11260687" y="472997"/>
            <a:ext cx="491021" cy="639997"/>
            <a:chOff x="750733" y="3283271"/>
            <a:chExt cx="1402915" cy="1828800"/>
          </a:xfrm>
          <a:solidFill>
            <a:srgbClr val="FFFFFF"/>
          </a:solidFill>
        </p:grpSpPr>
        <p:sp>
          <p:nvSpPr>
            <p:cNvPr id="12" name="Graphic 9" descr="Lock with solid fill">
              <a:extLst>
                <a:ext uri="{FF2B5EF4-FFF2-40B4-BE49-F238E27FC236}">
                  <a16:creationId xmlns:a16="http://schemas.microsoft.com/office/drawing/2014/main" id="{32D41962-760A-3CAE-32D9-4C8B64CF0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733" y="3283271"/>
              <a:ext cx="1402915" cy="1828800"/>
            </a:xfrm>
            <a:custGeom>
              <a:avLst/>
              <a:gdLst>
                <a:gd name="connsiteX0" fmla="*/ 571500 w 1066800"/>
                <a:gd name="connsiteY0" fmla="*/ 1099185 h 1390650"/>
                <a:gd name="connsiteX1" fmla="*/ 571500 w 1066800"/>
                <a:gd name="connsiteY1" fmla="*/ 1200150 h 1390650"/>
                <a:gd name="connsiteX2" fmla="*/ 495300 w 1066800"/>
                <a:gd name="connsiteY2" fmla="*/ 1200150 h 1390650"/>
                <a:gd name="connsiteX3" fmla="*/ 495300 w 1066800"/>
                <a:gd name="connsiteY3" fmla="*/ 1099185 h 1390650"/>
                <a:gd name="connsiteX4" fmla="*/ 419100 w 1066800"/>
                <a:gd name="connsiteY4" fmla="*/ 990600 h 1390650"/>
                <a:gd name="connsiteX5" fmla="*/ 533400 w 1066800"/>
                <a:gd name="connsiteY5" fmla="*/ 876300 h 1390650"/>
                <a:gd name="connsiteX6" fmla="*/ 647700 w 1066800"/>
                <a:gd name="connsiteY6" fmla="*/ 990600 h 1390650"/>
                <a:gd name="connsiteX7" fmla="*/ 571500 w 1066800"/>
                <a:gd name="connsiteY7" fmla="*/ 1099185 h 1390650"/>
                <a:gd name="connsiteX8" fmla="*/ 247650 w 1066800"/>
                <a:gd name="connsiteY8" fmla="*/ 400050 h 1390650"/>
                <a:gd name="connsiteX9" fmla="*/ 533400 w 1066800"/>
                <a:gd name="connsiteY9" fmla="*/ 114300 h 1390650"/>
                <a:gd name="connsiteX10" fmla="*/ 819150 w 1066800"/>
                <a:gd name="connsiteY10" fmla="*/ 400050 h 1390650"/>
                <a:gd name="connsiteX11" fmla="*/ 819150 w 1066800"/>
                <a:gd name="connsiteY11" fmla="*/ 611505 h 1390650"/>
                <a:gd name="connsiteX12" fmla="*/ 533400 w 1066800"/>
                <a:gd name="connsiteY12" fmla="*/ 590550 h 1390650"/>
                <a:gd name="connsiteX13" fmla="*/ 247650 w 1066800"/>
                <a:gd name="connsiteY13" fmla="*/ 611505 h 1390650"/>
                <a:gd name="connsiteX14" fmla="*/ 247650 w 1066800"/>
                <a:gd name="connsiteY14" fmla="*/ 400050 h 1390650"/>
                <a:gd name="connsiteX15" fmla="*/ 933450 w 1066800"/>
                <a:gd name="connsiteY15" fmla="*/ 619125 h 1390650"/>
                <a:gd name="connsiteX16" fmla="*/ 933450 w 1066800"/>
                <a:gd name="connsiteY16" fmla="*/ 400050 h 1390650"/>
                <a:gd name="connsiteX17" fmla="*/ 533400 w 1066800"/>
                <a:gd name="connsiteY17" fmla="*/ 0 h 1390650"/>
                <a:gd name="connsiteX18" fmla="*/ 133350 w 1066800"/>
                <a:gd name="connsiteY18" fmla="*/ 400050 h 1390650"/>
                <a:gd name="connsiteX19" fmla="*/ 133350 w 1066800"/>
                <a:gd name="connsiteY19" fmla="*/ 619125 h 1390650"/>
                <a:gd name="connsiteX20" fmla="*/ 0 w 1066800"/>
                <a:gd name="connsiteY20" fmla="*/ 628650 h 1390650"/>
                <a:gd name="connsiteX21" fmla="*/ 0 w 1066800"/>
                <a:gd name="connsiteY21" fmla="*/ 1352550 h 1390650"/>
                <a:gd name="connsiteX22" fmla="*/ 533400 w 1066800"/>
                <a:gd name="connsiteY22" fmla="*/ 1390650 h 1390650"/>
                <a:gd name="connsiteX23" fmla="*/ 1066800 w 1066800"/>
                <a:gd name="connsiteY23" fmla="*/ 1352550 h 1390650"/>
                <a:gd name="connsiteX24" fmla="*/ 1066800 w 1066800"/>
                <a:gd name="connsiteY24" fmla="*/ 628650 h 1390650"/>
                <a:gd name="connsiteX25" fmla="*/ 933450 w 1066800"/>
                <a:gd name="connsiteY25" fmla="*/ 619125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6800" h="1390650">
                  <a:moveTo>
                    <a:pt x="571500" y="1099185"/>
                  </a:moveTo>
                  <a:lnTo>
                    <a:pt x="571500" y="1200150"/>
                  </a:lnTo>
                  <a:lnTo>
                    <a:pt x="495300" y="1200150"/>
                  </a:lnTo>
                  <a:lnTo>
                    <a:pt x="495300" y="1099185"/>
                  </a:lnTo>
                  <a:cubicBezTo>
                    <a:pt x="451485" y="1083945"/>
                    <a:pt x="419100" y="1042035"/>
                    <a:pt x="419100" y="990600"/>
                  </a:cubicBezTo>
                  <a:cubicBezTo>
                    <a:pt x="419100" y="927735"/>
                    <a:pt x="470535" y="876300"/>
                    <a:pt x="533400" y="876300"/>
                  </a:cubicBezTo>
                  <a:cubicBezTo>
                    <a:pt x="596265" y="876300"/>
                    <a:pt x="647700" y="927735"/>
                    <a:pt x="647700" y="990600"/>
                  </a:cubicBezTo>
                  <a:cubicBezTo>
                    <a:pt x="647700" y="1040130"/>
                    <a:pt x="615315" y="1082040"/>
                    <a:pt x="571500" y="1099185"/>
                  </a:cubicBezTo>
                  <a:close/>
                  <a:moveTo>
                    <a:pt x="247650" y="400050"/>
                  </a:moveTo>
                  <a:cubicBezTo>
                    <a:pt x="247650" y="241935"/>
                    <a:pt x="375285" y="114300"/>
                    <a:pt x="533400" y="114300"/>
                  </a:cubicBezTo>
                  <a:cubicBezTo>
                    <a:pt x="691515" y="114300"/>
                    <a:pt x="819150" y="241935"/>
                    <a:pt x="819150" y="400050"/>
                  </a:cubicBezTo>
                  <a:lnTo>
                    <a:pt x="819150" y="611505"/>
                  </a:lnTo>
                  <a:lnTo>
                    <a:pt x="533400" y="590550"/>
                  </a:lnTo>
                  <a:lnTo>
                    <a:pt x="247650" y="611505"/>
                  </a:lnTo>
                  <a:lnTo>
                    <a:pt x="247650" y="400050"/>
                  </a:lnTo>
                  <a:close/>
                  <a:moveTo>
                    <a:pt x="933450" y="619125"/>
                  </a:moveTo>
                  <a:lnTo>
                    <a:pt x="933450" y="400050"/>
                  </a:lnTo>
                  <a:cubicBezTo>
                    <a:pt x="933450" y="179070"/>
                    <a:pt x="754380" y="0"/>
                    <a:pt x="533400" y="0"/>
                  </a:cubicBezTo>
                  <a:cubicBezTo>
                    <a:pt x="312420" y="0"/>
                    <a:pt x="133350" y="179070"/>
                    <a:pt x="133350" y="400050"/>
                  </a:cubicBezTo>
                  <a:lnTo>
                    <a:pt x="133350" y="619125"/>
                  </a:lnTo>
                  <a:lnTo>
                    <a:pt x="0" y="628650"/>
                  </a:lnTo>
                  <a:lnTo>
                    <a:pt x="0" y="1352550"/>
                  </a:lnTo>
                  <a:lnTo>
                    <a:pt x="533400" y="1390650"/>
                  </a:lnTo>
                  <a:lnTo>
                    <a:pt x="1066800" y="1352550"/>
                  </a:lnTo>
                  <a:lnTo>
                    <a:pt x="1066800" y="628650"/>
                  </a:lnTo>
                  <a:lnTo>
                    <a:pt x="933450" y="619125"/>
                  </a:lnTo>
                  <a:close/>
                </a:path>
              </a:pathLst>
            </a:custGeom>
            <a:grp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218">
                <a:defRPr/>
              </a:pPr>
              <a:endParaRPr lang="en-US" sz="1800" kern="0">
                <a:solidFill>
                  <a:srgbClr val="000000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DDE2A-7937-A1A4-7024-2B490E639147}"/>
                </a:ext>
              </a:extLst>
            </p:cNvPr>
            <p:cNvSpPr/>
            <p:nvPr/>
          </p:nvSpPr>
          <p:spPr>
            <a:xfrm>
              <a:off x="1224695" y="4386608"/>
              <a:ext cx="454989" cy="56985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en-US" sz="1800" kern="0">
                <a:solidFill>
                  <a:srgbClr val="FFFFFF"/>
                </a:solidFill>
                <a:latin typeface="Arial" panose="020B0604020202020204"/>
                <a:cs typeface="Arial"/>
              </a:endParaRPr>
            </a:p>
          </p:txBody>
        </p:sp>
      </p:grpSp>
      <p:sp>
        <p:nvSpPr>
          <p:cNvPr id="9" name="Grafik 1919">
            <a:extLst>
              <a:ext uri="{FF2B5EF4-FFF2-40B4-BE49-F238E27FC236}">
                <a16:creationId xmlns:a16="http://schemas.microsoft.com/office/drawing/2014/main" id="{03AC065F-47C1-CA3B-F190-6189BCDFCE20}"/>
              </a:ext>
            </a:extLst>
          </p:cNvPr>
          <p:cNvSpPr>
            <a:spLocks noChangeAspect="1"/>
          </p:cNvSpPr>
          <p:nvPr/>
        </p:nvSpPr>
        <p:spPr>
          <a:xfrm>
            <a:off x="11385185" y="788329"/>
            <a:ext cx="216314" cy="255999"/>
          </a:xfrm>
          <a:custGeom>
            <a:avLst/>
            <a:gdLst>
              <a:gd name="connsiteX0" fmla="*/ 50268 w 312962"/>
              <a:gd name="connsiteY0" fmla="*/ 327850 h 370427"/>
              <a:gd name="connsiteX1" fmla="*/ 41314 w 312962"/>
              <a:gd name="connsiteY1" fmla="*/ 322136 h 370427"/>
              <a:gd name="connsiteX2" fmla="*/ 27598 w 312962"/>
              <a:gd name="connsiteY2" fmla="*/ 370427 h 370427"/>
              <a:gd name="connsiteX3" fmla="*/ 16930 w 312962"/>
              <a:gd name="connsiteY3" fmla="*/ 354140 h 370427"/>
              <a:gd name="connsiteX4" fmla="*/ 29503 w 312962"/>
              <a:gd name="connsiteY4" fmla="*/ 312801 h 370427"/>
              <a:gd name="connsiteX5" fmla="*/ 226956 w 312962"/>
              <a:gd name="connsiteY5" fmla="*/ 119253 h 370427"/>
              <a:gd name="connsiteX6" fmla="*/ 19216 w 312962"/>
              <a:gd name="connsiteY6" fmla="*/ 296799 h 370427"/>
              <a:gd name="connsiteX7" fmla="*/ 310967 w 312962"/>
              <a:gd name="connsiteY7" fmla="*/ 0 h 370427"/>
              <a:gd name="connsiteX8" fmla="*/ 50268 w 312962"/>
              <a:gd name="connsiteY8" fmla="*/ 327850 h 37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962" h="370427">
                <a:moveTo>
                  <a:pt x="50268" y="327850"/>
                </a:moveTo>
                <a:cubicBezTo>
                  <a:pt x="46648" y="325660"/>
                  <a:pt x="43886" y="323945"/>
                  <a:pt x="41314" y="322136"/>
                </a:cubicBezTo>
                <a:cubicBezTo>
                  <a:pt x="35462" y="337841"/>
                  <a:pt x="30875" y="353990"/>
                  <a:pt x="27598" y="370427"/>
                </a:cubicBezTo>
                <a:cubicBezTo>
                  <a:pt x="22169" y="360902"/>
                  <a:pt x="16930" y="354140"/>
                  <a:pt x="16930" y="354140"/>
                </a:cubicBezTo>
                <a:cubicBezTo>
                  <a:pt x="20041" y="340054"/>
                  <a:pt x="24245" y="326233"/>
                  <a:pt x="29503" y="312801"/>
                </a:cubicBezTo>
                <a:cubicBezTo>
                  <a:pt x="86558" y="171450"/>
                  <a:pt x="225432" y="126873"/>
                  <a:pt x="226956" y="119253"/>
                </a:cubicBezTo>
                <a:cubicBezTo>
                  <a:pt x="88463" y="150876"/>
                  <a:pt x="28741" y="276225"/>
                  <a:pt x="19216" y="296799"/>
                </a:cubicBezTo>
                <a:cubicBezTo>
                  <a:pt x="-85559" y="50197"/>
                  <a:pt x="270390" y="65723"/>
                  <a:pt x="310967" y="0"/>
                </a:cubicBezTo>
                <a:cubicBezTo>
                  <a:pt x="333541" y="269081"/>
                  <a:pt x="159424" y="379762"/>
                  <a:pt x="50268" y="327850"/>
                </a:cubicBezTo>
                <a:close/>
              </a:path>
            </a:pathLst>
          </a:custGeom>
          <a:solidFill>
            <a:srgbClr val="C50022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pPr defTabSz="914218">
              <a:defRPr/>
            </a:pPr>
            <a:endParaRPr lang="de-DE" sz="1800" kern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11" name="Titelplatzhalter 4">
            <a:extLst>
              <a:ext uri="{FF2B5EF4-FFF2-40B4-BE49-F238E27FC236}">
                <a16:creationId xmlns:a16="http://schemas.microsoft.com/office/drawing/2014/main" id="{390C50A9-9D78-4408-AB40-1FB20768694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7785" y="430442"/>
            <a:ext cx="8192566" cy="522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Title </a:t>
            </a:r>
            <a:r>
              <a:rPr lang="de-DE" err="1"/>
              <a:t>Placeholder</a:t>
            </a:r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A07997-FD75-45CF-9C95-3E73EED606D8}"/>
              </a:ext>
            </a:extLst>
          </p:cNvPr>
          <p:cNvSpPr txBox="1"/>
          <p:nvPr userDrawn="1"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de-DE" sz="1200">
                <a:solidFill>
                  <a:srgbClr val="C50022"/>
                </a:solidFill>
              </a:rPr>
              <a:t>     </a:t>
            </a:r>
            <a:endParaRPr lang="de-DE" sz="1800">
              <a:solidFill>
                <a:srgbClr val="C50022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C86A266-3ABD-DC4B-95EA-44D4195504A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5883" y="841661"/>
            <a:ext cx="8284468" cy="5220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C00000"/>
                </a:solidFill>
              </a:defRPr>
            </a:lvl1pPr>
            <a:lvl2pPr marL="357187" indent="0">
              <a:buFontTx/>
              <a:buNone/>
              <a:defRPr sz="3000"/>
            </a:lvl2pPr>
            <a:lvl3pPr marL="717550" indent="0">
              <a:buFontTx/>
              <a:buNone/>
              <a:defRPr sz="3000"/>
            </a:lvl3pPr>
          </a:lstStyle>
          <a:p>
            <a:pPr lvl="0"/>
            <a:r>
              <a:rPr lang="en-US"/>
              <a:t>Subhead Placeholder</a:t>
            </a:r>
          </a:p>
        </p:txBody>
      </p:sp>
    </p:spTree>
    <p:extLst>
      <p:ext uri="{BB962C8B-B14F-4D97-AF65-F5344CB8AC3E}">
        <p14:creationId xmlns:p14="http://schemas.microsoft.com/office/powerpoint/2010/main" val="3385613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38C551-AEC3-B616-C158-E8CAE87E7299}"/>
              </a:ext>
            </a:extLst>
          </p:cNvPr>
          <p:cNvGrpSpPr/>
          <p:nvPr userDrawn="1"/>
        </p:nvGrpSpPr>
        <p:grpSpPr>
          <a:xfrm>
            <a:off x="11050558" y="343020"/>
            <a:ext cx="914400" cy="914281"/>
            <a:chOff x="6334753" y="3581824"/>
            <a:chExt cx="914281" cy="914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E4046CF-3586-2834-3035-44AE3D08C320}"/>
                </a:ext>
              </a:extLst>
            </p:cNvPr>
            <p:cNvSpPr/>
            <p:nvPr/>
          </p:nvSpPr>
          <p:spPr>
            <a:xfrm>
              <a:off x="6334753" y="3581824"/>
              <a:ext cx="914281" cy="914281"/>
            </a:xfrm>
            <a:prstGeom prst="ellipse">
              <a:avLst/>
            </a:prstGeom>
            <a:solidFill>
              <a:srgbClr val="C5002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61A4AC2-11AE-5808-7101-CFA30A433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895" y="3718966"/>
              <a:ext cx="639997" cy="639997"/>
            </a:xfrm>
            <a:prstGeom prst="rect">
              <a:avLst/>
            </a:prstGeom>
          </p:spPr>
        </p:pic>
      </p:grpSp>
      <p:sp>
        <p:nvSpPr>
          <p:cNvPr id="11" name="Titelplatzhalter 4">
            <a:extLst>
              <a:ext uri="{FF2B5EF4-FFF2-40B4-BE49-F238E27FC236}">
                <a16:creationId xmlns:a16="http://schemas.microsoft.com/office/drawing/2014/main" id="{390C50A9-9D78-4408-AB40-1FB207686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85" y="430442"/>
            <a:ext cx="8192566" cy="522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Title </a:t>
            </a:r>
            <a:r>
              <a:rPr lang="de-DE" err="1"/>
              <a:t>Placeholder</a:t>
            </a:r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A07997-FD75-45CF-9C95-3E73EED606D8}"/>
              </a:ext>
            </a:extLst>
          </p:cNvPr>
          <p:cNvSpPr txBox="1"/>
          <p:nvPr userDrawn="1"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de-DE" sz="1200">
                <a:solidFill>
                  <a:srgbClr val="C50022"/>
                </a:solidFill>
              </a:rPr>
              <a:t>     </a:t>
            </a:r>
            <a:endParaRPr lang="de-DE" sz="1800">
              <a:solidFill>
                <a:srgbClr val="C50022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C86A266-3ABD-DC4B-95EA-44D4195504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883" y="841661"/>
            <a:ext cx="8284468" cy="5220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C00000"/>
                </a:solidFill>
              </a:defRPr>
            </a:lvl1pPr>
            <a:lvl2pPr marL="357187" indent="0">
              <a:buFontTx/>
              <a:buNone/>
              <a:defRPr sz="3000"/>
            </a:lvl2pPr>
            <a:lvl3pPr marL="717550" indent="0">
              <a:buFontTx/>
              <a:buNone/>
              <a:defRPr sz="3000"/>
            </a:lvl3pPr>
          </a:lstStyle>
          <a:p>
            <a:pPr lvl="0"/>
            <a:r>
              <a:rPr lang="en-US"/>
              <a:t>Subhead Placeholder</a:t>
            </a:r>
          </a:p>
        </p:txBody>
      </p:sp>
    </p:spTree>
    <p:extLst>
      <p:ext uri="{BB962C8B-B14F-4D97-AF65-F5344CB8AC3E}">
        <p14:creationId xmlns:p14="http://schemas.microsoft.com/office/powerpoint/2010/main" val="3519081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903" y="2754313"/>
            <a:ext cx="8887884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0484" y="3649663"/>
            <a:ext cx="7423149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83363"/>
            <a:ext cx="2540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83363"/>
            <a:ext cx="38608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83363"/>
            <a:ext cx="2540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0FC48-033F-479C-A53E-DC77DE4B0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F58D-2FD7-421A-9397-B4F718481A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87C3-12FB-4885-9B2C-BD2EF7A0F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9148" y="1308106"/>
            <a:ext cx="470323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5583" y="1308106"/>
            <a:ext cx="4705351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347D-632B-412F-A060-4B05D062DC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0374-7400-4B6C-9B6D-F6F8DB60B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01E0-D855-489D-8BF1-9F4F9ABE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3823-8B66-450A-9330-2FE87612C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153B0-D873-4ABC-B720-CFC8F4F16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FF328-FBF5-4C0A-A870-23ABEFAF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2636-06D4-4094-A4AE-6D85DBB7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AF37D-2A28-4746-A149-BBC0C24E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1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C710-30E2-4F61-9D6A-4E28EA592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ECD2-BF3C-48C8-B873-1DCA54E4B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386C-00AA-4879-B980-B26637505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7535-63AF-4F24-B649-582DC1C2FF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F13A-2F37-4E8A-BB55-8EC33C5E35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1052" y="96839"/>
            <a:ext cx="2429933" cy="6307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9136" y="96839"/>
            <a:ext cx="7088717" cy="6307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8F6C-CA49-42E0-A38B-69B81C693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9148" y="1308100"/>
            <a:ext cx="470323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285583" y="1308100"/>
            <a:ext cx="4705351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379148" y="3932244"/>
            <a:ext cx="470323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85583" y="3932244"/>
            <a:ext cx="4705351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30DD5-BCFA-4E28-85A5-43DCF6D80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79148" y="1308106"/>
            <a:ext cx="470323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285583" y="1308100"/>
            <a:ext cx="4705351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285583" y="3932244"/>
            <a:ext cx="4705351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6A28-437F-47DE-9BE0-814DC6221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9148" y="1308106"/>
            <a:ext cx="470323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5583" y="1308106"/>
            <a:ext cx="4705351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D2B5-67E2-49C8-8641-3C7224DA14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79148" y="1308106"/>
            <a:ext cx="470323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5583" y="1308106"/>
            <a:ext cx="4705351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85FD-C197-43B1-BE41-029B4AD3CE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67B5-DB09-4875-9B93-772E64C3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47121-D8B0-4D68-BE93-F60CDA96C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2BD5D-DBD7-4D64-BF1B-A1DC04BA2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8F29A-0AF7-4AA5-8E1F-F61F1E150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73F7F-E700-4BFC-9444-E4BDC68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E2CE9-2C54-4FE6-A9C7-A51F2BDF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FC9FD-8C2C-46AE-89CD-8DCA3B1A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3A8A8-80D8-4275-8F76-88BBE4F7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9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9148" y="1308106"/>
            <a:ext cx="470323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285583" y="1308100"/>
            <a:ext cx="4705351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285583" y="3932244"/>
            <a:ext cx="4705351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5CAC-7DF2-4974-963F-C171944FB6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7848-C8E0-46DF-8D56-2B7456D2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42904-38B8-4246-B79E-611C1220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0CCB6-0679-44D2-8ADD-1234708D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C880D-3B2B-4D27-8539-C5D04F5A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6E85-2D32-4732-A54C-4D38E12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A1B7C-261B-4F82-B705-959B6AA4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0668B-F687-4916-9257-1B00E408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45F4-CEBB-4C51-93ED-A879DF03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C167-5B5D-424E-B0A0-371EFB5C1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44993-697F-401B-B93E-B7A1A611F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32F59-1F31-4223-955E-49F83185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E751F-C1E6-4659-9026-BE8D9857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AD769-F88D-425E-B1AE-F1ED209E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6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A180-BDC4-4F47-B721-746062A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E8FA5-F7BE-4E8B-BC92-9BC94AEF3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4C149-06C9-4150-A943-738BE417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2D0BB-0B11-4173-A24A-C05BCA79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C81B8-09EB-445D-AB19-9C4AF518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57A5A-E4C1-4947-8935-12B50A71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2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0B4DA-0941-4286-A60C-DA1A6EF3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2B0D6-DE22-4EAA-8559-501A9B3C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70D3F-83E1-4A4C-8603-59A874A10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2E9B-0E4C-4A47-9795-0F6B250FC5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B6A0-533F-434B-B55B-1153CF6C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68076-FF9B-457C-A97E-77477B006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099C-9A96-4149-9AA4-83B234DC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9133" y="96838"/>
            <a:ext cx="97218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9133" y="1308101"/>
            <a:ext cx="9611784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513513"/>
            <a:ext cx="2540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13513"/>
            <a:ext cx="38608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13513"/>
            <a:ext cx="2540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0DC1A6-23E9-A189-34C7-1CD9275DB9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937370"/>
            <a:ext cx="12192000" cy="92063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1949EE9-BA46-4479-914B-3ECC6A2A8BA4}"/>
              </a:ext>
            </a:extLst>
          </p:cNvPr>
          <p:cNvSpPr txBox="1"/>
          <p:nvPr userDrawn="1"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de-DE" sz="1200">
                <a:solidFill>
                  <a:srgbClr val="C50022"/>
                </a:solidFill>
              </a:rPr>
              <a:t>     </a:t>
            </a:r>
            <a:endParaRPr lang="de-DE" sz="1800">
              <a:solidFill>
                <a:srgbClr val="C50022"/>
              </a:solidFill>
            </a:endParaRPr>
          </a:p>
        </p:txBody>
      </p:sp>
      <p:sp>
        <p:nvSpPr>
          <p:cNvPr id="17" name="Titelplatzhalter 4">
            <a:extLst>
              <a:ext uri="{FF2B5EF4-FFF2-40B4-BE49-F238E27FC236}">
                <a16:creationId xmlns:a16="http://schemas.microsoft.com/office/drawing/2014/main" id="{5823C1CB-E19F-0442-9A69-9B235967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84" y="430443"/>
            <a:ext cx="8234136" cy="522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Title </a:t>
            </a:r>
            <a:r>
              <a:rPr lang="de-DE" err="1"/>
              <a:t>Placeholder</a:t>
            </a:r>
            <a:endParaRPr lang="de-DE"/>
          </a:p>
        </p:txBody>
      </p:sp>
      <p:grpSp>
        <p:nvGrpSpPr>
          <p:cNvPr id="3" name="Gruppieren 7">
            <a:extLst>
              <a:ext uri="{FF2B5EF4-FFF2-40B4-BE49-F238E27FC236}">
                <a16:creationId xmlns:a16="http://schemas.microsoft.com/office/drawing/2014/main" id="{40EDBF1D-77BC-74D0-4600-DB874756A3A4}"/>
              </a:ext>
            </a:extLst>
          </p:cNvPr>
          <p:cNvGrpSpPr/>
          <p:nvPr userDrawn="1"/>
        </p:nvGrpSpPr>
        <p:grpSpPr>
          <a:xfrm>
            <a:off x="9598862" y="6092575"/>
            <a:ext cx="2592337" cy="540000"/>
            <a:chOff x="9597610" y="6092575"/>
            <a:chExt cx="2592000" cy="540000"/>
          </a:xfrm>
        </p:grpSpPr>
        <p:sp>
          <p:nvSpPr>
            <p:cNvPr id="4" name="Rechteck 11">
              <a:extLst>
                <a:ext uri="{FF2B5EF4-FFF2-40B4-BE49-F238E27FC236}">
                  <a16:creationId xmlns:a16="http://schemas.microsoft.com/office/drawing/2014/main" id="{BCB0863B-692F-AFF5-0296-F122AFFD0F7F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5" name="Grafik 6">
              <a:extLst>
                <a:ext uri="{FF2B5EF4-FFF2-40B4-BE49-F238E27FC236}">
                  <a16:creationId xmlns:a16="http://schemas.microsoft.com/office/drawing/2014/main" id="{E520FB90-5A7E-0A3C-531B-C18569358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294" y="6228712"/>
              <a:ext cx="808391" cy="29288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F29AE50-54B8-2DE0-C3C6-B21BEEA518B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5625" y="6642100"/>
            <a:ext cx="4556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39235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000" b="1" i="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tabLst/>
        <a:defRPr lang="de-DE" sz="1600" b="0" i="0" kern="1200">
          <a:solidFill>
            <a:schemeClr val="tx1"/>
          </a:solidFill>
          <a:latin typeface="Arial"/>
          <a:ea typeface="+mn-ea"/>
          <a:cs typeface="+mn-cs"/>
        </a:defRPr>
      </a:lvl1pPr>
      <a:lvl2pPr marL="717550" indent="-36036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"/>
        <a:defRPr lang="de-DE" sz="1600" b="0" i="0" kern="1200" smtClean="0">
          <a:solidFill>
            <a:schemeClr val="tx1"/>
          </a:solidFill>
          <a:latin typeface="Arial"/>
          <a:ea typeface="+mn-ea"/>
          <a:cs typeface="+mn-cs"/>
        </a:defRPr>
      </a:lvl2pPr>
      <a:lvl3pPr marL="1074738" indent="-357188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●"/>
        <a:tabLst/>
        <a:defRPr lang="de-DE" sz="1600" b="0" i="0" kern="1200" smtClean="0">
          <a:solidFill>
            <a:schemeClr val="tx1"/>
          </a:solidFill>
          <a:latin typeface="Arial"/>
          <a:ea typeface="+mn-ea"/>
          <a:cs typeface="+mn-cs"/>
        </a:defRPr>
      </a:lvl3pPr>
      <a:lvl4pPr marL="463550" indent="-231775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−"/>
        <a:tabLst/>
        <a:defRPr lang="de-DE" sz="1800" b="0" i="0" kern="1200" smtClean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lang="de-DE" sz="1600" b="0" i="0" kern="1200" dirty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4" pos="408">
          <p15:clr>
            <a:srgbClr val="F26B43"/>
          </p15:clr>
        </p15:guide>
        <p15:guide id="5" pos="7536">
          <p15:clr>
            <a:srgbClr val="F26B43"/>
          </p15:clr>
        </p15:guide>
        <p15:guide id="10" orient="horz" pos="1080">
          <p15:clr>
            <a:srgbClr val="F26B43"/>
          </p15:clr>
        </p15:guide>
        <p15:guide id="11" orient="horz" pos="4178">
          <p15:clr>
            <a:srgbClr val="F26B43"/>
          </p15:clr>
        </p15:guide>
        <p15:guide id="12" orient="horz" pos="504">
          <p15:clr>
            <a:srgbClr val="F26B43"/>
          </p15:clr>
        </p15:guide>
        <p15:guide id="13" pos="3984">
          <p15:clr>
            <a:srgbClr val="F26B43"/>
          </p15:clr>
        </p15:guide>
        <p15:guide id="14" pos="3696">
          <p15:clr>
            <a:srgbClr val="F26B43"/>
          </p15:clr>
        </p15:guide>
        <p15:guide id="15" pos="5568">
          <p15:clr>
            <a:srgbClr val="F26B43"/>
          </p15:clr>
        </p15:guide>
        <p15:guide id="16" orient="horz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9133" y="96838"/>
            <a:ext cx="97218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9133" y="1308106"/>
            <a:ext cx="9611784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513513"/>
            <a:ext cx="2540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13513"/>
            <a:ext cx="38608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13513"/>
            <a:ext cx="2540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6C70A-7245-4076-A7C6-9A5422766A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8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684" y="1163285"/>
            <a:ext cx="3623930" cy="1470025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2026 Peanut Weed Control Update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03904" y="4224690"/>
            <a:ext cx="8686800" cy="698500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Eric P. Prostko</a:t>
            </a:r>
          </a:p>
          <a:p>
            <a:pPr algn="ctr" eaLnBrk="1" hangingPunct="1"/>
            <a:r>
              <a:rPr lang="en-US" altLang="en-US" sz="2800" dirty="0"/>
              <a:t>Extension Weed Specialist</a:t>
            </a:r>
          </a:p>
          <a:p>
            <a:pPr algn="ctr" eaLnBrk="1" hangingPunct="1"/>
            <a:r>
              <a:rPr lang="en-US" altLang="en-US" sz="2800" dirty="0"/>
              <a:t>Dept. Crop &amp; Soil Sciences</a:t>
            </a:r>
          </a:p>
        </p:txBody>
      </p:sp>
      <p:pic>
        <p:nvPicPr>
          <p:cNvPr id="1026" name="Picture 2" descr="C:\Users\eprostko\AppData\Local\Temp\Temp1_CAES Formal.zip\Formal\JPG\CAES-FS-F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760029"/>
            <a:ext cx="2474513" cy="9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577D6-57B0-4F08-A79B-E5ADF09DA1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01" y="314819"/>
            <a:ext cx="4545670" cy="34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AB412-0E5C-7DA2-F520-84703A90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46B6-EEB7-1D6F-8041-9936A94B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1020238"/>
          </a:xfrm>
        </p:spPr>
        <p:txBody>
          <a:bodyPr/>
          <a:lstStyle/>
          <a:p>
            <a:r>
              <a:rPr lang="en-US" dirty="0"/>
              <a:t>Peanut Weed Control - 2025</a:t>
            </a:r>
            <a:br>
              <a:rPr lang="en-US" dirty="0"/>
            </a:br>
            <a:r>
              <a:rPr lang="en-US" dirty="0"/>
              <a:t>“Timely”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E3EC2-B5CA-023D-0F2D-5915890A37AB}"/>
              </a:ext>
            </a:extLst>
          </p:cNvPr>
          <p:cNvSpPr txBox="1"/>
          <p:nvPr/>
        </p:nvSpPr>
        <p:spPr>
          <a:xfrm>
            <a:off x="0" y="5934670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PE-10-25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72 DAP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F26EC-3E88-5C15-725F-8BC24F1AE1A9}"/>
              </a:ext>
            </a:extLst>
          </p:cNvPr>
          <p:cNvSpPr txBox="1"/>
          <p:nvPr/>
        </p:nvSpPr>
        <p:spPr>
          <a:xfrm>
            <a:off x="4318794" y="589245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pic>
        <p:nvPicPr>
          <p:cNvPr id="7" name="Content Placeholder 6" descr="A field of tall grass&#10;&#10;AI-generated content may be incorrect.">
            <a:extLst>
              <a:ext uri="{FF2B5EF4-FFF2-40B4-BE49-F238E27FC236}">
                <a16:creationId xmlns:a16="http://schemas.microsoft.com/office/drawing/2014/main" id="{AEF3741E-2EEB-835C-82FF-87997D61BA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74257" y="1856448"/>
            <a:ext cx="4702175" cy="3526631"/>
          </a:xfrm>
        </p:spPr>
      </p:pic>
      <p:pic>
        <p:nvPicPr>
          <p:cNvPr id="13" name="Content Placeholder 12" descr="A field of green plants&#10;&#10;AI-generated content may be incorrect.">
            <a:extLst>
              <a:ext uri="{FF2B5EF4-FFF2-40B4-BE49-F238E27FC236}">
                <a16:creationId xmlns:a16="http://schemas.microsoft.com/office/drawing/2014/main" id="{09DE709A-F616-FF62-98CE-DAA2471708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78744" y="1853670"/>
            <a:ext cx="4705350" cy="352901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DF5E92-775D-F8B5-0880-D766B6E01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96" y="5041235"/>
            <a:ext cx="2487384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9E93-122F-4073-BE42-B39F6A59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33" y="96839"/>
            <a:ext cx="9721851" cy="746860"/>
          </a:xfrm>
        </p:spPr>
        <p:txBody>
          <a:bodyPr/>
          <a:lstStyle/>
          <a:p>
            <a:r>
              <a:rPr lang="en-US" dirty="0"/>
              <a:t>Did not get a PRE out ??? No worries!</a:t>
            </a:r>
            <a:br>
              <a:rPr lang="en-US" dirty="0"/>
            </a:br>
            <a:r>
              <a:rPr lang="en-US" sz="2000" i="1" dirty="0"/>
              <a:t>Estimated total herbicide cost = </a:t>
            </a:r>
            <a:r>
              <a:rPr lang="en-US" sz="2000" b="1" i="1" u="sng" dirty="0"/>
              <a:t>$43.38/A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35FE6-F103-4468-8C4A-9041AC471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312" y="969433"/>
            <a:ext cx="7707700" cy="57807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93625-C233-4A49-9D10-2FF5259E0BC1}"/>
              </a:ext>
            </a:extLst>
          </p:cNvPr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PE-10-25</a:t>
            </a:r>
          </a:p>
          <a:p>
            <a:r>
              <a:rPr lang="en-US" dirty="0"/>
              <a:t>June 23</a:t>
            </a:r>
          </a:p>
          <a:p>
            <a:r>
              <a:rPr lang="en-US" dirty="0"/>
              <a:t>55 DAP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EE929-8F5F-47DF-8C32-3DD2BC14A3B6}"/>
              </a:ext>
            </a:extLst>
          </p:cNvPr>
          <p:cNvSpPr txBox="1"/>
          <p:nvPr/>
        </p:nvSpPr>
        <p:spPr>
          <a:xfrm>
            <a:off x="5821292" y="4811215"/>
            <a:ext cx="1757211" cy="193899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Gramoxone 3SL @ 8 oz/A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</a:rPr>
              <a:t>Ultra Blazer 2SL @ 16 oz/A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</a:rPr>
              <a:t>Basagran 5SL @ 6.4 oz/A</a:t>
            </a:r>
          </a:p>
          <a:p>
            <a:pPr algn="ctr"/>
            <a:r>
              <a:rPr lang="en-US" sz="1000" dirty="0" err="1">
                <a:solidFill>
                  <a:srgbClr val="FFFF00"/>
                </a:solidFill>
              </a:rPr>
              <a:t>Enversa</a:t>
            </a:r>
            <a:r>
              <a:rPr lang="en-US" sz="1000" dirty="0">
                <a:solidFill>
                  <a:srgbClr val="FFFF00"/>
                </a:solidFill>
              </a:rPr>
              <a:t> 3ME @ 48 oz/A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</a:rPr>
              <a:t>Induce @ 0.25 v/v</a:t>
            </a:r>
          </a:p>
          <a:p>
            <a:pPr algn="ctr"/>
            <a:r>
              <a:rPr lang="en-US" sz="1000" b="1" dirty="0">
                <a:solidFill>
                  <a:srgbClr val="FFC000"/>
                </a:solidFill>
              </a:rPr>
              <a:t>EPOST (15 DAP)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</a:rPr>
              <a:t>Cadre 2AS @ 4 oz/A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</a:rPr>
              <a:t>Cobra 2EC @ 12.5 oz/A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</a:rPr>
              <a:t>Butyrac 200 2SL @ 16 oz/A</a:t>
            </a:r>
          </a:p>
          <a:p>
            <a:pPr algn="ctr"/>
            <a:r>
              <a:rPr lang="en-US" sz="1000" dirty="0" err="1">
                <a:solidFill>
                  <a:srgbClr val="FFFF00"/>
                </a:solidFill>
              </a:rPr>
              <a:t>Enversa</a:t>
            </a:r>
            <a:r>
              <a:rPr lang="en-US" sz="1000" dirty="0">
                <a:solidFill>
                  <a:srgbClr val="FFFF00"/>
                </a:solidFill>
              </a:rPr>
              <a:t> 3ME @ 48 oz/A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</a:rPr>
              <a:t>Induce @ 0.25% v/v</a:t>
            </a:r>
          </a:p>
          <a:p>
            <a:pPr algn="ctr"/>
            <a:r>
              <a:rPr lang="en-US" sz="1000" b="1" dirty="0">
                <a:solidFill>
                  <a:srgbClr val="FFC000"/>
                </a:solidFill>
              </a:rPr>
              <a:t>POST (29 DAP)</a:t>
            </a:r>
          </a:p>
        </p:txBody>
      </p:sp>
    </p:spTree>
    <p:extLst>
      <p:ext uri="{BB962C8B-B14F-4D97-AF65-F5344CB8AC3E}">
        <p14:creationId xmlns:p14="http://schemas.microsoft.com/office/powerpoint/2010/main" val="195100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9833-7C96-F101-1F6E-6666705F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Brake (fluridone)?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390671-87B1-05CF-3D7C-B098A2FF5D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616741" y="1308100"/>
            <a:ext cx="422801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9569EA-C15F-93BE-C9E4-18A0FB2D8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911479" y="1308100"/>
            <a:ext cx="5189505" cy="206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6A9540-3F8F-2794-0B68-4CAFB8F3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395" y="3937273"/>
            <a:ext cx="2297261" cy="7404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FE911B-8BA1-E69B-A3D5-03936555A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634" y="4987673"/>
            <a:ext cx="3396759" cy="7675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E38B50-C9CF-B02B-0E5F-2592F87D6C24}"/>
              </a:ext>
            </a:extLst>
          </p:cNvPr>
          <p:cNvSpPr txBox="1"/>
          <p:nvPr/>
        </p:nvSpPr>
        <p:spPr>
          <a:xfrm>
            <a:off x="6791353" y="6403975"/>
            <a:ext cx="554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2025 Brake Price = $165/gal (12 oz/A = $15.47/A)</a:t>
            </a:r>
          </a:p>
        </p:txBody>
      </p:sp>
    </p:spTree>
    <p:extLst>
      <p:ext uri="{BB962C8B-B14F-4D97-AF65-F5344CB8AC3E}">
        <p14:creationId xmlns:p14="http://schemas.microsoft.com/office/powerpoint/2010/main" val="131337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7205-BCD6-4082-82CA-CCB32706A0E6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Peanut Weed Control – 2025</a:t>
            </a:r>
            <a:br>
              <a:rPr lang="en-US" dirty="0"/>
            </a:br>
            <a:r>
              <a:rPr lang="en-US" sz="3200" i="1" dirty="0"/>
              <a:t>Georgia 4-WAY? </a:t>
            </a:r>
            <a:r>
              <a:rPr lang="en-US" sz="3200" b="1" i="1" dirty="0"/>
              <a:t>($51.94/A)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FF42F-821E-4C70-BECF-50B374C42680}"/>
              </a:ext>
            </a:extLst>
          </p:cNvPr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PE-07-25</a:t>
            </a:r>
          </a:p>
          <a:p>
            <a:r>
              <a:rPr lang="en-US" dirty="0"/>
              <a:t>July 9</a:t>
            </a:r>
          </a:p>
          <a:p>
            <a:r>
              <a:rPr lang="en-US" dirty="0"/>
              <a:t>69 DAP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6A90FD-5625-4B77-AA74-78D4B55D3BD2}"/>
              </a:ext>
            </a:extLst>
          </p:cNvPr>
          <p:cNvSpPr txBox="1"/>
          <p:nvPr/>
        </p:nvSpPr>
        <p:spPr>
          <a:xfrm>
            <a:off x="3568046" y="500520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CAB15E-2A3A-4B97-824D-C4346DA22A82}"/>
              </a:ext>
            </a:extLst>
          </p:cNvPr>
          <p:cNvSpPr txBox="1"/>
          <p:nvPr/>
        </p:nvSpPr>
        <p:spPr>
          <a:xfrm>
            <a:off x="5817282" y="5002048"/>
            <a:ext cx="2180405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Prowl H</a:t>
            </a:r>
            <a:r>
              <a:rPr lang="en-US" sz="1050" baseline="-25000" dirty="0"/>
              <a:t>2</a:t>
            </a:r>
            <a:r>
              <a:rPr lang="en-US" sz="1050" dirty="0"/>
              <a:t>0 3.8SC @ 32 oz/A</a:t>
            </a:r>
          </a:p>
          <a:p>
            <a:pPr algn="ctr"/>
            <a:r>
              <a:rPr lang="en-US" sz="1050" b="1" dirty="0"/>
              <a:t>PPI</a:t>
            </a:r>
          </a:p>
          <a:p>
            <a:pPr algn="ctr"/>
            <a:r>
              <a:rPr lang="en-US" sz="1050" dirty="0"/>
              <a:t>Brake 1.2SC @ 8 oz/A</a:t>
            </a:r>
          </a:p>
          <a:p>
            <a:pPr algn="ctr"/>
            <a:r>
              <a:rPr lang="en-US" sz="1050" dirty="0"/>
              <a:t>Valor EZ 4SC @ 1.5 oz/A</a:t>
            </a:r>
          </a:p>
          <a:p>
            <a:pPr algn="ctr"/>
            <a:r>
              <a:rPr lang="en-US" sz="1050" dirty="0"/>
              <a:t>Strongarm 84WG @ 0.225 oz/A</a:t>
            </a:r>
          </a:p>
          <a:p>
            <a:pPr algn="ctr"/>
            <a:r>
              <a:rPr lang="en-US" sz="1050" b="1" dirty="0"/>
              <a:t>PRE</a:t>
            </a:r>
          </a:p>
          <a:p>
            <a:pPr algn="ctr"/>
            <a:r>
              <a:rPr lang="en-US" sz="1050" dirty="0"/>
              <a:t>Cadre 2AS @ 4 oz/A</a:t>
            </a:r>
          </a:p>
          <a:p>
            <a:pPr algn="ctr"/>
            <a:r>
              <a:rPr lang="en-US" sz="1050" dirty="0"/>
              <a:t>Cobra 2EC @ 12.5 oz/A</a:t>
            </a:r>
          </a:p>
          <a:p>
            <a:pPr algn="ctr"/>
            <a:r>
              <a:rPr lang="en-US" sz="1050" dirty="0"/>
              <a:t>Butyrac 200 2SL @ 16 oz/A</a:t>
            </a:r>
          </a:p>
          <a:p>
            <a:pPr algn="ctr"/>
            <a:r>
              <a:rPr lang="en-US" sz="1050" dirty="0"/>
              <a:t>Dual Magnum 7.62EC @ 16 oz/A</a:t>
            </a:r>
          </a:p>
          <a:p>
            <a:pPr algn="ctr"/>
            <a:r>
              <a:rPr lang="en-US" sz="1050" b="1" dirty="0"/>
              <a:t>POST (42 DAP)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6770EC-7B5C-4AC4-80B3-2950C2C42708}"/>
              </a:ext>
            </a:extLst>
          </p:cNvPr>
          <p:cNvSpPr txBox="1"/>
          <p:nvPr/>
        </p:nvSpPr>
        <p:spPr>
          <a:xfrm>
            <a:off x="8845932" y="5002048"/>
            <a:ext cx="218040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Prowl H</a:t>
            </a:r>
            <a:r>
              <a:rPr lang="en-US" sz="1050" baseline="-25000" dirty="0"/>
              <a:t>2</a:t>
            </a:r>
            <a:r>
              <a:rPr lang="en-US" sz="1050" dirty="0"/>
              <a:t>0 3.8SC @ 32 oz/A</a:t>
            </a:r>
          </a:p>
          <a:p>
            <a:pPr algn="ctr"/>
            <a:r>
              <a:rPr lang="en-US" sz="1050" dirty="0"/>
              <a:t>Brake 1.2SC @ 8 oz/A</a:t>
            </a:r>
          </a:p>
          <a:p>
            <a:pPr algn="ctr"/>
            <a:r>
              <a:rPr lang="en-US" sz="1050" dirty="0"/>
              <a:t>Valor EZ 4SC @ 1.5 oz/A</a:t>
            </a:r>
          </a:p>
          <a:p>
            <a:pPr algn="ctr"/>
            <a:r>
              <a:rPr lang="en-US" sz="1050" dirty="0"/>
              <a:t>Strongarm 84WG @ 0.225 oz/A</a:t>
            </a:r>
          </a:p>
          <a:p>
            <a:pPr algn="ctr"/>
            <a:r>
              <a:rPr lang="en-US" sz="1050" b="1" dirty="0"/>
              <a:t>PRE</a:t>
            </a:r>
          </a:p>
          <a:p>
            <a:pPr algn="ctr"/>
            <a:r>
              <a:rPr lang="en-US" sz="1050" dirty="0"/>
              <a:t>Cadre 2AS @ 4 oz/A</a:t>
            </a:r>
          </a:p>
          <a:p>
            <a:pPr algn="ctr"/>
            <a:r>
              <a:rPr lang="en-US" sz="1050" dirty="0"/>
              <a:t>Cobra 2EC @ 12.5 oz/A</a:t>
            </a:r>
          </a:p>
          <a:p>
            <a:pPr algn="ctr"/>
            <a:r>
              <a:rPr lang="en-US" sz="1050" dirty="0"/>
              <a:t>Butyrac 200 2SL @ 16 oz/A</a:t>
            </a:r>
          </a:p>
          <a:p>
            <a:pPr algn="ctr"/>
            <a:r>
              <a:rPr lang="en-US" sz="1050" dirty="0"/>
              <a:t>Dual Magnum 7.62EC @ 16 oz/A</a:t>
            </a:r>
          </a:p>
          <a:p>
            <a:pPr algn="ctr"/>
            <a:r>
              <a:rPr lang="en-US" sz="1050" b="1" dirty="0"/>
              <a:t>POST (42 DAP)</a:t>
            </a:r>
          </a:p>
          <a:p>
            <a:pPr algn="ctr"/>
            <a:endParaRPr lang="en-US" sz="1000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FA92CB-4118-4B48-94B3-325B852486F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11161" y="1821202"/>
            <a:ext cx="3709938" cy="278245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3F415CE-2FA0-4745-8E20-7D75545D57B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44675" y="1812952"/>
            <a:ext cx="3719366" cy="278952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55BF3F4-5250-45B6-9D49-35A2948B04E3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87616" y="1821200"/>
            <a:ext cx="3709939" cy="27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9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Cadre “Yellow Flash” – 3 DAT</a:t>
            </a:r>
          </a:p>
        </p:txBody>
      </p:sp>
      <p:pic>
        <p:nvPicPr>
          <p:cNvPr id="4098" name="Picture 2" descr="I:\field pictures\2010 field shots\JUNE 25\Picture 0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994" y="1092820"/>
            <a:ext cx="5361830" cy="40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field pictures\2010 field shots\JUNE 25\Picture 0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072" y="1111778"/>
            <a:ext cx="304790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field pictures\2010 field shots\JUNE 25\Picture 0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219" y="3544456"/>
            <a:ext cx="304790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7389" y="4318124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TREATED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8244" y="43181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June 25, 2010</a:t>
            </a:r>
          </a:p>
          <a:p>
            <a:r>
              <a:rPr lang="en-US" dirty="0">
                <a:solidFill>
                  <a:prstClr val="black"/>
                </a:solidFill>
              </a:rPr>
              <a:t>GA-06G</a:t>
            </a:r>
          </a:p>
        </p:txBody>
      </p:sp>
    </p:spTree>
    <p:extLst>
      <p:ext uri="{BB962C8B-B14F-4D97-AF65-F5344CB8AC3E}">
        <p14:creationId xmlns:p14="http://schemas.microsoft.com/office/powerpoint/2010/main" val="86595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C990-461B-46CF-A13C-ED88AF446FCC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Strongarm “Yellow” Flash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A61889-3D45-416B-BCFE-F283D258368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925" y="1308100"/>
            <a:ext cx="3295650" cy="2471738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183E3B-DA40-4553-821E-F4FE0A51803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188" y="1239838"/>
            <a:ext cx="3295650" cy="247173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97732A1-E792-4624-827B-1894E4166C46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926" y="3932238"/>
            <a:ext cx="3295649" cy="2471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0F21C52-DC10-44B9-966E-1600BA00DF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189" y="3901014"/>
            <a:ext cx="3295649" cy="2471737"/>
          </a:xfrm>
        </p:spPr>
      </p:pic>
    </p:spTree>
    <p:extLst>
      <p:ext uri="{BB962C8B-B14F-4D97-AF65-F5344CB8AC3E}">
        <p14:creationId xmlns:p14="http://schemas.microsoft.com/office/powerpoint/2010/main" val="383167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B4B2-C0F3-4A29-91B5-4A714230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Palmer amaranth plants small?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BBEBC5-560F-4559-B61F-021D50494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74" y="1115218"/>
            <a:ext cx="7527925" cy="5645944"/>
          </a:xfrm>
        </p:spPr>
      </p:pic>
    </p:spTree>
    <p:extLst>
      <p:ext uri="{BB962C8B-B14F-4D97-AF65-F5344CB8AC3E}">
        <p14:creationId xmlns:p14="http://schemas.microsoft.com/office/powerpoint/2010/main" val="342428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C0E962-2742-4DC3-B010-86161379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Palmer Amaranth Height 8 Days After Tillage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9A582AAC-DE6B-408C-A0C4-ED2D6EA92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034779"/>
              </p:ext>
            </p:extLst>
          </p:nvPr>
        </p:nvGraphicFramePr>
        <p:xfrm>
          <a:off x="2379663" y="1308100"/>
          <a:ext cx="96107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F5ECEF-6EDA-4282-9E34-C2080E5AD0F5}"/>
              </a:ext>
            </a:extLst>
          </p:cNvPr>
          <p:cNvSpPr txBox="1"/>
          <p:nvPr/>
        </p:nvSpPr>
        <p:spPr>
          <a:xfrm>
            <a:off x="0" y="6211669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GS-01-25</a:t>
            </a:r>
          </a:p>
          <a:p>
            <a:r>
              <a:rPr lang="en-US" dirty="0"/>
              <a:t>August 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9E2BC-E4F7-4299-BAD7-48765C745F2B}"/>
              </a:ext>
            </a:extLst>
          </p:cNvPr>
          <p:cNvSpPr txBox="1"/>
          <p:nvPr/>
        </p:nvSpPr>
        <p:spPr>
          <a:xfrm>
            <a:off x="3145821" y="1422400"/>
            <a:ext cx="418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Low = 1”; High = 7”; Average = 3.7”</a:t>
            </a:r>
          </a:p>
          <a:p>
            <a:pPr algn="ctr"/>
            <a:r>
              <a:rPr lang="en-US" b="1" dirty="0"/>
              <a:t>50% &gt; than average</a:t>
            </a:r>
          </a:p>
        </p:txBody>
      </p:sp>
    </p:spTree>
    <p:extLst>
      <p:ext uri="{BB962C8B-B14F-4D97-AF65-F5344CB8AC3E}">
        <p14:creationId xmlns:p14="http://schemas.microsoft.com/office/powerpoint/2010/main" val="3179076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1312-D5AF-4040-9DDC-F3283B2C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 Aids for Herbicides?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8BC0AE-179A-4EFE-A835-E160473AAE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61833" y="690363"/>
            <a:ext cx="2758234" cy="367764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D221B-1286-49F4-BB07-458C0E6BC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126" y="4002927"/>
            <a:ext cx="3677647" cy="275823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9BFD9-76E3-42B5-91D0-E13D686F9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343" y="1557708"/>
            <a:ext cx="3238107" cy="43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0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82F272-B0DA-44FC-8EE9-21055800785A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000" dirty="0"/>
              <a:t>Sonalan 3EC @ 32 oz/A + Valor EZ 4SC @ 3 z/A + Strongarm 84WG @ 0.225 oz/A - Applied PRE then Cadre 2AS @ 3 oz/A + Cobra 2EC @ 12.5 oz/A + Butyrac 2SL @ 16 oz/A + Dual Magnum 7.62EC @ 16 oz/A Applied POST (38 DAP) </a:t>
            </a:r>
            <a:br>
              <a:rPr lang="en-US" sz="2000" dirty="0"/>
            </a:br>
            <a:r>
              <a:rPr lang="en-US" sz="2000" b="1" u="sng" dirty="0"/>
              <a:t>(with or without adjuvants)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4A3A9-5CD9-494B-871E-3B05603925E5}"/>
              </a:ext>
            </a:extLst>
          </p:cNvPr>
          <p:cNvSpPr txBox="1"/>
          <p:nvPr/>
        </p:nvSpPr>
        <p:spPr>
          <a:xfrm>
            <a:off x="0" y="6004874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PE-04-25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67 DAP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2ED5F2-9D23-40CC-AE4D-54868771326A}"/>
              </a:ext>
            </a:extLst>
          </p:cNvPr>
          <p:cNvSpPr txBox="1"/>
          <p:nvPr/>
        </p:nvSpPr>
        <p:spPr>
          <a:xfrm>
            <a:off x="970960" y="44386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C719EE-50DE-4BF6-9E1F-5B30F2719E8D}"/>
              </a:ext>
            </a:extLst>
          </p:cNvPr>
          <p:cNvSpPr txBox="1"/>
          <p:nvPr/>
        </p:nvSpPr>
        <p:spPr>
          <a:xfrm>
            <a:off x="3050824" y="4439644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Adjuvant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F3A00F-88E4-4A90-96A2-261E7B3A1B51}"/>
              </a:ext>
            </a:extLst>
          </p:cNvPr>
          <p:cNvSpPr txBox="1"/>
          <p:nvPr/>
        </p:nvSpPr>
        <p:spPr>
          <a:xfrm>
            <a:off x="5325591" y="4450154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+ Grounded</a:t>
            </a:r>
          </a:p>
          <a:p>
            <a:pPr algn="ctr"/>
            <a:r>
              <a:rPr lang="en-US" dirty="0"/>
              <a:t>@ 16 oz/A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8979D9-0C7A-4B94-9615-8607B4013C84}"/>
              </a:ext>
            </a:extLst>
          </p:cNvPr>
          <p:cNvSpPr txBox="1"/>
          <p:nvPr/>
        </p:nvSpPr>
        <p:spPr>
          <a:xfrm>
            <a:off x="7696666" y="4450154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+ 6.4Rivet</a:t>
            </a:r>
          </a:p>
          <a:p>
            <a:pPr algn="ctr"/>
            <a:r>
              <a:rPr lang="en-US" dirty="0"/>
              <a:t>@ 16 oz/A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0914E0-CEBA-4FF6-A521-4C0FF497F1AB}"/>
              </a:ext>
            </a:extLst>
          </p:cNvPr>
          <p:cNvSpPr txBox="1"/>
          <p:nvPr/>
        </p:nvSpPr>
        <p:spPr>
          <a:xfrm>
            <a:off x="10125212" y="4469209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+ Infuse</a:t>
            </a:r>
          </a:p>
          <a:p>
            <a:pPr algn="ctr"/>
            <a:r>
              <a:rPr lang="en-US" dirty="0"/>
              <a:t>@ 16 oz/A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17F8A24-11DE-492A-8300-C14D7AA185A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43040" y="1845255"/>
            <a:ext cx="3074541" cy="2305906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739CB8C-01B2-4B4F-A16D-D1C418963812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17449" y="1845254"/>
            <a:ext cx="3074543" cy="2305907"/>
          </a:xfr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25F1F785-2369-4252-BEE6-1F7FEA942C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88719" y="1845252"/>
            <a:ext cx="3074545" cy="2305909"/>
          </a:xfr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EB95DC-DBD9-45A5-8CF4-829C7683B9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49211" y="1845251"/>
            <a:ext cx="3074548" cy="23059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F3BAEB-FE5E-4F4D-9D66-5C5D7CD48B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20482" y="1845260"/>
            <a:ext cx="3074551" cy="23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B4B1-F194-6CE2-6771-AF34E615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(GA-06G) Yield As Influenced by Treatment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84BF14-A365-A371-9DC2-C8F66AADB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3090"/>
              </p:ext>
            </p:extLst>
          </p:nvPr>
        </p:nvGraphicFramePr>
        <p:xfrm>
          <a:off x="2379663" y="1308100"/>
          <a:ext cx="96107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435E62-848F-3579-82AE-D6DCAD6B1E22}"/>
              </a:ext>
            </a:extLst>
          </p:cNvPr>
          <p:cNvSpPr txBox="1"/>
          <p:nvPr/>
        </p:nvSpPr>
        <p:spPr>
          <a:xfrm rot="16200000">
            <a:off x="1512036" y="3353174"/>
            <a:ext cx="1364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Yield (lbs/A)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04227-2213-8352-359B-3E0933AEE58C}"/>
              </a:ext>
            </a:extLst>
          </p:cNvPr>
          <p:cNvSpPr txBox="1"/>
          <p:nvPr/>
        </p:nvSpPr>
        <p:spPr>
          <a:xfrm>
            <a:off x="0" y="654494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PE-09-25</a:t>
            </a:r>
          </a:p>
        </p:txBody>
      </p:sp>
    </p:spTree>
    <p:extLst>
      <p:ext uri="{BB962C8B-B14F-4D97-AF65-F5344CB8AC3E}">
        <p14:creationId xmlns:p14="http://schemas.microsoft.com/office/powerpoint/2010/main" val="370530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82F272-B0DA-44FC-8EE9-2105580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Sonalan 3EC @ 32 oz/A + Valor EZ 4SC @ 3 z/A + Strongarm 84WG @ 0.225 oz/A - Applied PRE then Cadre 2AS @ 3 oz/A + Cobra 2EC @ 12.5 oz/A + Butyrac 2SL @ 16 oz/A + Dual Magnum 7.62EC @ 16 oz/A Applied POST (38 DAP)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u="sng" dirty="0"/>
              <a:t>(with or without adjuvants)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4A3A9-5CD9-494B-871E-3B05603925E5}"/>
              </a:ext>
            </a:extLst>
          </p:cNvPr>
          <p:cNvSpPr txBox="1"/>
          <p:nvPr/>
        </p:nvSpPr>
        <p:spPr>
          <a:xfrm>
            <a:off x="0" y="64886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PE-04-25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EB41F1-02F6-4CFA-A7A4-EC5B4F371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946235"/>
              </p:ext>
            </p:extLst>
          </p:nvPr>
        </p:nvGraphicFramePr>
        <p:xfrm>
          <a:off x="2379663" y="1460500"/>
          <a:ext cx="96107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E8A817-3858-4A00-8361-5BB28840AAD5}"/>
              </a:ext>
            </a:extLst>
          </p:cNvPr>
          <p:cNvSpPr txBox="1"/>
          <p:nvPr/>
        </p:nvSpPr>
        <p:spPr>
          <a:xfrm>
            <a:off x="10845512" y="6396335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LSD 0.10 = 549</a:t>
            </a:r>
          </a:p>
          <a:p>
            <a:r>
              <a:rPr lang="en-US" sz="1200" i="1" dirty="0"/>
              <a:t>CV = 8.41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0DB1D-00FA-4F58-9FB4-03B4D5596C46}"/>
              </a:ext>
            </a:extLst>
          </p:cNvPr>
          <p:cNvSpPr txBox="1"/>
          <p:nvPr/>
        </p:nvSpPr>
        <p:spPr>
          <a:xfrm>
            <a:off x="4109543" y="2354316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abc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FF292-5B4E-423B-B439-134142B1A79C}"/>
              </a:ext>
            </a:extLst>
          </p:cNvPr>
          <p:cNvSpPr txBox="1"/>
          <p:nvPr/>
        </p:nvSpPr>
        <p:spPr>
          <a:xfrm>
            <a:off x="6306207" y="2599785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bc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28DFD-318B-4127-BB1C-6815C08262E7}"/>
              </a:ext>
            </a:extLst>
          </p:cNvPr>
          <p:cNvSpPr txBox="1"/>
          <p:nvPr/>
        </p:nvSpPr>
        <p:spPr>
          <a:xfrm>
            <a:off x="8481850" y="249620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698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5CF9-A3AA-497C-A61D-876DC524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DRA/Peanut Study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DF1E06-1578-4669-97B8-B662CC20B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085" y="1300216"/>
            <a:ext cx="3910938" cy="509587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DE952C-C57D-48EC-A751-FB3267FE25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202" y="1338943"/>
            <a:ext cx="3644903" cy="5057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02616-B61C-4486-BF10-69B6F9D4C4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95" y="1300216"/>
            <a:ext cx="3961133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0F6D-46BF-44FC-8ED9-A200A34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DRA/Peanut Study - 2025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2B1A75E-6E9A-43EA-A7D4-7D55B82E64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38058" y="1903119"/>
            <a:ext cx="4306254" cy="32296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9A7FE-989B-4C01-94D2-0D10D1C2F6A8}"/>
              </a:ext>
            </a:extLst>
          </p:cNvPr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PE-03-25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66 DAP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485CE-1C49-4209-B61A-5229EE4CF40D}"/>
              </a:ext>
            </a:extLst>
          </p:cNvPr>
          <p:cNvSpPr txBox="1"/>
          <p:nvPr/>
        </p:nvSpPr>
        <p:spPr>
          <a:xfrm>
            <a:off x="146596" y="1801773"/>
            <a:ext cx="19014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Prowl H</a:t>
            </a:r>
            <a:r>
              <a:rPr lang="en-US" sz="1200" baseline="-25000" dirty="0"/>
              <a:t>2</a:t>
            </a:r>
            <a:r>
              <a:rPr lang="en-US" sz="1200" dirty="0"/>
              <a:t>0 @ 32 oz/A</a:t>
            </a:r>
          </a:p>
          <a:p>
            <a:pPr algn="ctr"/>
            <a:r>
              <a:rPr lang="en-US" sz="1200" dirty="0"/>
              <a:t>Valor EZ @ 3 oz/A</a:t>
            </a:r>
          </a:p>
          <a:p>
            <a:pPr algn="ctr"/>
            <a:r>
              <a:rPr lang="en-US" sz="1200" dirty="0"/>
              <a:t>Strongarm @ 0.225 oz/A</a:t>
            </a:r>
          </a:p>
          <a:p>
            <a:pPr algn="ctr"/>
            <a:r>
              <a:rPr lang="en-US" sz="1200" b="1" dirty="0"/>
              <a:t>PRE</a:t>
            </a:r>
          </a:p>
          <a:p>
            <a:pPr algn="ctr"/>
            <a:r>
              <a:rPr lang="en-US" sz="1200" dirty="0"/>
              <a:t>Cadre @ 4 oz/A</a:t>
            </a:r>
          </a:p>
          <a:p>
            <a:pPr algn="ctr"/>
            <a:r>
              <a:rPr lang="en-US" sz="1200" dirty="0"/>
              <a:t>Cobra @ 12.5 oz/A</a:t>
            </a:r>
          </a:p>
          <a:p>
            <a:pPr algn="ctr"/>
            <a:r>
              <a:rPr lang="en-US" sz="1200" dirty="0"/>
              <a:t>Butyrac @ 16 oz/A</a:t>
            </a:r>
          </a:p>
          <a:p>
            <a:pPr algn="ctr"/>
            <a:r>
              <a:rPr lang="en-US" sz="1200" dirty="0"/>
              <a:t>Dual Magnum @ 16 oz/A</a:t>
            </a:r>
          </a:p>
          <a:p>
            <a:pPr algn="ctr"/>
            <a:r>
              <a:rPr lang="en-US" sz="1200" b="1" dirty="0"/>
              <a:t>POST (37 DAP)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339586-11C8-4F09-A454-FC5C8D1122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8685" y="1903119"/>
            <a:ext cx="4306254" cy="3229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70E32D-9498-4194-BA8E-77B851DCB09A}"/>
              </a:ext>
            </a:extLst>
          </p:cNvPr>
          <p:cNvSpPr txBox="1"/>
          <p:nvPr/>
        </p:nvSpPr>
        <p:spPr>
          <a:xfrm>
            <a:off x="3367678" y="56114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C4908-3E26-4186-A1B1-EC07D06F3130}"/>
              </a:ext>
            </a:extLst>
          </p:cNvPr>
          <p:cNvSpPr txBox="1"/>
          <p:nvPr/>
        </p:nvSpPr>
        <p:spPr>
          <a:xfrm>
            <a:off x="6653790" y="56071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4126A-93D6-4F3D-B15D-7BAF85523BE9}"/>
              </a:ext>
            </a:extLst>
          </p:cNvPr>
          <p:cNvSpPr txBox="1"/>
          <p:nvPr/>
        </p:nvSpPr>
        <p:spPr>
          <a:xfrm>
            <a:off x="9204036" y="5607139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Clasp @ 32 oz/100 gals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3E1D4-F826-4997-ADBC-9605DD2FE3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33545" y="1903114"/>
            <a:ext cx="4306257" cy="32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0F6D-46BF-44FC-8ED9-A200A34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DRA/Peanut Study - 2025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9A7FE-989B-4C01-94D2-0D10D1C2F6A8}"/>
              </a:ext>
            </a:extLst>
          </p:cNvPr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PE-03-25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66 DAP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485CE-1C49-4209-B61A-5229EE4CF40D}"/>
              </a:ext>
            </a:extLst>
          </p:cNvPr>
          <p:cNvSpPr txBox="1"/>
          <p:nvPr/>
        </p:nvSpPr>
        <p:spPr>
          <a:xfrm>
            <a:off x="146600" y="1801773"/>
            <a:ext cx="19014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Gramoxone @ 8 oz/A</a:t>
            </a:r>
          </a:p>
          <a:p>
            <a:pPr algn="ctr"/>
            <a:r>
              <a:rPr lang="en-US" sz="1200" dirty="0"/>
              <a:t>Ultra Blazer @ 16 oz/A</a:t>
            </a:r>
          </a:p>
          <a:p>
            <a:pPr algn="ctr"/>
            <a:r>
              <a:rPr lang="en-US" sz="1200" dirty="0"/>
              <a:t>Basagran @ 6.4 oz/A</a:t>
            </a:r>
          </a:p>
          <a:p>
            <a:pPr algn="ctr"/>
            <a:r>
              <a:rPr lang="en-US" sz="1200" dirty="0"/>
              <a:t>Dual Magnum @ 16 oz/A</a:t>
            </a:r>
          </a:p>
          <a:p>
            <a:pPr algn="ctr"/>
            <a:r>
              <a:rPr lang="en-US" sz="1200" b="1" dirty="0"/>
              <a:t>EPOST (14 DAP)</a:t>
            </a:r>
          </a:p>
          <a:p>
            <a:pPr algn="ctr"/>
            <a:r>
              <a:rPr lang="en-US" sz="1200" dirty="0"/>
              <a:t>Cadre @ 4 oz/A</a:t>
            </a:r>
          </a:p>
          <a:p>
            <a:pPr algn="ctr"/>
            <a:r>
              <a:rPr lang="en-US" sz="1200" dirty="0"/>
              <a:t>Cobra @ 12.5 oz/A</a:t>
            </a:r>
          </a:p>
          <a:p>
            <a:pPr algn="ctr"/>
            <a:r>
              <a:rPr lang="en-US" sz="1200" dirty="0"/>
              <a:t>Butyrac @ 16 oz/A</a:t>
            </a:r>
          </a:p>
          <a:p>
            <a:pPr algn="ctr"/>
            <a:r>
              <a:rPr lang="en-US" sz="1200" dirty="0"/>
              <a:t>Dual Magnum @ 16 oz/A</a:t>
            </a:r>
          </a:p>
          <a:p>
            <a:pPr algn="ctr"/>
            <a:r>
              <a:rPr lang="en-US" sz="1200" b="1" dirty="0"/>
              <a:t>POST (37 DAP)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339586-11C8-4F09-A454-FC5C8D1122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8685" y="1903119"/>
            <a:ext cx="4306254" cy="3229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70E32D-9498-4194-BA8E-77B851DCB09A}"/>
              </a:ext>
            </a:extLst>
          </p:cNvPr>
          <p:cNvSpPr txBox="1"/>
          <p:nvPr/>
        </p:nvSpPr>
        <p:spPr>
          <a:xfrm>
            <a:off x="3367678" y="56114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C4908-3E26-4186-A1B1-EC07D06F3130}"/>
              </a:ext>
            </a:extLst>
          </p:cNvPr>
          <p:cNvSpPr txBox="1"/>
          <p:nvPr/>
        </p:nvSpPr>
        <p:spPr>
          <a:xfrm>
            <a:off x="6510160" y="558238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4126A-93D6-4F3D-B15D-7BAF85523BE9}"/>
              </a:ext>
            </a:extLst>
          </p:cNvPr>
          <p:cNvSpPr txBox="1"/>
          <p:nvPr/>
        </p:nvSpPr>
        <p:spPr>
          <a:xfrm>
            <a:off x="9204036" y="5607139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Clasp @ 32 oz/100 gals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B18D9-321C-4B1E-BAD8-E89E84B1F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14776" y="1903118"/>
            <a:ext cx="4306254" cy="3229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DB63FC-38FA-4547-B067-D3705A41D1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30868" y="1903117"/>
            <a:ext cx="4306257" cy="32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0F6D-46BF-44FC-8ED9-A200A34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DRA/Peanut Study - 2025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2B1A75E-6E9A-43EA-A7D4-7D55B82E64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38058" y="1903119"/>
            <a:ext cx="4306254" cy="32296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9A7FE-989B-4C01-94D2-0D10D1C2F6A8}"/>
              </a:ext>
            </a:extLst>
          </p:cNvPr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PE-03-25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66 DAP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485CE-1C49-4209-B61A-5229EE4CF40D}"/>
              </a:ext>
            </a:extLst>
          </p:cNvPr>
          <p:cNvSpPr txBox="1"/>
          <p:nvPr/>
        </p:nvSpPr>
        <p:spPr>
          <a:xfrm>
            <a:off x="146596" y="1801773"/>
            <a:ext cx="19014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Prowl H</a:t>
            </a:r>
            <a:r>
              <a:rPr lang="en-US" sz="1200" baseline="-25000" dirty="0"/>
              <a:t>2</a:t>
            </a:r>
            <a:r>
              <a:rPr lang="en-US" sz="1200" dirty="0"/>
              <a:t>0 @ 32 oz/A</a:t>
            </a:r>
          </a:p>
          <a:p>
            <a:pPr algn="ctr"/>
            <a:r>
              <a:rPr lang="en-US" sz="1200" dirty="0"/>
              <a:t>Valor EZ @ 3 oz/A</a:t>
            </a:r>
          </a:p>
          <a:p>
            <a:pPr algn="ctr"/>
            <a:r>
              <a:rPr lang="en-US" sz="1200" dirty="0"/>
              <a:t>Strongarm @ 0.225 oz/A</a:t>
            </a:r>
          </a:p>
          <a:p>
            <a:pPr algn="ctr"/>
            <a:r>
              <a:rPr lang="en-US" sz="1200" b="1" dirty="0"/>
              <a:t>PRE</a:t>
            </a:r>
          </a:p>
          <a:p>
            <a:pPr algn="ctr"/>
            <a:r>
              <a:rPr lang="en-US" sz="1200" dirty="0"/>
              <a:t>Cadre @ 4 oz/A</a:t>
            </a:r>
          </a:p>
          <a:p>
            <a:pPr algn="ctr"/>
            <a:r>
              <a:rPr lang="en-US" sz="1200" dirty="0"/>
              <a:t>Cobra @ 12.5 oz/A</a:t>
            </a:r>
          </a:p>
          <a:p>
            <a:pPr algn="ctr"/>
            <a:r>
              <a:rPr lang="en-US" sz="1200" dirty="0"/>
              <a:t>Butyrac @ 16 oz/A</a:t>
            </a:r>
          </a:p>
          <a:p>
            <a:pPr algn="ctr"/>
            <a:r>
              <a:rPr lang="en-US" sz="1200" dirty="0"/>
              <a:t>Dual Magnum @ 16 oz/A</a:t>
            </a:r>
          </a:p>
          <a:p>
            <a:pPr algn="ctr"/>
            <a:r>
              <a:rPr lang="en-US" sz="1200" b="1" dirty="0"/>
              <a:t>POST (37 DAP)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339586-11C8-4F09-A454-FC5C8D1122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8685" y="1903119"/>
            <a:ext cx="4306254" cy="3229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70E32D-9498-4194-BA8E-77B851DCB09A}"/>
              </a:ext>
            </a:extLst>
          </p:cNvPr>
          <p:cNvSpPr txBox="1"/>
          <p:nvPr/>
        </p:nvSpPr>
        <p:spPr>
          <a:xfrm>
            <a:off x="3367678" y="56114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C4908-3E26-4186-A1B1-EC07D06F3130}"/>
              </a:ext>
            </a:extLst>
          </p:cNvPr>
          <p:cNvSpPr txBox="1"/>
          <p:nvPr/>
        </p:nvSpPr>
        <p:spPr>
          <a:xfrm>
            <a:off x="6653790" y="56071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4126A-93D6-4F3D-B15D-7BAF85523BE9}"/>
              </a:ext>
            </a:extLst>
          </p:cNvPr>
          <p:cNvSpPr txBox="1"/>
          <p:nvPr/>
        </p:nvSpPr>
        <p:spPr>
          <a:xfrm>
            <a:off x="9409374" y="5607139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InterLock</a:t>
            </a:r>
            <a:r>
              <a:rPr lang="en-US" dirty="0"/>
              <a:t> @ 4 oz/A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5DAEA-9537-4661-9E44-1BBC9C2461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39536" y="1903117"/>
            <a:ext cx="4306257" cy="32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0F6D-46BF-44FC-8ED9-A200A34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DRA/Peanut Study - 2025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9A7FE-989B-4C01-94D2-0D10D1C2F6A8}"/>
              </a:ext>
            </a:extLst>
          </p:cNvPr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PE-03-25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 DAP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485CE-1C49-4209-B61A-5229EE4CF40D}"/>
              </a:ext>
            </a:extLst>
          </p:cNvPr>
          <p:cNvSpPr txBox="1"/>
          <p:nvPr/>
        </p:nvSpPr>
        <p:spPr>
          <a:xfrm>
            <a:off x="146600" y="1801773"/>
            <a:ext cx="19014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Gramoxone @ 8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Ultra Blazer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Basagran @ 6.4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 Magnum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EPOST (14 DAP)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Cadre @ 4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Cobra @ 12.5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Butyrac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 Magnum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 (37 DAP)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339586-11C8-4F09-A454-FC5C8D1122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8685" y="1903119"/>
            <a:ext cx="4306254" cy="3229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70E32D-9498-4194-BA8E-77B851DCB09A}"/>
              </a:ext>
            </a:extLst>
          </p:cNvPr>
          <p:cNvSpPr txBox="1"/>
          <p:nvPr/>
        </p:nvSpPr>
        <p:spPr>
          <a:xfrm>
            <a:off x="3367678" y="56114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C4908-3E26-4186-A1B1-EC07D06F3130}"/>
              </a:ext>
            </a:extLst>
          </p:cNvPr>
          <p:cNvSpPr txBox="1"/>
          <p:nvPr/>
        </p:nvSpPr>
        <p:spPr>
          <a:xfrm>
            <a:off x="6510160" y="558238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DRA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4126A-93D6-4F3D-B15D-7BAF85523BE9}"/>
              </a:ext>
            </a:extLst>
          </p:cNvPr>
          <p:cNvSpPr txBox="1"/>
          <p:nvPr/>
        </p:nvSpPr>
        <p:spPr>
          <a:xfrm>
            <a:off x="9204036" y="5607139"/>
            <a:ext cx="220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InterLock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@ 4 oz/A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B18D9-321C-4B1E-BAD8-E89E84B1F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14776" y="1903118"/>
            <a:ext cx="4306254" cy="3229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A1E9B3-58B1-44FF-B394-E73EF6B714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30867" y="1903118"/>
            <a:ext cx="4306255" cy="32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0F6D-46BF-44FC-8ED9-A200A34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DRA/Peanut Study - 2025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2B1A75E-6E9A-43EA-A7D4-7D55B82E64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38058" y="1903119"/>
            <a:ext cx="4306254" cy="32296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9A7FE-989B-4C01-94D2-0D10D1C2F6A8}"/>
              </a:ext>
            </a:extLst>
          </p:cNvPr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PE-03-25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66 DAP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485CE-1C49-4209-B61A-5229EE4CF40D}"/>
              </a:ext>
            </a:extLst>
          </p:cNvPr>
          <p:cNvSpPr txBox="1"/>
          <p:nvPr/>
        </p:nvSpPr>
        <p:spPr>
          <a:xfrm>
            <a:off x="146596" y="1801773"/>
            <a:ext cx="19014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Prowl H</a:t>
            </a:r>
            <a:r>
              <a:rPr lang="en-US" sz="1200" baseline="-25000" dirty="0"/>
              <a:t>2</a:t>
            </a:r>
            <a:r>
              <a:rPr lang="en-US" sz="1200" dirty="0"/>
              <a:t>0 @ 32 oz/A</a:t>
            </a:r>
          </a:p>
          <a:p>
            <a:pPr algn="ctr"/>
            <a:r>
              <a:rPr lang="en-US" sz="1200" dirty="0"/>
              <a:t>Valor EZ @ 3 oz/A</a:t>
            </a:r>
          </a:p>
          <a:p>
            <a:pPr algn="ctr"/>
            <a:r>
              <a:rPr lang="en-US" sz="1200" dirty="0"/>
              <a:t>Strongarm @ 0.225 oz/A</a:t>
            </a:r>
          </a:p>
          <a:p>
            <a:pPr algn="ctr"/>
            <a:r>
              <a:rPr lang="en-US" sz="1200" b="1" dirty="0"/>
              <a:t>PRE</a:t>
            </a:r>
          </a:p>
          <a:p>
            <a:pPr algn="ctr"/>
            <a:r>
              <a:rPr lang="en-US" sz="1200" dirty="0"/>
              <a:t>Cadre @ 4 oz/A</a:t>
            </a:r>
          </a:p>
          <a:p>
            <a:pPr algn="ctr"/>
            <a:r>
              <a:rPr lang="en-US" sz="1200" dirty="0"/>
              <a:t>Cobra @ 12.5 oz/A</a:t>
            </a:r>
          </a:p>
          <a:p>
            <a:pPr algn="ctr"/>
            <a:r>
              <a:rPr lang="en-US" sz="1200" dirty="0"/>
              <a:t>Butyrac @ 16 oz/A</a:t>
            </a:r>
          </a:p>
          <a:p>
            <a:pPr algn="ctr"/>
            <a:r>
              <a:rPr lang="en-US" sz="1200" dirty="0"/>
              <a:t>Dual Magnum @ 16 oz/A</a:t>
            </a:r>
          </a:p>
          <a:p>
            <a:pPr algn="ctr"/>
            <a:r>
              <a:rPr lang="en-US" sz="1200" b="1" dirty="0"/>
              <a:t>POST (37 DAP)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339586-11C8-4F09-A454-FC5C8D1122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8685" y="1903119"/>
            <a:ext cx="4306254" cy="3229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70E32D-9498-4194-BA8E-77B851DCB09A}"/>
              </a:ext>
            </a:extLst>
          </p:cNvPr>
          <p:cNvSpPr txBox="1"/>
          <p:nvPr/>
        </p:nvSpPr>
        <p:spPr>
          <a:xfrm>
            <a:off x="3367678" y="56114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C4908-3E26-4186-A1B1-EC07D06F3130}"/>
              </a:ext>
            </a:extLst>
          </p:cNvPr>
          <p:cNvSpPr txBox="1"/>
          <p:nvPr/>
        </p:nvSpPr>
        <p:spPr>
          <a:xfrm>
            <a:off x="6653790" y="56071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DRA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D6CDCC-A1A9-4351-A6B5-51A42D4F8F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77431" y="1903120"/>
            <a:ext cx="4306255" cy="32296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E4126A-93D6-4F3D-B15D-7BAF85523BE9}"/>
              </a:ext>
            </a:extLst>
          </p:cNvPr>
          <p:cNvSpPr txBox="1"/>
          <p:nvPr/>
        </p:nvSpPr>
        <p:spPr>
          <a:xfrm>
            <a:off x="9204036" y="5607139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Reign @ 32 oz/100 gals</a:t>
            </a:r>
          </a:p>
        </p:txBody>
      </p:sp>
    </p:spTree>
    <p:extLst>
      <p:ext uri="{BB962C8B-B14F-4D97-AF65-F5344CB8AC3E}">
        <p14:creationId xmlns:p14="http://schemas.microsoft.com/office/powerpoint/2010/main" val="25678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0F6D-46BF-44FC-8ED9-A200A34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DRA/Peanut Study - 2025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9A7FE-989B-4C01-94D2-0D10D1C2F6A8}"/>
              </a:ext>
            </a:extLst>
          </p:cNvPr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PE-03-25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 DAP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485CE-1C49-4209-B61A-5229EE4CF40D}"/>
              </a:ext>
            </a:extLst>
          </p:cNvPr>
          <p:cNvSpPr txBox="1"/>
          <p:nvPr/>
        </p:nvSpPr>
        <p:spPr>
          <a:xfrm>
            <a:off x="146600" y="1801773"/>
            <a:ext cx="19014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Gramoxone @ 8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Ultra Blazer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Basagran @ 6.4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 Magnum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EPOST (14 DAP)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Cadre @ 4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Cobra @ 12.5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Butyrac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 Magnum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 (37 DAP)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339586-11C8-4F09-A454-FC5C8D1122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8685" y="1903119"/>
            <a:ext cx="4306254" cy="3229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70E32D-9498-4194-BA8E-77B851DCB09A}"/>
              </a:ext>
            </a:extLst>
          </p:cNvPr>
          <p:cNvSpPr txBox="1"/>
          <p:nvPr/>
        </p:nvSpPr>
        <p:spPr>
          <a:xfrm>
            <a:off x="3367678" y="56114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C4908-3E26-4186-A1B1-EC07D06F3130}"/>
              </a:ext>
            </a:extLst>
          </p:cNvPr>
          <p:cNvSpPr txBox="1"/>
          <p:nvPr/>
        </p:nvSpPr>
        <p:spPr>
          <a:xfrm>
            <a:off x="6510160" y="558238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DRA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4126A-93D6-4F3D-B15D-7BAF85523BE9}"/>
              </a:ext>
            </a:extLst>
          </p:cNvPr>
          <p:cNvSpPr txBox="1"/>
          <p:nvPr/>
        </p:nvSpPr>
        <p:spPr>
          <a:xfrm>
            <a:off x="9204036" y="5607139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Reign @ 32 oz/100 gals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B18D9-321C-4B1E-BAD8-E89E84B1F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14776" y="1903118"/>
            <a:ext cx="4306254" cy="3229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011DC5-2E04-4A6D-BE4C-53AFB1E96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59942" y="1903117"/>
            <a:ext cx="4306257" cy="32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B755-BA62-443C-AD5C-77AB3C4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HPPD/Peanut Rotation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C59EB7-4CF9-40C8-8914-724D4F6C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Current Rotation Restrictions for Peanuts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Callisto (mesotrione) = 10 months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Impact (topramezone) = 9 Months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Laudis (tembotrione) = 11 months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Shieldex (tolpyralate) = 9 months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D5A86-7756-CDD0-0B5A-BFE20832EA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505" y="3738005"/>
            <a:ext cx="2024740" cy="2024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1A25C0-929E-DB6A-63B2-7BFB3BA616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79133" y="3893498"/>
            <a:ext cx="2726380" cy="763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89CD4-D201-E0A1-6235-B20C2FDB05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6725" y="4698472"/>
            <a:ext cx="3028950" cy="73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7A621-EF8E-CE08-F681-6ADD107F7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268" y="4104724"/>
            <a:ext cx="19526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B755-BA62-443C-AD5C-77AB3C4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HPPD/Peanut Rotation Study</a:t>
            </a:r>
            <a:br>
              <a:rPr lang="en-US" dirty="0"/>
            </a:br>
            <a:r>
              <a:rPr lang="en-US" sz="2800" i="1" dirty="0"/>
              <a:t>HPPD Applied 57 DBP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AA31E4-B08F-4E75-A517-2A82B019B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82813" y="1945084"/>
            <a:ext cx="5095875" cy="382190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51AAB-0AD0-40D6-AC3A-F755A5404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89775" y="1945085"/>
            <a:ext cx="5095875" cy="38219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02C4E-4C27-43B9-8F42-F91A3568D7C3}"/>
              </a:ext>
            </a:extLst>
          </p:cNvPr>
          <p:cNvSpPr txBox="1"/>
          <p:nvPr/>
        </p:nvSpPr>
        <p:spPr>
          <a:xfrm>
            <a:off x="0" y="6008914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PE-08B-25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57 DAP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A7441-6D46-43F6-AEDE-D4B9F03774B5}"/>
              </a:ext>
            </a:extLst>
          </p:cNvPr>
          <p:cNvSpPr txBox="1"/>
          <p:nvPr/>
        </p:nvSpPr>
        <p:spPr>
          <a:xfrm>
            <a:off x="4243177" y="63557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74AC8-6264-409E-87D6-5A5BCF296C69}"/>
              </a:ext>
            </a:extLst>
          </p:cNvPr>
          <p:cNvSpPr txBox="1"/>
          <p:nvPr/>
        </p:nvSpPr>
        <p:spPr>
          <a:xfrm>
            <a:off x="8562928" y="6355755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Laudis 3.5SC @ 6 oz/A</a:t>
            </a:r>
          </a:p>
        </p:txBody>
      </p:sp>
    </p:spTree>
    <p:extLst>
      <p:ext uri="{BB962C8B-B14F-4D97-AF65-F5344CB8AC3E}">
        <p14:creationId xmlns:p14="http://schemas.microsoft.com/office/powerpoint/2010/main" val="28949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024B0-DAB2-B22F-0C2F-95F15B7C7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F55C-2F0E-7560-B13E-06CD2A8F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(GA-06G) Yield As Influenced by Treatment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03EC49-060C-699B-A13E-5104A4EB2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819458"/>
              </p:ext>
            </p:extLst>
          </p:nvPr>
        </p:nvGraphicFramePr>
        <p:xfrm>
          <a:off x="2379663" y="1308100"/>
          <a:ext cx="96107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0448F6-AE46-A9E0-EED6-008D38AA79CC}"/>
              </a:ext>
            </a:extLst>
          </p:cNvPr>
          <p:cNvSpPr txBox="1"/>
          <p:nvPr/>
        </p:nvSpPr>
        <p:spPr>
          <a:xfrm rot="16200000">
            <a:off x="1512036" y="3353174"/>
            <a:ext cx="1364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Yield (lbs/A)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AF9DD-6CF1-AF61-15AD-B47B70CACD03}"/>
              </a:ext>
            </a:extLst>
          </p:cNvPr>
          <p:cNvSpPr txBox="1"/>
          <p:nvPr/>
        </p:nvSpPr>
        <p:spPr>
          <a:xfrm>
            <a:off x="0" y="654494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PE-09-25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3BDF3-6A6C-CC35-C982-C4A6F61F247E}"/>
              </a:ext>
            </a:extLst>
          </p:cNvPr>
          <p:cNvSpPr txBox="1"/>
          <p:nvPr/>
        </p:nvSpPr>
        <p:spPr>
          <a:xfrm>
            <a:off x="10436473" y="6396335"/>
            <a:ext cx="162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LSD (P=0.10) = 1101</a:t>
            </a:r>
          </a:p>
          <a:p>
            <a:r>
              <a:rPr lang="en-US" sz="1200" i="1" dirty="0"/>
              <a:t>CV = 24.1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926CA-9D79-36CE-FE88-32A3105129B1}"/>
              </a:ext>
            </a:extLst>
          </p:cNvPr>
          <p:cNvSpPr txBox="1"/>
          <p:nvPr/>
        </p:nvSpPr>
        <p:spPr>
          <a:xfrm>
            <a:off x="5614776" y="30359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E5936-ECF9-A28A-44E6-2CF18146D672}"/>
              </a:ext>
            </a:extLst>
          </p:cNvPr>
          <p:cNvSpPr txBox="1"/>
          <p:nvPr/>
        </p:nvSpPr>
        <p:spPr>
          <a:xfrm>
            <a:off x="7277389" y="179185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0856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B755-BA62-443C-AD5C-77AB3C4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HPPD/Peanut Rotation Study</a:t>
            </a:r>
            <a:br>
              <a:rPr lang="en-US" dirty="0"/>
            </a:br>
            <a:r>
              <a:rPr lang="en-US" sz="2800" i="1" dirty="0"/>
              <a:t>HPPD Applied 57 DBP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AA31E4-B08F-4E75-A517-2A82B019B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82813" y="1945084"/>
            <a:ext cx="5095875" cy="38219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02C4E-4C27-43B9-8F42-F91A3568D7C3}"/>
              </a:ext>
            </a:extLst>
          </p:cNvPr>
          <p:cNvSpPr txBox="1"/>
          <p:nvPr/>
        </p:nvSpPr>
        <p:spPr>
          <a:xfrm>
            <a:off x="0" y="6008914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PE-08B-25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57 DAP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A7441-6D46-43F6-AEDE-D4B9F03774B5}"/>
              </a:ext>
            </a:extLst>
          </p:cNvPr>
          <p:cNvSpPr txBox="1"/>
          <p:nvPr/>
        </p:nvSpPr>
        <p:spPr>
          <a:xfrm>
            <a:off x="4243177" y="63557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74AC8-6264-409E-87D6-5A5BCF296C69}"/>
              </a:ext>
            </a:extLst>
          </p:cNvPr>
          <p:cNvSpPr txBox="1"/>
          <p:nvPr/>
        </p:nvSpPr>
        <p:spPr>
          <a:xfrm>
            <a:off x="8364733" y="6355755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 2.8SC @ 1.5 oz/A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474A30-E953-481B-868C-486591EE7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89775" y="1945085"/>
            <a:ext cx="5095875" cy="3821906"/>
          </a:xfrm>
        </p:spPr>
      </p:pic>
    </p:spTree>
    <p:extLst>
      <p:ext uri="{BB962C8B-B14F-4D97-AF65-F5344CB8AC3E}">
        <p14:creationId xmlns:p14="http://schemas.microsoft.com/office/powerpoint/2010/main" val="38367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B755-BA62-443C-AD5C-77AB3C4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HPPD/Peanut Rotation Study</a:t>
            </a:r>
            <a:br>
              <a:rPr lang="en-US" dirty="0"/>
            </a:br>
            <a:r>
              <a:rPr lang="en-US" sz="2800" i="1" dirty="0"/>
              <a:t>HPPD Applied 57 DBP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AA31E4-B08F-4E75-A517-2A82B019B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82813" y="1945084"/>
            <a:ext cx="5095875" cy="38219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02C4E-4C27-43B9-8F42-F91A3568D7C3}"/>
              </a:ext>
            </a:extLst>
          </p:cNvPr>
          <p:cNvSpPr txBox="1"/>
          <p:nvPr/>
        </p:nvSpPr>
        <p:spPr>
          <a:xfrm>
            <a:off x="0" y="6008914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PE-08B-25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57 DAP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A7441-6D46-43F6-AEDE-D4B9F03774B5}"/>
              </a:ext>
            </a:extLst>
          </p:cNvPr>
          <p:cNvSpPr txBox="1"/>
          <p:nvPr/>
        </p:nvSpPr>
        <p:spPr>
          <a:xfrm>
            <a:off x="4243177" y="63557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74AC8-6264-409E-87D6-5A5BCF296C69}"/>
              </a:ext>
            </a:extLst>
          </p:cNvPr>
          <p:cNvSpPr txBox="1"/>
          <p:nvPr/>
        </p:nvSpPr>
        <p:spPr>
          <a:xfrm>
            <a:off x="8562928" y="6355755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Callisto 4SC @ 6 oz/A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2AFA9D-D52A-423A-89C0-012A20EB8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89775" y="1945085"/>
            <a:ext cx="5095875" cy="3821906"/>
          </a:xfrm>
        </p:spPr>
      </p:pic>
    </p:spTree>
    <p:extLst>
      <p:ext uri="{BB962C8B-B14F-4D97-AF65-F5344CB8AC3E}">
        <p14:creationId xmlns:p14="http://schemas.microsoft.com/office/powerpoint/2010/main" val="21399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B755-BA62-443C-AD5C-77AB3C4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HPPD/Peanut Rotation Study</a:t>
            </a:r>
            <a:br>
              <a:rPr lang="en-US" dirty="0"/>
            </a:br>
            <a:r>
              <a:rPr lang="en-US" sz="2800" i="1" dirty="0"/>
              <a:t>HPPD Applied 57 DBP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AA31E4-B08F-4E75-A517-2A82B019B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82813" y="1945084"/>
            <a:ext cx="5095875" cy="38219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02C4E-4C27-43B9-8F42-F91A3568D7C3}"/>
              </a:ext>
            </a:extLst>
          </p:cNvPr>
          <p:cNvSpPr txBox="1"/>
          <p:nvPr/>
        </p:nvSpPr>
        <p:spPr>
          <a:xfrm>
            <a:off x="0" y="6008914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PE-08B-25</a:t>
            </a:r>
          </a:p>
          <a:p>
            <a:r>
              <a:rPr lang="en-US" dirty="0"/>
              <a:t>July 10</a:t>
            </a:r>
          </a:p>
          <a:p>
            <a:r>
              <a:rPr lang="en-US" dirty="0"/>
              <a:t>57 DAP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A7441-6D46-43F6-AEDE-D4B9F03774B5}"/>
              </a:ext>
            </a:extLst>
          </p:cNvPr>
          <p:cNvSpPr txBox="1"/>
          <p:nvPr/>
        </p:nvSpPr>
        <p:spPr>
          <a:xfrm>
            <a:off x="4243177" y="63557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74AC8-6264-409E-87D6-5A5BCF296C69}"/>
              </a:ext>
            </a:extLst>
          </p:cNvPr>
          <p:cNvSpPr txBox="1"/>
          <p:nvPr/>
        </p:nvSpPr>
        <p:spPr>
          <a:xfrm>
            <a:off x="8342211" y="6355755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Shieldex 3.33SC @ 2 oz/A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328AB9-8456-40CB-848C-BB30BEB2AB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89775" y="1945085"/>
            <a:ext cx="5095875" cy="3821906"/>
          </a:xfrm>
        </p:spPr>
      </p:pic>
    </p:spTree>
    <p:extLst>
      <p:ext uri="{BB962C8B-B14F-4D97-AF65-F5344CB8AC3E}">
        <p14:creationId xmlns:p14="http://schemas.microsoft.com/office/powerpoint/2010/main" val="15569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B9670-FC46-76D6-1F5E-26D7565531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164" y="0"/>
            <a:ext cx="786003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F3E224-9180-035F-AD10-3EA88BDDF174}"/>
              </a:ext>
            </a:extLst>
          </p:cNvPr>
          <p:cNvSpPr txBox="1"/>
          <p:nvPr/>
        </p:nvSpPr>
        <p:spPr>
          <a:xfrm>
            <a:off x="0" y="5934670"/>
            <a:ext cx="1257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P=0.3123</a:t>
            </a:r>
          </a:p>
          <a:p>
            <a:r>
              <a:rPr lang="en-US" b="1" dirty="0"/>
              <a:t>CV= 5.44</a:t>
            </a:r>
          </a:p>
          <a:p>
            <a:r>
              <a:rPr lang="en-US" b="1" dirty="0"/>
              <a:t>TifNV-HG </a:t>
            </a:r>
          </a:p>
        </p:txBody>
      </p:sp>
    </p:spTree>
    <p:extLst>
      <p:ext uri="{BB962C8B-B14F-4D97-AF65-F5344CB8AC3E}">
        <p14:creationId xmlns:p14="http://schemas.microsoft.com/office/powerpoint/2010/main" val="28673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3741-1FFB-5897-F2C0-3FBCFE5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- 2025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D02309-0164-6743-33A1-2CC29F2C2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242" y="1050996"/>
            <a:ext cx="7473086" cy="56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7386B-8FC4-A947-14A4-B7D8B61CA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514EC0-6E96-AC2B-F4CD-1A8BAF4F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3812"/>
          </a:xfrm>
        </p:spPr>
        <p:txBody>
          <a:bodyPr/>
          <a:lstStyle/>
          <a:p>
            <a:r>
              <a:rPr lang="en-US" dirty="0"/>
              <a:t>Beware of Google/AI Recommendations!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C4719F-2FEE-AA7F-4041-67D568605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85" y="883812"/>
            <a:ext cx="10037371" cy="5646021"/>
          </a:xfrm>
        </p:spPr>
      </p:pic>
    </p:spTree>
    <p:extLst>
      <p:ext uri="{BB962C8B-B14F-4D97-AF65-F5344CB8AC3E}">
        <p14:creationId xmlns:p14="http://schemas.microsoft.com/office/powerpoint/2010/main" val="2626322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816D-212B-4F05-97D4-79E57DF4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and Atrazine – 2025</a:t>
            </a:r>
            <a:br>
              <a:rPr lang="en-US" dirty="0"/>
            </a:br>
            <a:r>
              <a:rPr lang="en-US" dirty="0"/>
              <a:t>Atrazine @ ~65 DAP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335F9F-4320-435F-9742-AF9C62A7A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575" y="1327151"/>
            <a:ext cx="6794500" cy="5095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2A475-5D28-4DB3-A079-BDE9567D82B9}"/>
              </a:ext>
            </a:extLst>
          </p:cNvPr>
          <p:cNvSpPr txBox="1"/>
          <p:nvPr/>
        </p:nvSpPr>
        <p:spPr>
          <a:xfrm>
            <a:off x="0" y="5942311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Hayes</a:t>
            </a:r>
          </a:p>
          <a:p>
            <a:r>
              <a:rPr lang="en-US" dirty="0"/>
              <a:t>August 18</a:t>
            </a:r>
          </a:p>
          <a:p>
            <a:r>
              <a:rPr lang="en-US" dirty="0"/>
              <a:t>~5-7 DAT</a:t>
            </a:r>
          </a:p>
        </p:txBody>
      </p:sp>
    </p:spTree>
    <p:extLst>
      <p:ext uri="{BB962C8B-B14F-4D97-AF65-F5344CB8AC3E}">
        <p14:creationId xmlns:p14="http://schemas.microsoft.com/office/powerpoint/2010/main" val="1879205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A4CB-003E-2D10-1292-F73D83D6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Yield Response to Aatrex 4L (atrazine)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E4F64D0-8AC2-7698-B0A2-B568E02B8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699615"/>
              </p:ext>
            </p:extLst>
          </p:nvPr>
        </p:nvGraphicFramePr>
        <p:xfrm>
          <a:off x="2379663" y="1308100"/>
          <a:ext cx="96107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A3F6BA4-8BFB-B6C6-4EEB-6DB78AE665B0}"/>
              </a:ext>
            </a:extLst>
          </p:cNvPr>
          <p:cNvSpPr txBox="1"/>
          <p:nvPr/>
        </p:nvSpPr>
        <p:spPr>
          <a:xfrm>
            <a:off x="0" y="621166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PE-02-25</a:t>
            </a:r>
          </a:p>
          <a:p>
            <a:r>
              <a:rPr lang="en-US" dirty="0"/>
              <a:t>GA-06G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4757A-4747-AD43-26AE-48D72379B6BC}"/>
              </a:ext>
            </a:extLst>
          </p:cNvPr>
          <p:cNvSpPr txBox="1"/>
          <p:nvPr/>
        </p:nvSpPr>
        <p:spPr>
          <a:xfrm>
            <a:off x="10936528" y="6442501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LSD 0.10 = 681</a:t>
            </a:r>
          </a:p>
          <a:p>
            <a:r>
              <a:rPr lang="en-US" sz="1200" b="1" i="1" dirty="0"/>
              <a:t>CV = 11.8</a:t>
            </a:r>
          </a:p>
        </p:txBody>
      </p:sp>
    </p:spTree>
    <p:extLst>
      <p:ext uri="{BB962C8B-B14F-4D97-AF65-F5344CB8AC3E}">
        <p14:creationId xmlns:p14="http://schemas.microsoft.com/office/powerpoint/2010/main" val="1214670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B6E5-FD32-452F-B20F-2CEF3977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Liberty Drift on Peanut From Drone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EDFEE1-DC5D-4DF5-AC22-BEEDDFF2EA2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588" y="1060726"/>
            <a:ext cx="3647691" cy="2735767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07ED7B-B092-4C9F-96D4-194208551F2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033" y="3851628"/>
            <a:ext cx="3607246" cy="270543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77D302-C6EC-41E1-9CF1-D5972F4CE88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7062956" y="1114410"/>
            <a:ext cx="4705351" cy="5095875"/>
          </a:xfrm>
        </p:spPr>
        <p:txBody>
          <a:bodyPr/>
          <a:lstStyle/>
          <a:p>
            <a:r>
              <a:rPr lang="en-US" dirty="0"/>
              <a:t>Corn sprayed 08/13/25</a:t>
            </a:r>
          </a:p>
          <a:p>
            <a:r>
              <a:rPr lang="en-US" dirty="0"/>
              <a:t>Sample collected 08/21/25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E0EF1-BADA-4826-8475-E562A6F6205C}"/>
              </a:ext>
            </a:extLst>
          </p:cNvPr>
          <p:cNvSpPr txBox="1"/>
          <p:nvPr/>
        </p:nvSpPr>
        <p:spPr>
          <a:xfrm>
            <a:off x="0" y="6159063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Kichler</a:t>
            </a:r>
          </a:p>
          <a:p>
            <a:r>
              <a:rPr lang="en-US" dirty="0"/>
              <a:t>08/19/25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682E4-673D-184E-108C-604EF09BD3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2956" y="2086865"/>
            <a:ext cx="4489238" cy="1936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D57CDD-CB74-84CF-7BCA-D23CA9F5D7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28" y="4084510"/>
            <a:ext cx="2013494" cy="27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7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C8158D-E26B-4CCB-8573-FA152F7A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Dicamba Injury on Peanut - 2025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5CD08D3-B7CB-4601-BAB7-16DEF928BE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06263" y="1945085"/>
            <a:ext cx="5095875" cy="3821906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814B8F-DC8F-45C5-81A7-246021B0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076" y="1308100"/>
            <a:ext cx="5627544" cy="5095875"/>
          </a:xfrm>
        </p:spPr>
        <p:txBody>
          <a:bodyPr/>
          <a:lstStyle/>
          <a:p>
            <a:r>
              <a:rPr lang="en-US" dirty="0"/>
              <a:t>Dicamba Applied: April 5</a:t>
            </a:r>
          </a:p>
          <a:p>
            <a:r>
              <a:rPr lang="en-US" dirty="0"/>
              <a:t>Peanut Planted: April 29</a:t>
            </a:r>
          </a:p>
          <a:p>
            <a:pPr lvl="1"/>
            <a:r>
              <a:rPr lang="en-US" sz="2000" i="1" dirty="0"/>
              <a:t>24 days after </a:t>
            </a:r>
            <a:r>
              <a:rPr lang="en-US" sz="2000" i="1" dirty="0" err="1"/>
              <a:t>applicaton</a:t>
            </a:r>
            <a:endParaRPr lang="en-US" sz="2000" i="1" dirty="0"/>
          </a:p>
          <a:p>
            <a:r>
              <a:rPr lang="en-US" dirty="0"/>
              <a:t>No rain from application until 0.6” day after planting.</a:t>
            </a:r>
          </a:p>
          <a:p>
            <a:r>
              <a:rPr lang="en-US" dirty="0"/>
              <a:t>Only 25% peanut emergence</a:t>
            </a:r>
          </a:p>
          <a:p>
            <a:r>
              <a:rPr lang="en-US" b="1" i="1" u="sng" dirty="0">
                <a:solidFill>
                  <a:srgbClr val="FF0000"/>
                </a:solidFill>
              </a:rPr>
              <a:t>Dicamba is not labeled for preplant use in peanut!</a:t>
            </a:r>
          </a:p>
          <a:p>
            <a:r>
              <a:rPr lang="en-US" dirty="0"/>
              <a:t>If it was (</a:t>
            </a:r>
            <a:r>
              <a:rPr lang="en-US" b="1" i="1" u="sng" dirty="0"/>
              <a:t>but never will be</a:t>
            </a:r>
            <a:r>
              <a:rPr lang="en-US" dirty="0"/>
              <a:t>):</a:t>
            </a:r>
          </a:p>
          <a:p>
            <a:pPr lvl="1"/>
            <a:r>
              <a:rPr lang="en-US" sz="2000" i="1" dirty="0"/>
              <a:t>0.50 lb ae/A = 28 days + 1” irrigation/ rainfall</a:t>
            </a:r>
          </a:p>
          <a:p>
            <a:pPr lvl="1"/>
            <a:r>
              <a:rPr lang="en-US" sz="2000" i="1" dirty="0"/>
              <a:t>0.25 lb ae/A = 14 days + 1” irrigation/ rainfall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2D8895-B3FB-4971-818E-61DBAB65058E}"/>
              </a:ext>
            </a:extLst>
          </p:cNvPr>
          <p:cNvSpPr txBox="1"/>
          <p:nvPr/>
        </p:nvSpPr>
        <p:spPr>
          <a:xfrm>
            <a:off x="0" y="62116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Odom</a:t>
            </a:r>
          </a:p>
          <a:p>
            <a:r>
              <a:rPr lang="en-US" dirty="0"/>
              <a:t>May 12, 2025</a:t>
            </a:r>
          </a:p>
        </p:txBody>
      </p:sp>
    </p:spTree>
    <p:extLst>
      <p:ext uri="{BB962C8B-B14F-4D97-AF65-F5344CB8AC3E}">
        <p14:creationId xmlns:p14="http://schemas.microsoft.com/office/powerpoint/2010/main" val="29585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6D2802-3644-40B3-8C05-74F5B670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Ain’t Starting Clean!!!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93A0A5F-178F-40FA-A4CA-FE179C2DCB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546" y="1308099"/>
            <a:ext cx="2769503" cy="5095875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BE8006B-BB97-40A8-93EF-F427B80F7D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346" y="1308099"/>
            <a:ext cx="3821906" cy="50958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0C7419-1EDC-464D-B8AA-EF1505131EAB}"/>
              </a:ext>
            </a:extLst>
          </p:cNvPr>
          <p:cNvCxnSpPr/>
          <p:nvPr/>
        </p:nvCxnSpPr>
        <p:spPr bwMode="auto">
          <a:xfrm flipV="1">
            <a:off x="4175017" y="5134021"/>
            <a:ext cx="874255" cy="780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CFD2E1-374F-4386-BFB6-EB3BAE4103AC}"/>
              </a:ext>
            </a:extLst>
          </p:cNvPr>
          <p:cNvCxnSpPr/>
          <p:nvPr/>
        </p:nvCxnSpPr>
        <p:spPr bwMode="auto">
          <a:xfrm flipH="1" flipV="1">
            <a:off x="7857241" y="3978111"/>
            <a:ext cx="259237" cy="115591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6893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9B7886-0983-1633-FCB9-F91DDC33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Peanut Injury?</a:t>
            </a:r>
            <a:br>
              <a:rPr lang="en-US" sz="2800" dirty="0"/>
            </a:br>
            <a:r>
              <a:rPr lang="en-US" sz="2800" dirty="0"/>
              <a:t>Roundup or Atrazine or K Deficiency or B Toxicity?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3951B2-325C-6C69-EFB1-5698D6F9F66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4" y="1568924"/>
            <a:ext cx="3285441" cy="4380590"/>
          </a:xfrm>
          <a:prstGeom prst="rect">
            <a:avLst/>
          </a:prstGeom>
        </p:spPr>
      </p:pic>
      <p:pic>
        <p:nvPicPr>
          <p:cNvPr id="12" name="Content Placeholder 11" descr="A finger pointing at a leaf&#10;&#10;AI-generated content may be incorrect.">
            <a:extLst>
              <a:ext uri="{FF2B5EF4-FFF2-40B4-BE49-F238E27FC236}">
                <a16:creationId xmlns:a16="http://schemas.microsoft.com/office/drawing/2014/main" id="{DA2D7533-3178-C9ED-13F9-6B123015334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07043" y="2116499"/>
            <a:ext cx="4380589" cy="3285441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66D0FE-B74A-A083-B4ED-946E2612429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7395633" y="1568924"/>
            <a:ext cx="4796367" cy="5095875"/>
          </a:xfrm>
        </p:spPr>
        <p:txBody>
          <a:bodyPr/>
          <a:lstStyle/>
          <a:p>
            <a:r>
              <a:rPr lang="en-US" sz="1800" dirty="0"/>
              <a:t>Roundup and Atrazine tests were negative?</a:t>
            </a:r>
          </a:p>
          <a:p>
            <a:pPr lvl="1"/>
            <a:r>
              <a:rPr lang="en-US" sz="1800" i="1" dirty="0"/>
              <a:t>Sampled too late???</a:t>
            </a:r>
          </a:p>
          <a:p>
            <a:endParaRPr lang="en-US" sz="1800" dirty="0"/>
          </a:p>
          <a:p>
            <a:r>
              <a:rPr lang="en-US" sz="1800" dirty="0"/>
              <a:t>Potassium (K) in leaf tissue was 3.85%</a:t>
            </a:r>
          </a:p>
          <a:p>
            <a:pPr lvl="1"/>
            <a:r>
              <a:rPr lang="en-US" sz="1800" i="1" dirty="0"/>
              <a:t>sufficiency range = 1.70-3.00%</a:t>
            </a:r>
          </a:p>
          <a:p>
            <a:pPr lvl="1"/>
            <a:endParaRPr lang="en-US" sz="1800" i="1" dirty="0"/>
          </a:p>
          <a:p>
            <a:r>
              <a:rPr lang="en-US" sz="1800" dirty="0"/>
              <a:t>Boron (B) was very high in leaf tissue analysis (174 ppm)</a:t>
            </a:r>
          </a:p>
          <a:p>
            <a:pPr lvl="1"/>
            <a:r>
              <a:rPr lang="en-US" sz="1800" i="1" dirty="0"/>
              <a:t>sufficiency range = 20-60 ppm</a:t>
            </a:r>
          </a:p>
          <a:p>
            <a:pPr lvl="1"/>
            <a:r>
              <a:rPr lang="en-US" sz="1800" i="1" dirty="0"/>
              <a:t>B toxicity in peanut tissue is likely when B concentration exceeds 100 ppm.</a:t>
            </a:r>
          </a:p>
          <a:p>
            <a:pPr lvl="1"/>
            <a:r>
              <a:rPr lang="en-US" sz="1800" i="1" dirty="0"/>
              <a:t>Grower applied 1 qt/A of B (10%) in 2</a:t>
            </a:r>
            <a:r>
              <a:rPr lang="en-US" sz="1800" i="1" baseline="30000" dirty="0"/>
              <a:t>nd</a:t>
            </a:r>
            <a:r>
              <a:rPr lang="en-US" sz="1800" i="1" dirty="0"/>
              <a:t> and 4</a:t>
            </a:r>
            <a:r>
              <a:rPr lang="en-US" sz="1800" i="1" baseline="30000" dirty="0"/>
              <a:t>th</a:t>
            </a:r>
            <a:r>
              <a:rPr lang="en-US" sz="1800" i="1" dirty="0"/>
              <a:t> fungicide sprays.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C6BE7-8BDF-7A24-2DC0-41901EF11962}"/>
              </a:ext>
            </a:extLst>
          </p:cNvPr>
          <p:cNvSpPr txBox="1"/>
          <p:nvPr/>
        </p:nvSpPr>
        <p:spPr>
          <a:xfrm>
            <a:off x="0" y="6211669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T. Price</a:t>
            </a:r>
          </a:p>
          <a:p>
            <a:r>
              <a:rPr lang="en-US" sz="1200" dirty="0"/>
              <a:t>Cook Co.</a:t>
            </a:r>
          </a:p>
          <a:p>
            <a:r>
              <a:rPr lang="en-US" sz="1200" dirty="0"/>
              <a:t>09/18/25</a:t>
            </a:r>
          </a:p>
        </p:txBody>
      </p:sp>
    </p:spTree>
    <p:extLst>
      <p:ext uri="{BB962C8B-B14F-4D97-AF65-F5344CB8AC3E}">
        <p14:creationId xmlns:p14="http://schemas.microsoft.com/office/powerpoint/2010/main" val="3912869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79F2-6316-5547-679A-1AE30A26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Herbicide Residues Detected in Cotton Tissue Samples as </a:t>
            </a:r>
            <a:br>
              <a:rPr lang="en-US" sz="2800" dirty="0"/>
            </a:br>
            <a:r>
              <a:rPr lang="en-US" sz="2800" dirty="0"/>
              <a:t>Influenced by Time After Application*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2D621FF-1BF8-06AE-8842-20C89B52E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659538"/>
              </p:ext>
            </p:extLst>
          </p:nvPr>
        </p:nvGraphicFramePr>
        <p:xfrm>
          <a:off x="2499413" y="1329308"/>
          <a:ext cx="8580539" cy="470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73AAE9-7027-7457-AE3F-42DE58593D37}"/>
              </a:ext>
            </a:extLst>
          </p:cNvPr>
          <p:cNvSpPr txBox="1"/>
          <p:nvPr/>
        </p:nvSpPr>
        <p:spPr>
          <a:xfrm>
            <a:off x="77338" y="6396335"/>
            <a:ext cx="12156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*Source: Wright-Smith HE, Culpepper AS, Crabtree CR, Grey TL, Randell-Singleton TM, Vance JC (2024) Herbicide residue detection in cotton as influenced by time, drift rate, and sampling method. Weed Sci. 72: 798–803. </a:t>
            </a:r>
          </a:p>
        </p:txBody>
      </p:sp>
    </p:spTree>
    <p:extLst>
      <p:ext uri="{BB962C8B-B14F-4D97-AF65-F5344CB8AC3E}">
        <p14:creationId xmlns:p14="http://schemas.microsoft.com/office/powerpoint/2010/main" val="1752110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8E70D3-184C-4BE6-831E-185C29EC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Trifloxysulfuron</a:t>
            </a:r>
            <a:r>
              <a:rPr lang="en-US" dirty="0"/>
              <a:t> Injury Peanut - 2025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2770DEF-DA5A-4610-B8EC-E081B992566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34759" y="2084462"/>
            <a:ext cx="4806057" cy="3604541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3F85B10-7971-47BC-BFD6-4D38DCEB10C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31" y="1483704"/>
            <a:ext cx="2980714" cy="480605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00F06-2117-4119-8867-A6EA6CEE656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Recognition 20.4WDG @ 1.95 oz/A applied in April?</a:t>
            </a:r>
          </a:p>
          <a:p>
            <a:pPr lvl="1"/>
            <a:r>
              <a:rPr lang="en-US" sz="2000" i="1" dirty="0"/>
              <a:t>0.0249 lb ai/A</a:t>
            </a:r>
          </a:p>
          <a:p>
            <a:pPr lvl="1"/>
            <a:r>
              <a:rPr lang="en-US" sz="2000" i="1" dirty="0"/>
              <a:t>2.1X to 5.3X of cotton rate</a:t>
            </a:r>
          </a:p>
          <a:p>
            <a:r>
              <a:rPr lang="en-US" dirty="0"/>
              <a:t>Peanuts Planted in May? </a:t>
            </a:r>
          </a:p>
          <a:p>
            <a:r>
              <a:rPr lang="en-US" dirty="0"/>
              <a:t>Same ai as Envoke in cotton</a:t>
            </a:r>
          </a:p>
          <a:p>
            <a:pPr lvl="1"/>
            <a:r>
              <a:rPr lang="en-US" sz="2000" i="1" dirty="0"/>
              <a:t>Envoke 75WDG</a:t>
            </a:r>
          </a:p>
          <a:p>
            <a:pPr lvl="2"/>
            <a:r>
              <a:rPr lang="en-US" sz="2000" i="1" dirty="0"/>
              <a:t>0.10-0.25 oz/A </a:t>
            </a:r>
          </a:p>
          <a:p>
            <a:pPr lvl="3"/>
            <a:r>
              <a:rPr lang="en-US" sz="2000" i="1" dirty="0"/>
              <a:t>0.0047-0.0117 lb ai/A</a:t>
            </a:r>
          </a:p>
          <a:p>
            <a:pPr lvl="2"/>
            <a:r>
              <a:rPr lang="en-US" sz="2000" i="1" dirty="0"/>
              <a:t>7 month peanut plant-back restriction</a:t>
            </a:r>
          </a:p>
          <a:p>
            <a:r>
              <a:rPr lang="en-US" sz="2000" dirty="0"/>
              <a:t>0.003 and 0.007 ai/A PRE reduced  peanut yields 7.5% and 12.6%.</a:t>
            </a:r>
          </a:p>
          <a:p>
            <a:pPr lvl="1"/>
            <a:r>
              <a:rPr lang="en-US" sz="1200" i="1" dirty="0"/>
              <a:t>Porterfield and Wilcut (2003). Weed Technology 17(3):41-445.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AF335-F6BC-4094-9C6E-704A5AB328F9}"/>
              </a:ext>
            </a:extLst>
          </p:cNvPr>
          <p:cNvSpPr txBox="1"/>
          <p:nvPr/>
        </p:nvSpPr>
        <p:spPr>
          <a:xfrm>
            <a:off x="-56461" y="6289761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J. Bennett/J. Porter</a:t>
            </a:r>
          </a:p>
          <a:p>
            <a:r>
              <a:rPr lang="en-US" sz="1200" dirty="0"/>
              <a:t>Wilcox/Pulaski Co.</a:t>
            </a:r>
          </a:p>
          <a:p>
            <a:r>
              <a:rPr lang="en-US" sz="1200" dirty="0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537398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2450306" y="17159"/>
            <a:ext cx="7291388" cy="915083"/>
          </a:xfrm>
        </p:spPr>
        <p:txBody>
          <a:bodyPr/>
          <a:lstStyle/>
          <a:p>
            <a:r>
              <a:rPr lang="en-US" altLang="en-US" sz="2600" b="1" dirty="0"/>
              <a:t>What do the top Georgia peanut growers do?</a:t>
            </a:r>
            <a:br>
              <a:rPr lang="en-US" altLang="en-US" dirty="0"/>
            </a:br>
            <a:r>
              <a:rPr lang="en-US" altLang="en-US" sz="2000" i="1" dirty="0"/>
              <a:t>2024 Georgia Peanut Achievement Club Winners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sz="half" idx="1"/>
          </p:nvPr>
        </p:nvSpPr>
        <p:spPr>
          <a:xfrm>
            <a:off x="2342198" y="1144591"/>
            <a:ext cx="4815345" cy="5095875"/>
          </a:xfrm>
        </p:spPr>
        <p:txBody>
          <a:bodyPr/>
          <a:lstStyle/>
          <a:p>
            <a:r>
              <a:rPr lang="en-US" altLang="en-US" sz="2000" dirty="0"/>
              <a:t>16 growers</a:t>
            </a:r>
          </a:p>
          <a:p>
            <a:pPr lvl="1"/>
            <a:r>
              <a:rPr lang="en-US" altLang="en-US" sz="2000" i="1" dirty="0"/>
              <a:t>116 to 1520 acres (range)</a:t>
            </a:r>
          </a:p>
          <a:p>
            <a:r>
              <a:rPr lang="en-US" altLang="en-US" sz="2000" b="1" i="1" u="sng" dirty="0"/>
              <a:t>5360 lb/A average yield</a:t>
            </a:r>
          </a:p>
          <a:p>
            <a:pPr lvl="1"/>
            <a:r>
              <a:rPr lang="en-US" altLang="en-US" sz="2000" i="1" dirty="0"/>
              <a:t>4145-6089 lbs/A (range)</a:t>
            </a:r>
          </a:p>
          <a:p>
            <a:pPr lvl="1"/>
            <a:r>
              <a:rPr lang="en-US" altLang="en-US" sz="2000" i="1" dirty="0"/>
              <a:t>2024 GA State Avg. =  3800 lbs/A</a:t>
            </a:r>
          </a:p>
          <a:p>
            <a:r>
              <a:rPr lang="en-US" altLang="en-US" sz="2000" dirty="0"/>
              <a:t>100% - irrigated </a:t>
            </a:r>
          </a:p>
          <a:p>
            <a:r>
              <a:rPr lang="en-US" altLang="en-US" sz="2000" dirty="0"/>
              <a:t>79% - conventional tillage </a:t>
            </a:r>
          </a:p>
          <a:p>
            <a:r>
              <a:rPr lang="en-US" altLang="en-US" sz="2000" dirty="0"/>
              <a:t>71% - twin rows</a:t>
            </a:r>
          </a:p>
          <a:p>
            <a:r>
              <a:rPr lang="en-US" altLang="en-US" sz="2000" b="1" u="sng" dirty="0"/>
              <a:t>Top 5 Herbicides</a:t>
            </a:r>
          </a:p>
          <a:p>
            <a:pPr lvl="1"/>
            <a:r>
              <a:rPr lang="en-US" altLang="en-US" sz="2000" dirty="0"/>
              <a:t>100%: flumioxazin </a:t>
            </a:r>
          </a:p>
          <a:p>
            <a:pPr lvl="1"/>
            <a:r>
              <a:rPr lang="en-US" altLang="en-US" sz="2000" dirty="0"/>
              <a:t>100%: </a:t>
            </a:r>
            <a:r>
              <a:rPr lang="en-US" altLang="en-US" sz="2000" i="1" dirty="0"/>
              <a:t>s</a:t>
            </a:r>
            <a:r>
              <a:rPr lang="en-US" altLang="en-US" sz="2000" dirty="0"/>
              <a:t>-metolachlor/metolachlor</a:t>
            </a:r>
          </a:p>
          <a:p>
            <a:pPr lvl="1"/>
            <a:r>
              <a:rPr lang="en-US" altLang="en-US" sz="2000" dirty="0"/>
              <a:t>79%: 2,4-DB </a:t>
            </a:r>
          </a:p>
          <a:p>
            <a:pPr lvl="1"/>
            <a:r>
              <a:rPr lang="en-US" altLang="en-US" sz="2000" dirty="0"/>
              <a:t>71%: diclosulam</a:t>
            </a:r>
          </a:p>
          <a:p>
            <a:pPr lvl="1"/>
            <a:r>
              <a:rPr lang="en-US" altLang="en-US" sz="2000" dirty="0"/>
              <a:t>64%: imazapic</a:t>
            </a:r>
          </a:p>
          <a:p>
            <a:endParaRPr lang="en-US" altLang="en-US" sz="2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93D90AA-866A-4BBE-B00C-632BF123CE5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043" y="1248152"/>
            <a:ext cx="3295650" cy="247173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95623B-4325-443A-9686-9B5BBB11EDF4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044" y="3891699"/>
            <a:ext cx="3295649" cy="2471737"/>
          </a:xfrm>
        </p:spPr>
      </p:pic>
    </p:spTree>
    <p:extLst>
      <p:ext uri="{BB962C8B-B14F-4D97-AF65-F5344CB8AC3E}">
        <p14:creationId xmlns:p14="http://schemas.microsoft.com/office/powerpoint/2010/main" val="41213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Questions/Comments/Thanks for Listening!</a:t>
            </a:r>
          </a:p>
        </p:txBody>
      </p:sp>
      <p:pic>
        <p:nvPicPr>
          <p:cNvPr id="5" name="Content Placeholder 4" descr="A rainbow over a farm field&#10;&#10;AI-generated content may be incorrect.">
            <a:extLst>
              <a:ext uri="{FF2B5EF4-FFF2-40B4-BE49-F238E27FC236}">
                <a16:creationId xmlns:a16="http://schemas.microsoft.com/office/drawing/2014/main" id="{F4FE0657-2576-D751-6192-54F786EC5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19" y="963949"/>
            <a:ext cx="7547657" cy="566074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56D14-5C63-ED01-FD6E-86655A84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976" y="6161356"/>
            <a:ext cx="175580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A8A5C6-F4A8-4FF0-AABF-33BE363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33" y="96838"/>
            <a:ext cx="9721851" cy="718581"/>
          </a:xfrm>
        </p:spPr>
        <p:txBody>
          <a:bodyPr/>
          <a:lstStyle/>
          <a:p>
            <a:r>
              <a:rPr lang="en-US" dirty="0"/>
              <a:t>Treflan vs. Sonalan vs. Prowl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3C004A-DCC6-44A5-A719-2F3913500E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38" y="2145287"/>
            <a:ext cx="3843873" cy="2370671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A0806C-20B7-4106-A863-D7A3BB32E4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120" y="1833105"/>
            <a:ext cx="3390604" cy="299503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0820C7-250A-4126-B3FE-361F640E349E}"/>
              </a:ext>
            </a:extLst>
          </p:cNvPr>
          <p:cNvSpPr txBox="1"/>
          <p:nvPr/>
        </p:nvSpPr>
        <p:spPr>
          <a:xfrm>
            <a:off x="1368095" y="451595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Treflan</a:t>
            </a:r>
          </a:p>
          <a:p>
            <a:pPr algn="ctr"/>
            <a:r>
              <a:rPr lang="en-US" dirty="0"/>
              <a:t>(trifluralin)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55829-E735-4156-8C34-24FA6F000D2F}"/>
              </a:ext>
            </a:extLst>
          </p:cNvPr>
          <p:cNvSpPr txBox="1"/>
          <p:nvPr/>
        </p:nvSpPr>
        <p:spPr>
          <a:xfrm>
            <a:off x="5475241" y="4832846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Sonalan</a:t>
            </a:r>
          </a:p>
          <a:p>
            <a:pPr algn="ctr"/>
            <a:r>
              <a:rPr lang="en-US" dirty="0"/>
              <a:t>(ethalfluralin)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295E2-4824-46B5-8B73-75F0E78A7AF3}"/>
              </a:ext>
            </a:extLst>
          </p:cNvPr>
          <p:cNvSpPr txBox="1"/>
          <p:nvPr/>
        </p:nvSpPr>
        <p:spPr>
          <a:xfrm>
            <a:off x="2413124" y="688981"/>
            <a:ext cx="564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Dinitroaniline Herbicide Family, HRAC/WSSA Group 3</a:t>
            </a:r>
          </a:p>
          <a:p>
            <a:r>
              <a:rPr lang="en-US" dirty="0"/>
              <a:t>Inhibitors of microtubule assembly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91315-262A-7BB7-D1D2-6D81480FD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834" y="1833105"/>
            <a:ext cx="3569537" cy="2929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FF709-0285-9149-48C2-DD630C5DCE92}"/>
              </a:ext>
            </a:extLst>
          </p:cNvPr>
          <p:cNvSpPr txBox="1"/>
          <p:nvPr/>
        </p:nvSpPr>
        <p:spPr>
          <a:xfrm>
            <a:off x="9327355" y="484033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Prowl</a:t>
            </a:r>
          </a:p>
          <a:p>
            <a:pPr algn="ctr"/>
            <a:r>
              <a:rPr lang="en-US" dirty="0"/>
              <a:t>(Pendimethalin)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9E71C-0BD5-0531-929E-098956E15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854" y="6092882"/>
            <a:ext cx="890093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0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6526-4189-48E9-ACCE-C39B42D0D246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Prowl vs. Sonalan vs. </a:t>
            </a:r>
            <a:r>
              <a:rPr lang="en-US" b="1" dirty="0"/>
              <a:t>Treflan** </a:t>
            </a:r>
            <a:r>
              <a:rPr lang="en-US" dirty="0"/>
              <a:t>- 2025</a:t>
            </a:r>
            <a:br>
              <a:rPr lang="en-US" dirty="0"/>
            </a:br>
            <a:r>
              <a:rPr lang="en-US" sz="2400" i="1" dirty="0"/>
              <a:t>(0.5” irrigation-24 HAT)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C303A-92C1-466A-B0AB-6CBC12512659}"/>
              </a:ext>
            </a:extLst>
          </p:cNvPr>
          <p:cNvSpPr txBox="1"/>
          <p:nvPr/>
        </p:nvSpPr>
        <p:spPr>
          <a:xfrm>
            <a:off x="-53526" y="6260285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PE-01-25</a:t>
            </a:r>
          </a:p>
          <a:p>
            <a:r>
              <a:rPr lang="en-US" sz="1200" i="1" dirty="0"/>
              <a:t>June 11</a:t>
            </a:r>
          </a:p>
          <a:p>
            <a:r>
              <a:rPr lang="en-US" sz="1200" i="1" dirty="0"/>
              <a:t>37 DAP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C7EDCB-5E2E-441C-991A-B5A6FA1867AA}"/>
              </a:ext>
            </a:extLst>
          </p:cNvPr>
          <p:cNvSpPr txBox="1"/>
          <p:nvPr/>
        </p:nvSpPr>
        <p:spPr>
          <a:xfrm>
            <a:off x="1732849" y="471878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81554B-B7B5-4648-9C56-0E845505F295}"/>
              </a:ext>
            </a:extLst>
          </p:cNvPr>
          <p:cNvSpPr txBox="1"/>
          <p:nvPr/>
        </p:nvSpPr>
        <p:spPr>
          <a:xfrm>
            <a:off x="3576020" y="4715606"/>
            <a:ext cx="2356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u="sng" dirty="0"/>
              <a:t>Prowl H</a:t>
            </a:r>
            <a:r>
              <a:rPr lang="en-US" sz="1200" b="1" i="1" u="sng" baseline="-25000" dirty="0"/>
              <a:t>2</a:t>
            </a:r>
            <a:r>
              <a:rPr lang="en-US" sz="1200" b="1" i="1" u="sng" dirty="0"/>
              <a:t>0 3.8SC @ 32 oz/A</a:t>
            </a:r>
          </a:p>
          <a:p>
            <a:pPr algn="ctr"/>
            <a:r>
              <a:rPr lang="en-US" sz="1200" dirty="0"/>
              <a:t>Valor EZ 4SC @ 3 oz/A</a:t>
            </a:r>
          </a:p>
          <a:p>
            <a:pPr algn="ctr"/>
            <a:r>
              <a:rPr lang="en-US" sz="1200" dirty="0"/>
              <a:t>Strongarm 84WG @ 0.225 oz/A</a:t>
            </a:r>
          </a:p>
          <a:p>
            <a:pPr algn="ctr"/>
            <a:r>
              <a:rPr lang="en-US" sz="1200" dirty="0"/>
              <a:t>(PRE)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AEE143-908B-4AEA-A69A-259F1AED1AED}"/>
              </a:ext>
            </a:extLst>
          </p:cNvPr>
          <p:cNvSpPr txBox="1"/>
          <p:nvPr/>
        </p:nvSpPr>
        <p:spPr>
          <a:xfrm>
            <a:off x="6098055" y="4715606"/>
            <a:ext cx="24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u="sng" dirty="0"/>
              <a:t>Sonalan HFP 4EC @ 32 oz/A</a:t>
            </a:r>
          </a:p>
          <a:p>
            <a:pPr algn="ctr"/>
            <a:r>
              <a:rPr lang="en-US" sz="1200" dirty="0"/>
              <a:t>Valor EZ 4SC @ 3 oz/A</a:t>
            </a:r>
          </a:p>
          <a:p>
            <a:pPr algn="ctr"/>
            <a:r>
              <a:rPr lang="en-US" sz="1200" dirty="0"/>
              <a:t>Strongarm 84WG @ 0.225 oz/A</a:t>
            </a:r>
          </a:p>
          <a:p>
            <a:pPr algn="ctr"/>
            <a:r>
              <a:rPr lang="en-US" sz="1200" dirty="0"/>
              <a:t>(PRE)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45B1EB-9113-4C4A-9174-852C99B32C89}"/>
              </a:ext>
            </a:extLst>
          </p:cNvPr>
          <p:cNvSpPr txBox="1"/>
          <p:nvPr/>
        </p:nvSpPr>
        <p:spPr>
          <a:xfrm>
            <a:off x="8734429" y="4715605"/>
            <a:ext cx="2419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u="sng" dirty="0"/>
              <a:t>Treflan 4EC @ 32 oz/A</a:t>
            </a:r>
          </a:p>
          <a:p>
            <a:pPr algn="ctr"/>
            <a:r>
              <a:rPr lang="en-US" sz="1200" dirty="0"/>
              <a:t>Valor EZ 4SC @ 3 oz/A</a:t>
            </a:r>
          </a:p>
          <a:p>
            <a:pPr algn="ctr"/>
            <a:r>
              <a:rPr lang="en-US" sz="1200" dirty="0"/>
              <a:t>Strongarm 84WG @ 0.225 oz/A</a:t>
            </a:r>
          </a:p>
          <a:p>
            <a:pPr algn="ctr"/>
            <a:r>
              <a:rPr lang="en-US" sz="1200" dirty="0"/>
              <a:t>(PRE)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B6562F-5F9E-4AC4-9C55-119D3A44F7B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9622" y="2121926"/>
            <a:ext cx="3041137" cy="228085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5A50D9E-A062-4D99-93DC-E724F0F228A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95877" y="2121926"/>
            <a:ext cx="3041139" cy="2280853"/>
          </a:xfrm>
        </p:spPr>
      </p:pic>
      <p:pic>
        <p:nvPicPr>
          <p:cNvPr id="6" name="Content Placeholder 5" descr="Rows of green plants in a field&#10;&#10;AI-generated content may be incorrect.">
            <a:extLst>
              <a:ext uri="{FF2B5EF4-FFF2-40B4-BE49-F238E27FC236}">
                <a16:creationId xmlns:a16="http://schemas.microsoft.com/office/drawing/2014/main" id="{D584213E-6751-64CD-D374-D759696A78F4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62135" y="2121924"/>
            <a:ext cx="3041140" cy="2280854"/>
          </a:xfrm>
        </p:spPr>
      </p:pic>
      <p:pic>
        <p:nvPicPr>
          <p:cNvPr id="10" name="Content Placeholder 9" descr="Rows of plants growing in a field&#10;&#10;AI-generated content may be incorrect.">
            <a:extLst>
              <a:ext uri="{FF2B5EF4-FFF2-40B4-BE49-F238E27FC236}">
                <a16:creationId xmlns:a16="http://schemas.microsoft.com/office/drawing/2014/main" id="{73D05518-2AC8-2895-7017-5EF65BC6A0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93899" y="2121924"/>
            <a:ext cx="3041140" cy="2280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27D4F7-E6F7-CE3A-F819-A0F7C761C921}"/>
              </a:ext>
            </a:extLst>
          </p:cNvPr>
          <p:cNvSpPr txBox="1"/>
          <p:nvPr/>
        </p:nvSpPr>
        <p:spPr>
          <a:xfrm>
            <a:off x="2379133" y="6075619"/>
            <a:ext cx="884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**Treflan is NOT labeled for use on peanuts in the SE.  Only NM, OK and TX!!</a:t>
            </a:r>
          </a:p>
        </p:txBody>
      </p:sp>
    </p:spTree>
    <p:extLst>
      <p:ext uri="{BB962C8B-B14F-4D97-AF65-F5344CB8AC3E}">
        <p14:creationId xmlns:p14="http://schemas.microsoft.com/office/powerpoint/2010/main" val="33920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7B4D5-AAB4-3FBA-73CA-AB8A75A8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0627-701B-CD04-DDB5-BDB2BEDF79B7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Prowl vs. Sonalan - 2025</a:t>
            </a:r>
            <a:br>
              <a:rPr lang="en-US" dirty="0"/>
            </a:br>
            <a:r>
              <a:rPr lang="en-US" sz="2400" i="1" dirty="0"/>
              <a:t>(0.5” irrigation-24 HAT)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18D8C-6B56-4F28-8FF4-098C990B5064}"/>
              </a:ext>
            </a:extLst>
          </p:cNvPr>
          <p:cNvSpPr txBox="1"/>
          <p:nvPr/>
        </p:nvSpPr>
        <p:spPr>
          <a:xfrm>
            <a:off x="-53526" y="6260285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PE-01-25</a:t>
            </a:r>
          </a:p>
          <a:p>
            <a:r>
              <a:rPr lang="en-US" sz="1200" i="1" dirty="0"/>
              <a:t>June 11</a:t>
            </a:r>
          </a:p>
          <a:p>
            <a:r>
              <a:rPr lang="en-US" sz="1200" i="1" dirty="0"/>
              <a:t>37 DAP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73F210-2716-B4D5-4E30-13BC73F72BDA}"/>
              </a:ext>
            </a:extLst>
          </p:cNvPr>
          <p:cNvSpPr txBox="1"/>
          <p:nvPr/>
        </p:nvSpPr>
        <p:spPr>
          <a:xfrm>
            <a:off x="2303410" y="57471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57FF05-2382-6CBC-B54C-093384248935}"/>
              </a:ext>
            </a:extLst>
          </p:cNvPr>
          <p:cNvSpPr txBox="1"/>
          <p:nvPr/>
        </p:nvSpPr>
        <p:spPr>
          <a:xfrm>
            <a:off x="5112549" y="5752453"/>
            <a:ext cx="2356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u="sng" dirty="0"/>
              <a:t>Prowl H</a:t>
            </a:r>
            <a:r>
              <a:rPr lang="en-US" sz="1200" b="1" i="1" u="sng" baseline="-25000" dirty="0"/>
              <a:t>2</a:t>
            </a:r>
            <a:r>
              <a:rPr lang="en-US" sz="1200" b="1" i="1" u="sng" dirty="0"/>
              <a:t>0 3.8SC @ 32 oz/A</a:t>
            </a:r>
          </a:p>
          <a:p>
            <a:pPr algn="ctr"/>
            <a:r>
              <a:rPr lang="en-US" sz="1200" dirty="0"/>
              <a:t>Valor EZ 4SC @ 3 oz/A</a:t>
            </a:r>
          </a:p>
          <a:p>
            <a:pPr algn="ctr"/>
            <a:r>
              <a:rPr lang="en-US" sz="1200" dirty="0"/>
              <a:t>Strongarm 84WG @ 0.225 oz/A</a:t>
            </a:r>
          </a:p>
          <a:p>
            <a:pPr algn="ctr"/>
            <a:r>
              <a:rPr lang="en-US" sz="1200" dirty="0"/>
              <a:t>(PRE)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9CA798-D089-73BF-ADC1-A2293E15C2D4}"/>
              </a:ext>
            </a:extLst>
          </p:cNvPr>
          <p:cNvSpPr txBox="1"/>
          <p:nvPr/>
        </p:nvSpPr>
        <p:spPr>
          <a:xfrm>
            <a:off x="8749646" y="5747153"/>
            <a:ext cx="24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u="sng" dirty="0"/>
              <a:t>Sonalan HFP 4EC @ 32 oz/A</a:t>
            </a:r>
          </a:p>
          <a:p>
            <a:pPr algn="ctr"/>
            <a:r>
              <a:rPr lang="en-US" sz="1200" dirty="0"/>
              <a:t>Valor EZ 4SC @ 3 oz/A</a:t>
            </a:r>
          </a:p>
          <a:p>
            <a:pPr algn="ctr"/>
            <a:r>
              <a:rPr lang="en-US" sz="1200" dirty="0"/>
              <a:t>Strongarm 84WG @ 0.225 oz/A</a:t>
            </a:r>
          </a:p>
          <a:p>
            <a:pPr algn="ctr"/>
            <a:r>
              <a:rPr lang="en-US" sz="1200" dirty="0"/>
              <a:t>(PRE)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9F18E8-73F1-7911-EF15-2439AB246E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8575" y="2003664"/>
            <a:ext cx="4344872" cy="325865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70323A-CDED-2985-7DF2-9718E3355EF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18480" y="2003663"/>
            <a:ext cx="4344874" cy="3258654"/>
          </a:xfrm>
        </p:spPr>
      </p:pic>
      <p:pic>
        <p:nvPicPr>
          <p:cNvPr id="6" name="Content Placeholder 5" descr="Rows of green plants in a field&#10;&#10;AI-generated content may be incorrect.">
            <a:extLst>
              <a:ext uri="{FF2B5EF4-FFF2-40B4-BE49-F238E27FC236}">
                <a16:creationId xmlns:a16="http://schemas.microsoft.com/office/drawing/2014/main" id="{3502FC59-B2BD-389A-DA97-48FF575A33FD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08387" y="2003661"/>
            <a:ext cx="4344876" cy="3258655"/>
          </a:xfrm>
        </p:spPr>
      </p:pic>
    </p:spTree>
    <p:extLst>
      <p:ext uri="{BB962C8B-B14F-4D97-AF65-F5344CB8AC3E}">
        <p14:creationId xmlns:p14="http://schemas.microsoft.com/office/powerpoint/2010/main" val="202966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883" y="327116"/>
            <a:ext cx="8184233" cy="994172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Herbicide Use in Georgia Peanuts – 2018 and 2023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7525" y="1538867"/>
          <a:ext cx="8900439" cy="475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987" y="6579903"/>
            <a:ext cx="790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Sources:  USDA/NASS: 2018 Agrichemical Use Survey-Peanut, May 2019, No. 2019-2; 2023 Agrichemical Use Survey-Peanut, May 2024, No. 2024-3. </a:t>
            </a:r>
          </a:p>
        </p:txBody>
      </p:sp>
    </p:spTree>
    <p:extLst>
      <p:ext uri="{BB962C8B-B14F-4D97-AF65-F5344CB8AC3E}">
        <p14:creationId xmlns:p14="http://schemas.microsoft.com/office/powerpoint/2010/main" val="327397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C3E47-D39E-9E89-FA8D-D1A927EB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3982-8EC6-F26C-3538-50761E77D9FF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Pendimethalin Formulations - 2025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6E9F2-16DC-E12C-F49D-95A35C9829B6}"/>
              </a:ext>
            </a:extLst>
          </p:cNvPr>
          <p:cNvSpPr txBox="1"/>
          <p:nvPr/>
        </p:nvSpPr>
        <p:spPr>
          <a:xfrm>
            <a:off x="-53526" y="6260285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PE-01-25</a:t>
            </a:r>
          </a:p>
          <a:p>
            <a:r>
              <a:rPr lang="en-US" sz="1200" i="1" dirty="0"/>
              <a:t>June 11</a:t>
            </a:r>
          </a:p>
          <a:p>
            <a:r>
              <a:rPr lang="en-US" sz="1200" i="1" dirty="0"/>
              <a:t>37 DAP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0B9DD6-231D-EAFA-A2DB-743C4DAFFAD0}"/>
              </a:ext>
            </a:extLst>
          </p:cNvPr>
          <p:cNvSpPr txBox="1"/>
          <p:nvPr/>
        </p:nvSpPr>
        <p:spPr>
          <a:xfrm>
            <a:off x="1732849" y="471878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83F9E-1310-BF8E-630B-5731EBE3D02C}"/>
              </a:ext>
            </a:extLst>
          </p:cNvPr>
          <p:cNvSpPr txBox="1"/>
          <p:nvPr/>
        </p:nvSpPr>
        <p:spPr>
          <a:xfrm>
            <a:off x="3576020" y="4715606"/>
            <a:ext cx="2356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u="sng" dirty="0"/>
              <a:t>Prowl H</a:t>
            </a:r>
            <a:r>
              <a:rPr lang="en-US" sz="1200" b="1" i="1" u="sng" baseline="-25000" dirty="0"/>
              <a:t>2</a:t>
            </a:r>
            <a:r>
              <a:rPr lang="en-US" sz="1200" b="1" i="1" u="sng" dirty="0"/>
              <a:t>0 3.8SC @ 32 oz/A</a:t>
            </a:r>
          </a:p>
          <a:p>
            <a:pPr algn="ctr"/>
            <a:r>
              <a:rPr lang="en-US" sz="1200" dirty="0"/>
              <a:t>Valor EZ 4SC @ 3 oz/A</a:t>
            </a:r>
          </a:p>
          <a:p>
            <a:pPr algn="ctr"/>
            <a:r>
              <a:rPr lang="en-US" sz="1200" dirty="0"/>
              <a:t>Strongarm 84WG @ 0.225 oz/A</a:t>
            </a:r>
          </a:p>
          <a:p>
            <a:pPr algn="ctr"/>
            <a:r>
              <a:rPr lang="en-US" sz="1200" dirty="0"/>
              <a:t>(PRE)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6A79AB-2759-64AA-6668-9BA89F0C609B}"/>
              </a:ext>
            </a:extLst>
          </p:cNvPr>
          <p:cNvSpPr txBox="1"/>
          <p:nvPr/>
        </p:nvSpPr>
        <p:spPr>
          <a:xfrm>
            <a:off x="6096000" y="4715606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u="sng" dirty="0" err="1"/>
              <a:t>Pendalin</a:t>
            </a:r>
            <a:r>
              <a:rPr lang="en-US" sz="1200" b="1" i="1" u="sng" dirty="0"/>
              <a:t> H</a:t>
            </a:r>
            <a:r>
              <a:rPr lang="en-US" sz="1200" b="1" i="1" u="sng" baseline="-25000" dirty="0"/>
              <a:t>2</a:t>
            </a:r>
            <a:r>
              <a:rPr lang="en-US" sz="1200" b="1" i="1" u="sng" dirty="0"/>
              <a:t>0 3.8SC @ 32 oz/A</a:t>
            </a:r>
          </a:p>
          <a:p>
            <a:pPr algn="ctr"/>
            <a:r>
              <a:rPr lang="en-US" sz="1200" dirty="0"/>
              <a:t>Valor EZ 4SC @ 3 oz/A</a:t>
            </a:r>
          </a:p>
          <a:p>
            <a:pPr algn="ctr"/>
            <a:r>
              <a:rPr lang="en-US" sz="1200" dirty="0"/>
              <a:t>Strongarm 84WG @ 0.225 oz/A</a:t>
            </a:r>
          </a:p>
          <a:p>
            <a:pPr algn="ctr"/>
            <a:r>
              <a:rPr lang="en-US" sz="1200" dirty="0"/>
              <a:t>(PRE)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F02389-0A1F-62F4-083A-85C745B9DBC4}"/>
              </a:ext>
            </a:extLst>
          </p:cNvPr>
          <p:cNvSpPr txBox="1"/>
          <p:nvPr/>
        </p:nvSpPr>
        <p:spPr>
          <a:xfrm>
            <a:off x="8558323" y="4715605"/>
            <a:ext cx="2771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u="sng" dirty="0"/>
              <a:t>Satellite </a:t>
            </a:r>
            <a:r>
              <a:rPr lang="en-US" sz="1200" b="1" i="1" u="sng" dirty="0" err="1"/>
              <a:t>Hydrocap</a:t>
            </a:r>
            <a:r>
              <a:rPr lang="en-US" sz="1200" b="1" i="1" u="sng" dirty="0"/>
              <a:t> 3.8SC @ 32 oz/A</a:t>
            </a:r>
          </a:p>
          <a:p>
            <a:pPr algn="ctr"/>
            <a:r>
              <a:rPr lang="en-US" sz="1200" dirty="0"/>
              <a:t>Valor EZ 4SC @ 3 oz/A</a:t>
            </a:r>
          </a:p>
          <a:p>
            <a:pPr algn="ctr"/>
            <a:r>
              <a:rPr lang="en-US" sz="1200" dirty="0"/>
              <a:t>Strongarm 84WG @ 0.225 oz/A</a:t>
            </a:r>
          </a:p>
          <a:p>
            <a:pPr algn="ctr"/>
            <a:r>
              <a:rPr lang="en-US" sz="1200" dirty="0"/>
              <a:t>(PRE)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6F44A4-7C46-CB76-992A-C078574CBE2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9622" y="2121926"/>
            <a:ext cx="3041137" cy="228085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02BF79-04BA-7DCE-D35C-1E3C9E20EF3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95877" y="2121926"/>
            <a:ext cx="3041139" cy="2280853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831789F-F3C0-B9C3-3E5A-1D68DCC15F4D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62134" y="2121924"/>
            <a:ext cx="3041140" cy="2280854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E4D79C2-BD9F-A034-4A96-0B4DCDC4A3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33948" y="2121924"/>
            <a:ext cx="3041140" cy="2280854"/>
          </a:xfrm>
        </p:spPr>
      </p:pic>
    </p:spTree>
    <p:extLst>
      <p:ext uri="{BB962C8B-B14F-4D97-AF65-F5344CB8AC3E}">
        <p14:creationId xmlns:p14="http://schemas.microsoft.com/office/powerpoint/2010/main" val="85051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Slides">
  <a:themeElements>
    <a:clrScheme name="BASF Dark Blue">
      <a:dk1>
        <a:srgbClr val="000000"/>
      </a:dk1>
      <a:lt1>
        <a:srgbClr val="FFFFFF"/>
      </a:lt1>
      <a:dk2>
        <a:srgbClr val="002875"/>
      </a:dk2>
      <a:lt2>
        <a:srgbClr val="FFFFFF"/>
      </a:lt2>
      <a:accent1>
        <a:srgbClr val="004A96"/>
      </a:accent1>
      <a:accent2>
        <a:srgbClr val="4472AA"/>
      </a:accent2>
      <a:accent3>
        <a:srgbClr val="7CA0C6"/>
      </a:accent3>
      <a:accent4>
        <a:srgbClr val="A6C0DA"/>
      </a:accent4>
      <a:accent5>
        <a:srgbClr val="E0E9F2"/>
      </a:accent5>
      <a:accent6>
        <a:srgbClr val="808080"/>
      </a:accent6>
      <a:hlink>
        <a:srgbClr val="F39500"/>
      </a:hlink>
      <a:folHlink>
        <a:srgbClr val="FACF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21" ma:contentTypeDescription="Create a new document." ma:contentTypeScope="" ma:versionID="155d3250c01618cb7c9200ece16be77e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802fd0c65a72037904ce3c74d2a45f8b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c613e7a6-ae2b-4057-9573-8cbc37370f0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59F534-9613-42A4-9905-F9E0C55B5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794308-C11D-4A50-9A13-0E8CE4B010F8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d2182f11-ec6d-4344-bcdd-126cac1ae7e5"/>
    <ds:schemaRef ds:uri="http://schemas.microsoft.com/sharepoint/v3"/>
    <ds:schemaRef ds:uri="http://purl.org/dc/dcmitype/"/>
    <ds:schemaRef ds:uri="http://purl.org/dc/elements/1.1/"/>
    <ds:schemaRef ds:uri="c613e7a6-ae2b-4057-9573-8cbc37370f0f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A0B12F1-B9BE-4960-BEFA-B55BA0831A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45149</TotalTime>
  <Words>2134</Words>
  <Application>Microsoft Office PowerPoint</Application>
  <PresentationFormat>Widescreen</PresentationFormat>
  <Paragraphs>396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Wingdings 3</vt:lpstr>
      <vt:lpstr>Office Theme</vt:lpstr>
      <vt:lpstr>Peanuts</vt:lpstr>
      <vt:lpstr>Content Slides</vt:lpstr>
      <vt:lpstr>4_Peanuts</vt:lpstr>
      <vt:lpstr>2026 Peanut Weed Control Update</vt:lpstr>
      <vt:lpstr>Peanut (GA-06G) Yield As Influenced by Treatment</vt:lpstr>
      <vt:lpstr>Peanut (GA-06G) Yield As Influenced by Treatment</vt:lpstr>
      <vt:lpstr>This Ain’t Starting Clean!!!</vt:lpstr>
      <vt:lpstr>Treflan vs. Sonalan vs. Prowl</vt:lpstr>
      <vt:lpstr>Prowl vs. Sonalan vs. Treflan** - 2025 (0.5” irrigation-24 HAT)</vt:lpstr>
      <vt:lpstr>Prowl vs. Sonalan - 2025 (0.5” irrigation-24 HAT)</vt:lpstr>
      <vt:lpstr>Herbicide Use in Georgia Peanuts – 2018 and 2023</vt:lpstr>
      <vt:lpstr>Pendimethalin Formulations - 2025</vt:lpstr>
      <vt:lpstr>Peanut Weed Control - 2025 “Timely” Program</vt:lpstr>
      <vt:lpstr>Did not get a PRE out ??? No worries! Estimated total herbicide cost = $43.38/A</vt:lpstr>
      <vt:lpstr>Brake (fluridone)?</vt:lpstr>
      <vt:lpstr>Peanut Weed Control – 2025 Georgia 4-WAY? ($51.94/A)</vt:lpstr>
      <vt:lpstr>Cadre “Yellow Flash” – 3 DAT</vt:lpstr>
      <vt:lpstr>Strongarm “Yellow” Flash</vt:lpstr>
      <vt:lpstr>Are these Palmer amaranth plants small?</vt:lpstr>
      <vt:lpstr>Palmer Amaranth Height 8 Days After Tillage</vt:lpstr>
      <vt:lpstr>Deposition Aids for Herbicides?</vt:lpstr>
      <vt:lpstr>Sonalan 3EC @ 32 oz/A + Valor EZ 4SC @ 3 z/A + Strongarm 84WG @ 0.225 oz/A - Applied PRE then Cadre 2AS @ 3 oz/A + Cobra 2EC @ 12.5 oz/A + Butyrac 2SL @ 16 oz/A + Dual Magnum 7.62EC @ 16 oz/A Applied POST (38 DAP)  (with or without adjuvants) </vt:lpstr>
      <vt:lpstr>Sonalan 3EC @ 32 oz/A + Valor EZ 4SC @ 3 z/A + Strongarm 84WG @ 0.225 oz/A - Applied PRE then Cadre 2AS @ 3 oz/A + Cobra 2EC @ 12.5 oz/A + Butyrac 2SL @ 16 oz/A + Dual Magnum 7.62EC @ 16 oz/A Applied POST (38 DAP)  (with or without adjuvants) </vt:lpstr>
      <vt:lpstr>2025 DRA/Peanut Study</vt:lpstr>
      <vt:lpstr>DRA/Peanut Study - 2025</vt:lpstr>
      <vt:lpstr>DRA/Peanut Study - 2025</vt:lpstr>
      <vt:lpstr>DRA/Peanut Study - 2025</vt:lpstr>
      <vt:lpstr>DRA/Peanut Study - 2025</vt:lpstr>
      <vt:lpstr>DRA/Peanut Study - 2025</vt:lpstr>
      <vt:lpstr>DRA/Peanut Study - 2025</vt:lpstr>
      <vt:lpstr>2025 HPPD/Peanut Rotation Study</vt:lpstr>
      <vt:lpstr>2025 HPPD/Peanut Rotation Study HPPD Applied 57 DBP</vt:lpstr>
      <vt:lpstr>2025 HPPD/Peanut Rotation Study HPPD Applied 57 DBP</vt:lpstr>
      <vt:lpstr>2025 HPPD/Peanut Rotation Study HPPD Applied 57 DBP</vt:lpstr>
      <vt:lpstr>2025 HPPD/Peanut Rotation Study HPPD Applied 57 DBP</vt:lpstr>
      <vt:lpstr>PowerPoint Presentation</vt:lpstr>
      <vt:lpstr>Problems - 2025</vt:lpstr>
      <vt:lpstr>Beware of Google/AI Recommendations!</vt:lpstr>
      <vt:lpstr>Peanut and Atrazine – 2025 Atrazine @ ~65 DAP</vt:lpstr>
      <vt:lpstr>Peanut Yield Response to Aatrex 4L (atrazine)</vt:lpstr>
      <vt:lpstr>Liberty Drift on Peanut From Drone</vt:lpstr>
      <vt:lpstr>Dicamba Injury on Peanut - 2025</vt:lpstr>
      <vt:lpstr>Peanut Injury? Roundup or Atrazine or K Deficiency or B Toxicity?</vt:lpstr>
      <vt:lpstr>Herbicide Residues Detected in Cotton Tissue Samples as  Influenced by Time After Application*</vt:lpstr>
      <vt:lpstr>Trifloxysulfuron Injury Peanut - 2025</vt:lpstr>
      <vt:lpstr>What do the top Georgia peanut growers do? 2024 Georgia Peanut Achievement Club Winners</vt:lpstr>
      <vt:lpstr>Questions/Comments/Thanks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Corn (Pioneer 1685) Yield Response to Roundup WeatherMax 5.5 SL (32 oz/A) + Aatrex 4L (48 oz/A) + AMS Xtra (2.5% v/v) - 2014</dc:title>
  <dc:creator>Eric P. Prostko</dc:creator>
  <cp:lastModifiedBy>Eric P. Prostko</cp:lastModifiedBy>
  <cp:revision>167</cp:revision>
  <cp:lastPrinted>2025-10-30T13:16:04Z</cp:lastPrinted>
  <dcterms:created xsi:type="dcterms:W3CDTF">2025-01-27T18:38:59Z</dcterms:created>
  <dcterms:modified xsi:type="dcterms:W3CDTF">2025-12-01T18:42:39Z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