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46" r:id="rId5"/>
    <p:sldMasterId id="2147483768" r:id="rId6"/>
    <p:sldMasterId id="2147483831" r:id="rId7"/>
    <p:sldMasterId id="2147483911" r:id="rId8"/>
    <p:sldMasterId id="2147483944" r:id="rId9"/>
    <p:sldMasterId id="2147483956" r:id="rId10"/>
  </p:sldMasterIdLst>
  <p:notesMasterIdLst>
    <p:notesMasterId r:id="rId56"/>
  </p:notesMasterIdLst>
  <p:sldIdLst>
    <p:sldId id="2147474343" r:id="rId11"/>
    <p:sldId id="2147474347" r:id="rId12"/>
    <p:sldId id="2147474345" r:id="rId13"/>
    <p:sldId id="2147474334" r:id="rId14"/>
    <p:sldId id="345" r:id="rId15"/>
    <p:sldId id="2147474352" r:id="rId16"/>
    <p:sldId id="2147474348" r:id="rId17"/>
    <p:sldId id="257" r:id="rId18"/>
    <p:sldId id="2147474346" r:id="rId19"/>
    <p:sldId id="2147474385" r:id="rId20"/>
    <p:sldId id="2147474374" r:id="rId21"/>
    <p:sldId id="334" r:id="rId22"/>
    <p:sldId id="431" r:id="rId23"/>
    <p:sldId id="2147474392" r:id="rId24"/>
    <p:sldId id="2147474380" r:id="rId25"/>
    <p:sldId id="368" r:id="rId26"/>
    <p:sldId id="2147474382" r:id="rId27"/>
    <p:sldId id="317" r:id="rId28"/>
    <p:sldId id="373" r:id="rId29"/>
    <p:sldId id="2147474426" r:id="rId30"/>
    <p:sldId id="2147474420" r:id="rId31"/>
    <p:sldId id="2147474375" r:id="rId32"/>
    <p:sldId id="2147474360" r:id="rId33"/>
    <p:sldId id="2147474421" r:id="rId34"/>
    <p:sldId id="2147474377" r:id="rId35"/>
    <p:sldId id="277" r:id="rId36"/>
    <p:sldId id="2147474419" r:id="rId37"/>
    <p:sldId id="2147474354" r:id="rId38"/>
    <p:sldId id="335" r:id="rId39"/>
    <p:sldId id="2147474418" r:id="rId40"/>
    <p:sldId id="2147474425" r:id="rId41"/>
    <p:sldId id="2214" r:id="rId42"/>
    <p:sldId id="2215" r:id="rId43"/>
    <p:sldId id="2217" r:id="rId44"/>
    <p:sldId id="2218" r:id="rId45"/>
    <p:sldId id="2147474423" r:id="rId46"/>
    <p:sldId id="316" r:id="rId47"/>
    <p:sldId id="2147474422" r:id="rId48"/>
    <p:sldId id="2147474350" r:id="rId49"/>
    <p:sldId id="2147474356" r:id="rId50"/>
    <p:sldId id="2147474371" r:id="rId51"/>
    <p:sldId id="285" r:id="rId52"/>
    <p:sldId id="1800" r:id="rId53"/>
    <p:sldId id="324" r:id="rId54"/>
    <p:sldId id="2147474417" r:id="rId5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 P. Prostko" initials="EPP" lastIdx="1" clrIdx="0">
    <p:extLst>
      <p:ext uri="{19B8F6BF-5375-455C-9EA6-DF929625EA0E}">
        <p15:presenceInfo xmlns:p15="http://schemas.microsoft.com/office/powerpoint/2012/main" userId="S-1-5-21-1379256483-1747903074-2057407929-61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71ACF8-E43D-4716-B32C-27426E8F2B22}" v="29" dt="2025-11-26T16:58:46.9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67" y="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7" d="100"/>
        <a:sy n="87" d="100"/>
      </p:scale>
      <p:origin x="0" y="-213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P. Prostko" userId="57af0305-f4ff-4cda-9e98-7abbd193299d" providerId="ADAL" clId="{0CE5683A-26D5-49C2-AF34-8E85AAD96B41}"/>
    <pc:docChg chg="custSel addSld delSld modSld sldOrd delMainMaster">
      <pc:chgData name="Eric P. Prostko" userId="57af0305-f4ff-4cda-9e98-7abbd193299d" providerId="ADAL" clId="{0CE5683A-26D5-49C2-AF34-8E85AAD96B41}" dt="2025-11-26T16:58:46.932" v="1920"/>
      <pc:docMkLst>
        <pc:docMk/>
      </pc:docMkLst>
      <pc:sldChg chg="modSp mod">
        <pc:chgData name="Eric P. Prostko" userId="57af0305-f4ff-4cda-9e98-7abbd193299d" providerId="ADAL" clId="{0CE5683A-26D5-49C2-AF34-8E85AAD96B41}" dt="2025-11-26T16:46:04.957" v="1888" actId="20577"/>
        <pc:sldMkLst>
          <pc:docMk/>
          <pc:sldMk cId="1477655840" sldId="277"/>
        </pc:sldMkLst>
        <pc:spChg chg="mod">
          <ac:chgData name="Eric P. Prostko" userId="57af0305-f4ff-4cda-9e98-7abbd193299d" providerId="ADAL" clId="{0CE5683A-26D5-49C2-AF34-8E85AAD96B41}" dt="2025-11-26T16:46:04.957" v="1888" actId="20577"/>
          <ac:spMkLst>
            <pc:docMk/>
            <pc:sldMk cId="1477655840" sldId="277"/>
            <ac:spMk id="15" creationId="{A8D0D87B-5483-8E29-E956-6BF1F07B23EB}"/>
          </ac:spMkLst>
        </pc:spChg>
        <pc:spChg chg="mod">
          <ac:chgData name="Eric P. Prostko" userId="57af0305-f4ff-4cda-9e98-7abbd193299d" providerId="ADAL" clId="{0CE5683A-26D5-49C2-AF34-8E85AAD96B41}" dt="2025-11-26T15:36:19.078" v="1321" actId="1076"/>
          <ac:spMkLst>
            <pc:docMk/>
            <pc:sldMk cId="1477655840" sldId="277"/>
            <ac:spMk id="16" creationId="{7B0DBB0A-5985-BA37-FC61-42D93A6E38F0}"/>
          </ac:spMkLst>
        </pc:spChg>
      </pc:sldChg>
      <pc:sldChg chg="modSp mod ord">
        <pc:chgData name="Eric P. Prostko" userId="57af0305-f4ff-4cda-9e98-7abbd193299d" providerId="ADAL" clId="{0CE5683A-26D5-49C2-AF34-8E85AAD96B41}" dt="2025-11-26T16:27:10.597" v="1797" actId="20577"/>
        <pc:sldMkLst>
          <pc:docMk/>
          <pc:sldMk cId="631202400" sldId="345"/>
        </pc:sldMkLst>
        <pc:spChg chg="mod">
          <ac:chgData name="Eric P. Prostko" userId="57af0305-f4ff-4cda-9e98-7abbd193299d" providerId="ADAL" clId="{0CE5683A-26D5-49C2-AF34-8E85AAD96B41}" dt="2025-11-26T16:27:10.597" v="1797" actId="20577"/>
          <ac:spMkLst>
            <pc:docMk/>
            <pc:sldMk cId="631202400" sldId="345"/>
            <ac:spMk id="2" creationId="{00000000-0000-0000-0000-000000000000}"/>
          </ac:spMkLst>
        </pc:spChg>
        <pc:spChg chg="mod">
          <ac:chgData name="Eric P. Prostko" userId="57af0305-f4ff-4cda-9e98-7abbd193299d" providerId="ADAL" clId="{0CE5683A-26D5-49C2-AF34-8E85AAD96B41}" dt="2025-11-26T16:14:46.007" v="1699" actId="6549"/>
          <ac:spMkLst>
            <pc:docMk/>
            <pc:sldMk cId="631202400" sldId="345"/>
            <ac:spMk id="3" creationId="{00000000-0000-0000-0000-000000000000}"/>
          </ac:spMkLst>
        </pc:spChg>
        <pc:graphicFrameChg chg="mod">
          <ac:chgData name="Eric P. Prostko" userId="57af0305-f4ff-4cda-9e98-7abbd193299d" providerId="ADAL" clId="{0CE5683A-26D5-49C2-AF34-8E85AAD96B41}" dt="2025-11-26T16:15:22.498" v="1700" actId="207"/>
          <ac:graphicFrameMkLst>
            <pc:docMk/>
            <pc:sldMk cId="631202400" sldId="345"/>
            <ac:graphicFrameMk id="4" creationId="{00000000-0000-0000-0000-000000000000}"/>
          </ac:graphicFrameMkLst>
        </pc:graphicFrameChg>
      </pc:sldChg>
      <pc:sldChg chg="del">
        <pc:chgData name="Eric P. Prostko" userId="57af0305-f4ff-4cda-9e98-7abbd193299d" providerId="ADAL" clId="{0CE5683A-26D5-49C2-AF34-8E85AAD96B41}" dt="2025-11-26T16:57:55.142" v="1906" actId="2696"/>
        <pc:sldMkLst>
          <pc:docMk/>
          <pc:sldMk cId="3113892705" sldId="367"/>
        </pc:sldMkLst>
      </pc:sldChg>
      <pc:sldChg chg="modSp mod">
        <pc:chgData name="Eric P. Prostko" userId="57af0305-f4ff-4cda-9e98-7abbd193299d" providerId="ADAL" clId="{0CE5683A-26D5-49C2-AF34-8E85AAD96B41}" dt="2025-11-26T16:29:46.617" v="1799" actId="6549"/>
        <pc:sldMkLst>
          <pc:docMk/>
          <pc:sldMk cId="2980648454" sldId="373"/>
        </pc:sldMkLst>
        <pc:spChg chg="mod">
          <ac:chgData name="Eric P. Prostko" userId="57af0305-f4ff-4cda-9e98-7abbd193299d" providerId="ADAL" clId="{0CE5683A-26D5-49C2-AF34-8E85AAD96B41}" dt="2025-11-26T16:29:46.617" v="1799" actId="6549"/>
          <ac:spMkLst>
            <pc:docMk/>
            <pc:sldMk cId="2980648454" sldId="373"/>
            <ac:spMk id="2" creationId="{9588DD67-D406-109C-F7AD-8D8CAEFC32D9}"/>
          </ac:spMkLst>
        </pc:spChg>
      </pc:sldChg>
      <pc:sldChg chg="modSp mod">
        <pc:chgData name="Eric P. Prostko" userId="57af0305-f4ff-4cda-9e98-7abbd193299d" providerId="ADAL" clId="{0CE5683A-26D5-49C2-AF34-8E85AAD96B41}" dt="2025-11-26T15:50:07.241" v="1604" actId="20577"/>
        <pc:sldMkLst>
          <pc:docMk/>
          <pc:sldMk cId="3915724242" sldId="2214"/>
        </pc:sldMkLst>
        <pc:spChg chg="mod">
          <ac:chgData name="Eric P. Prostko" userId="57af0305-f4ff-4cda-9e98-7abbd193299d" providerId="ADAL" clId="{0CE5683A-26D5-49C2-AF34-8E85AAD96B41}" dt="2025-11-26T15:50:07.241" v="1604" actId="20577"/>
          <ac:spMkLst>
            <pc:docMk/>
            <pc:sldMk cId="3915724242" sldId="2214"/>
            <ac:spMk id="91140" creationId="{E415693C-52CF-4EFA-B9F0-71BE418D0282}"/>
          </ac:spMkLst>
        </pc:spChg>
      </pc:sldChg>
      <pc:sldChg chg="del">
        <pc:chgData name="Eric P. Prostko" userId="57af0305-f4ff-4cda-9e98-7abbd193299d" providerId="ADAL" clId="{0CE5683A-26D5-49C2-AF34-8E85AAD96B41}" dt="2025-11-26T15:50:23.107" v="1605" actId="2696"/>
        <pc:sldMkLst>
          <pc:docMk/>
          <pc:sldMk cId="3396640025" sldId="2216"/>
        </pc:sldMkLst>
      </pc:sldChg>
      <pc:sldChg chg="modSp">
        <pc:chgData name="Eric P. Prostko" userId="57af0305-f4ff-4cda-9e98-7abbd193299d" providerId="ADAL" clId="{0CE5683A-26D5-49C2-AF34-8E85AAD96B41}" dt="2025-11-26T15:50:57.787" v="1608" actId="1076"/>
        <pc:sldMkLst>
          <pc:docMk/>
          <pc:sldMk cId="2621588062" sldId="2147474347"/>
        </pc:sldMkLst>
        <pc:picChg chg="mod">
          <ac:chgData name="Eric P. Prostko" userId="57af0305-f4ff-4cda-9e98-7abbd193299d" providerId="ADAL" clId="{0CE5683A-26D5-49C2-AF34-8E85AAD96B41}" dt="2025-11-26T15:50:57.787" v="1608" actId="1076"/>
          <ac:picMkLst>
            <pc:docMk/>
            <pc:sldMk cId="2621588062" sldId="2147474347"/>
            <ac:picMk id="5" creationId="{D57C325A-2D76-4879-B189-D82521BBCE44}"/>
          </ac:picMkLst>
        </pc:picChg>
      </pc:sldChg>
      <pc:sldChg chg="modSp mod">
        <pc:chgData name="Eric P. Prostko" userId="57af0305-f4ff-4cda-9e98-7abbd193299d" providerId="ADAL" clId="{0CE5683A-26D5-49C2-AF34-8E85AAD96B41}" dt="2025-11-26T16:20:38.834" v="1773" actId="1076"/>
        <pc:sldMkLst>
          <pc:docMk/>
          <pc:sldMk cId="1413359379" sldId="2147474352"/>
        </pc:sldMkLst>
        <pc:spChg chg="mod">
          <ac:chgData name="Eric P. Prostko" userId="57af0305-f4ff-4cda-9e98-7abbd193299d" providerId="ADAL" clId="{0CE5683A-26D5-49C2-AF34-8E85AAD96B41}" dt="2025-11-26T16:20:38.834" v="1773" actId="1076"/>
          <ac:spMkLst>
            <pc:docMk/>
            <pc:sldMk cId="1413359379" sldId="2147474352"/>
            <ac:spMk id="6" creationId="{12CFECD6-1EE4-47B3-AE81-3D6CAA6B87F4}"/>
          </ac:spMkLst>
        </pc:spChg>
      </pc:sldChg>
      <pc:sldChg chg="addSp modSp mod modAnim">
        <pc:chgData name="Eric P. Prostko" userId="57af0305-f4ff-4cda-9e98-7abbd193299d" providerId="ADAL" clId="{0CE5683A-26D5-49C2-AF34-8E85AAD96B41}" dt="2025-11-26T16:26:01.191" v="1787"/>
        <pc:sldMkLst>
          <pc:docMk/>
          <pc:sldMk cId="3656851874" sldId="2147474374"/>
        </pc:sldMkLst>
        <pc:spChg chg="add mod">
          <ac:chgData name="Eric P. Prostko" userId="57af0305-f4ff-4cda-9e98-7abbd193299d" providerId="ADAL" clId="{0CE5683A-26D5-49C2-AF34-8E85AAD96B41}" dt="2025-11-26T16:25:49.114" v="1786" actId="692"/>
          <ac:spMkLst>
            <pc:docMk/>
            <pc:sldMk cId="3656851874" sldId="2147474374"/>
            <ac:spMk id="3" creationId="{A192B00D-782D-55D4-0E5F-F70FA290FA56}"/>
          </ac:spMkLst>
        </pc:spChg>
      </pc:sldChg>
      <pc:sldChg chg="modSp mod">
        <pc:chgData name="Eric P. Prostko" userId="57af0305-f4ff-4cda-9e98-7abbd193299d" providerId="ADAL" clId="{0CE5683A-26D5-49C2-AF34-8E85AAD96B41}" dt="2025-11-26T16:47:19.463" v="1905" actId="20577"/>
        <pc:sldMkLst>
          <pc:docMk/>
          <pc:sldMk cId="1762375933" sldId="2147474385"/>
        </pc:sldMkLst>
        <pc:spChg chg="mod">
          <ac:chgData name="Eric P. Prostko" userId="57af0305-f4ff-4cda-9e98-7abbd193299d" providerId="ADAL" clId="{0CE5683A-26D5-49C2-AF34-8E85AAD96B41}" dt="2025-11-26T16:47:19.463" v="1905" actId="20577"/>
          <ac:spMkLst>
            <pc:docMk/>
            <pc:sldMk cId="1762375933" sldId="2147474385"/>
            <ac:spMk id="3" creationId="{332EC78E-E162-EC7D-2B3F-26CBB0BBFB31}"/>
          </ac:spMkLst>
        </pc:spChg>
      </pc:sldChg>
      <pc:sldChg chg="addSp modSp mod">
        <pc:chgData name="Eric P. Prostko" userId="57af0305-f4ff-4cda-9e98-7abbd193299d" providerId="ADAL" clId="{0CE5683A-26D5-49C2-AF34-8E85AAD96B41}" dt="2025-11-26T16:06:35.493" v="1673" actId="20577"/>
        <pc:sldMkLst>
          <pc:docMk/>
          <pc:sldMk cId="4129437001" sldId="2147474418"/>
        </pc:sldMkLst>
        <pc:spChg chg="mod">
          <ac:chgData name="Eric P. Prostko" userId="57af0305-f4ff-4cda-9e98-7abbd193299d" providerId="ADAL" clId="{0CE5683A-26D5-49C2-AF34-8E85AAD96B41}" dt="2025-11-26T15:49:14.779" v="1575" actId="255"/>
          <ac:spMkLst>
            <pc:docMk/>
            <pc:sldMk cId="4129437001" sldId="2147474418"/>
            <ac:spMk id="2" creationId="{9633C810-2225-618E-8CDA-D3ABE78FDC33}"/>
          </ac:spMkLst>
        </pc:spChg>
        <pc:spChg chg="add mod">
          <ac:chgData name="Eric P. Prostko" userId="57af0305-f4ff-4cda-9e98-7abbd193299d" providerId="ADAL" clId="{0CE5683A-26D5-49C2-AF34-8E85AAD96B41}" dt="2025-11-26T15:49:04.527" v="1574" actId="6549"/>
          <ac:spMkLst>
            <pc:docMk/>
            <pc:sldMk cId="4129437001" sldId="2147474418"/>
            <ac:spMk id="3" creationId="{9ADB403A-14F6-0797-6C4C-DBA55B3C940A}"/>
          </ac:spMkLst>
        </pc:spChg>
        <pc:spChg chg="add mod">
          <ac:chgData name="Eric P. Prostko" userId="57af0305-f4ff-4cda-9e98-7abbd193299d" providerId="ADAL" clId="{0CE5683A-26D5-49C2-AF34-8E85AAD96B41}" dt="2025-11-26T16:06:35.493" v="1673" actId="20577"/>
          <ac:spMkLst>
            <pc:docMk/>
            <pc:sldMk cId="4129437001" sldId="2147474418"/>
            <ac:spMk id="8" creationId="{C61792D7-1152-0205-BA1C-384F9837F6B5}"/>
          </ac:spMkLst>
        </pc:spChg>
        <pc:picChg chg="add mod">
          <ac:chgData name="Eric P. Prostko" userId="57af0305-f4ff-4cda-9e98-7abbd193299d" providerId="ADAL" clId="{0CE5683A-26D5-49C2-AF34-8E85AAD96B41}" dt="2025-11-26T16:05:07.180" v="1617" actId="1076"/>
          <ac:picMkLst>
            <pc:docMk/>
            <pc:sldMk cId="4129437001" sldId="2147474418"/>
            <ac:picMk id="5" creationId="{952841F1-C90F-F4EC-D883-578F11891997}"/>
          </ac:picMkLst>
        </pc:picChg>
        <pc:picChg chg="mod">
          <ac:chgData name="Eric P. Prostko" userId="57af0305-f4ff-4cda-9e98-7abbd193299d" providerId="ADAL" clId="{0CE5683A-26D5-49C2-AF34-8E85AAD96B41}" dt="2025-11-26T15:36:40.413" v="1322" actId="1076"/>
          <ac:picMkLst>
            <pc:docMk/>
            <pc:sldMk cId="4129437001" sldId="2147474418"/>
            <ac:picMk id="6" creationId="{8BAB47EB-3106-B199-1C88-04949B983899}"/>
          </ac:picMkLst>
        </pc:picChg>
        <pc:picChg chg="mod">
          <ac:chgData name="Eric P. Prostko" userId="57af0305-f4ff-4cda-9e98-7abbd193299d" providerId="ADAL" clId="{0CE5683A-26D5-49C2-AF34-8E85AAD96B41}" dt="2025-11-26T16:02:34.854" v="1610" actId="1076"/>
          <ac:picMkLst>
            <pc:docMk/>
            <pc:sldMk cId="4129437001" sldId="2147474418"/>
            <ac:picMk id="7" creationId="{AFDDDBC9-6A83-7EDA-A97D-A383475CEA77}"/>
          </ac:picMkLst>
        </pc:picChg>
      </pc:sldChg>
      <pc:sldChg chg="modSp mod">
        <pc:chgData name="Eric P. Prostko" userId="57af0305-f4ff-4cda-9e98-7abbd193299d" providerId="ADAL" clId="{0CE5683A-26D5-49C2-AF34-8E85AAD96B41}" dt="2025-11-26T16:36:41.848" v="1880" actId="255"/>
        <pc:sldMkLst>
          <pc:docMk/>
          <pc:sldMk cId="2251424860" sldId="2147474421"/>
        </pc:sldMkLst>
        <pc:spChg chg="mod">
          <ac:chgData name="Eric P. Prostko" userId="57af0305-f4ff-4cda-9e98-7abbd193299d" providerId="ADAL" clId="{0CE5683A-26D5-49C2-AF34-8E85AAD96B41}" dt="2025-11-26T16:36:41.848" v="1880" actId="255"/>
          <ac:spMkLst>
            <pc:docMk/>
            <pc:sldMk cId="2251424860" sldId="2147474421"/>
            <ac:spMk id="2" creationId="{D55A2E2A-BFE2-5369-FC3D-1CCBE8261432}"/>
          </ac:spMkLst>
        </pc:spChg>
      </pc:sldChg>
      <pc:sldChg chg="addSp delSp modSp add del mod">
        <pc:chgData name="Eric P. Prostko" userId="57af0305-f4ff-4cda-9e98-7abbd193299d" providerId="ADAL" clId="{0CE5683A-26D5-49C2-AF34-8E85AAD96B41}" dt="2025-11-26T15:31:12.061" v="1303" actId="2696"/>
        <pc:sldMkLst>
          <pc:docMk/>
          <pc:sldMk cId="4252570931" sldId="2147474424"/>
        </pc:sldMkLst>
      </pc:sldChg>
      <pc:sldChg chg="addSp delSp modSp new mod modAnim">
        <pc:chgData name="Eric P. Prostko" userId="57af0305-f4ff-4cda-9e98-7abbd193299d" providerId="ADAL" clId="{0CE5683A-26D5-49C2-AF34-8E85AAD96B41}" dt="2025-11-26T16:58:46.932" v="1920"/>
        <pc:sldMkLst>
          <pc:docMk/>
          <pc:sldMk cId="3427268041" sldId="2147474426"/>
        </pc:sldMkLst>
        <pc:spChg chg="mod">
          <ac:chgData name="Eric P. Prostko" userId="57af0305-f4ff-4cda-9e98-7abbd193299d" providerId="ADAL" clId="{0CE5683A-26D5-49C2-AF34-8E85AAD96B41}" dt="2025-11-26T16:58:12.530" v="1907" actId="20577"/>
          <ac:spMkLst>
            <pc:docMk/>
            <pc:sldMk cId="3427268041" sldId="2147474426"/>
            <ac:spMk id="2" creationId="{ACB398A4-14E4-0534-A8AF-9028CCDD372A}"/>
          </ac:spMkLst>
        </pc:spChg>
        <pc:spChg chg="del">
          <ac:chgData name="Eric P. Prostko" userId="57af0305-f4ff-4cda-9e98-7abbd193299d" providerId="ADAL" clId="{0CE5683A-26D5-49C2-AF34-8E85AAD96B41}" dt="2025-11-26T16:32:26.605" v="1801" actId="22"/>
          <ac:spMkLst>
            <pc:docMk/>
            <pc:sldMk cId="3427268041" sldId="2147474426"/>
            <ac:spMk id="3" creationId="{042F30FD-6C9B-E9A3-9F16-8CF33B841C90}"/>
          </ac:spMkLst>
        </pc:spChg>
        <pc:spChg chg="add del mod">
          <ac:chgData name="Eric P. Prostko" userId="57af0305-f4ff-4cda-9e98-7abbd193299d" providerId="ADAL" clId="{0CE5683A-26D5-49C2-AF34-8E85AAD96B41}" dt="2025-11-26T16:33:25.477" v="1839" actId="22"/>
          <ac:spMkLst>
            <pc:docMk/>
            <pc:sldMk cId="3427268041" sldId="2147474426"/>
            <ac:spMk id="6" creationId="{DFF59C2F-8779-97CF-7A8A-CE9A13F776C1}"/>
          </ac:spMkLst>
        </pc:spChg>
        <pc:spChg chg="add mod">
          <ac:chgData name="Eric P. Prostko" userId="57af0305-f4ff-4cda-9e98-7abbd193299d" providerId="ADAL" clId="{0CE5683A-26D5-49C2-AF34-8E85AAD96B41}" dt="2025-11-26T16:58:38.518" v="1919" actId="692"/>
          <ac:spMkLst>
            <pc:docMk/>
            <pc:sldMk cId="3427268041" sldId="2147474426"/>
            <ac:spMk id="11" creationId="{D0D51232-213F-487F-AFD9-CAF951AC0352}"/>
          </ac:spMkLst>
        </pc:spChg>
        <pc:picChg chg="add del mod ord">
          <ac:chgData name="Eric P. Prostko" userId="57af0305-f4ff-4cda-9e98-7abbd193299d" providerId="ADAL" clId="{0CE5683A-26D5-49C2-AF34-8E85AAD96B41}" dt="2025-11-26T16:33:05.626" v="1838" actId="21"/>
          <ac:picMkLst>
            <pc:docMk/>
            <pc:sldMk cId="3427268041" sldId="2147474426"/>
            <ac:picMk id="5" creationId="{068D506E-E4F7-8C98-AF97-3BFB9CC09FD2}"/>
          </ac:picMkLst>
        </pc:picChg>
        <pc:picChg chg="add mod ord">
          <ac:chgData name="Eric P. Prostko" userId="57af0305-f4ff-4cda-9e98-7abbd193299d" providerId="ADAL" clId="{0CE5683A-26D5-49C2-AF34-8E85AAD96B41}" dt="2025-11-26T16:34:35.681" v="1879" actId="1076"/>
          <ac:picMkLst>
            <pc:docMk/>
            <pc:sldMk cId="3427268041" sldId="2147474426"/>
            <ac:picMk id="8" creationId="{78C4180F-2D8E-A040-283A-6BDDCAC51596}"/>
          </ac:picMkLst>
        </pc:picChg>
        <pc:picChg chg="add mod">
          <ac:chgData name="Eric P. Prostko" userId="57af0305-f4ff-4cda-9e98-7abbd193299d" providerId="ADAL" clId="{0CE5683A-26D5-49C2-AF34-8E85AAD96B41}" dt="2025-11-26T16:34:17.113" v="1852" actId="1076"/>
          <ac:picMkLst>
            <pc:docMk/>
            <pc:sldMk cId="3427268041" sldId="2147474426"/>
            <ac:picMk id="10" creationId="{F9575A78-F13B-41D1-685D-2CBCFC235B40}"/>
          </ac:picMkLst>
        </pc:picChg>
      </pc:sldChg>
    </pc:docChg>
  </pc:docChgLst>
  <pc:docChgLst>
    <pc:chgData name="Eric P. Prostko" userId="57af0305-f4ff-4cda-9e98-7abbd193299d" providerId="ADAL" clId="{B3A90FE0-2658-4192-AD08-EB52F4D3D63C}"/>
    <pc:docChg chg="undo custSel addSld delSld modSld sldOrd addMainMaster delMainMaster">
      <pc:chgData name="Eric P. Prostko" userId="57af0305-f4ff-4cda-9e98-7abbd193299d" providerId="ADAL" clId="{B3A90FE0-2658-4192-AD08-EB52F4D3D63C}" dt="2025-11-21T13:16:58.104" v="607" actId="2696"/>
      <pc:docMkLst>
        <pc:docMk/>
      </pc:docMkLst>
      <pc:sldChg chg="modSp add mod">
        <pc:chgData name="Eric P. Prostko" userId="57af0305-f4ff-4cda-9e98-7abbd193299d" providerId="ADAL" clId="{B3A90FE0-2658-4192-AD08-EB52F4D3D63C}" dt="2025-11-17T23:05:25.519" v="606" actId="20577"/>
        <pc:sldMkLst>
          <pc:docMk/>
          <pc:sldMk cId="3915724242" sldId="2214"/>
        </pc:sldMkLst>
        <pc:spChg chg="mod">
          <ac:chgData name="Eric P. Prostko" userId="57af0305-f4ff-4cda-9e98-7abbd193299d" providerId="ADAL" clId="{B3A90FE0-2658-4192-AD08-EB52F4D3D63C}" dt="2025-11-17T23:05:25.519" v="606" actId="20577"/>
          <ac:spMkLst>
            <pc:docMk/>
            <pc:sldMk cId="3915724242" sldId="2214"/>
            <ac:spMk id="91140" creationId="{E415693C-52CF-4EFA-B9F0-71BE418D0282}"/>
          </ac:spMkLst>
        </pc:spChg>
      </pc:sldChg>
      <pc:sldChg chg="add">
        <pc:chgData name="Eric P. Prostko" userId="57af0305-f4ff-4cda-9e98-7abbd193299d" providerId="ADAL" clId="{B3A90FE0-2658-4192-AD08-EB52F4D3D63C}" dt="2025-11-17T23:05:00.334" v="601"/>
        <pc:sldMkLst>
          <pc:docMk/>
          <pc:sldMk cId="3739764339" sldId="2215"/>
        </pc:sldMkLst>
      </pc:sldChg>
      <pc:sldChg chg="add">
        <pc:chgData name="Eric P. Prostko" userId="57af0305-f4ff-4cda-9e98-7abbd193299d" providerId="ADAL" clId="{B3A90FE0-2658-4192-AD08-EB52F4D3D63C}" dt="2025-11-17T23:05:00.334" v="601"/>
        <pc:sldMkLst>
          <pc:docMk/>
          <pc:sldMk cId="593901436" sldId="2217"/>
        </pc:sldMkLst>
      </pc:sldChg>
      <pc:sldChg chg="add">
        <pc:chgData name="Eric P. Prostko" userId="57af0305-f4ff-4cda-9e98-7abbd193299d" providerId="ADAL" clId="{B3A90FE0-2658-4192-AD08-EB52F4D3D63C}" dt="2025-11-17T23:05:00.334" v="601"/>
        <pc:sldMkLst>
          <pc:docMk/>
          <pc:sldMk cId="1433845385" sldId="221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4D8-4C1E-97C1-6B10C73CA144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435-499F-A103-72BEFC7D166A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029-4C90-9FFC-8BCCD63014BE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E21-40C9-BBA2-16A91E20F38E}"/>
              </c:ext>
            </c:extLst>
          </c:dPt>
          <c:dPt>
            <c:idx val="19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0-46FD-41F0-A15A-59D55AA94134}"/>
              </c:ext>
            </c:extLst>
          </c:dPt>
          <c:dLbls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aseline="0">
                      <a:solidFill>
                        <a:srgbClr val="FFFFFF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4D8-4C1E-97C1-6B10C73CA144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aseline="0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029-4C90-9FFC-8BCCD63014BE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aseline="0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E21-40C9-BBA2-16A91E20F38E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6FD-41F0-A15A-59D55AA941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Sheet1!$A$2:$A$21</c:f>
              <c:strCache>
                <c:ptCount val="2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  <c:pt idx="19">
                  <c:v>Average</c:v>
                </c:pt>
              </c:strCache>
            </c:str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56</c:v>
                </c:pt>
                <c:pt idx="1">
                  <c:v>38</c:v>
                </c:pt>
                <c:pt idx="2">
                  <c:v>47</c:v>
                </c:pt>
                <c:pt idx="3">
                  <c:v>49</c:v>
                </c:pt>
                <c:pt idx="4">
                  <c:v>31</c:v>
                </c:pt>
                <c:pt idx="5">
                  <c:v>40</c:v>
                </c:pt>
                <c:pt idx="6">
                  <c:v>24</c:v>
                </c:pt>
                <c:pt idx="7">
                  <c:v>25</c:v>
                </c:pt>
                <c:pt idx="8">
                  <c:v>27</c:v>
                </c:pt>
                <c:pt idx="9">
                  <c:v>44</c:v>
                </c:pt>
                <c:pt idx="10">
                  <c:v>16</c:v>
                </c:pt>
                <c:pt idx="11">
                  <c:v>19</c:v>
                </c:pt>
                <c:pt idx="12">
                  <c:v>21</c:v>
                </c:pt>
                <c:pt idx="13">
                  <c:v>41</c:v>
                </c:pt>
                <c:pt idx="14">
                  <c:v>22</c:v>
                </c:pt>
                <c:pt idx="15">
                  <c:v>35</c:v>
                </c:pt>
                <c:pt idx="16">
                  <c:v>27</c:v>
                </c:pt>
                <c:pt idx="17">
                  <c:v>30</c:v>
                </c:pt>
                <c:pt idx="18">
                  <c:v>20</c:v>
                </c:pt>
                <c:pt idx="19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08-416C-B79C-F4341E4D7B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737088"/>
        <c:axId val="174190976"/>
      </c:barChart>
      <c:catAx>
        <c:axId val="111737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i="1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174190976"/>
        <c:crosses val="autoZero"/>
        <c:auto val="1"/>
        <c:lblAlgn val="ctr"/>
        <c:lblOffset val="100"/>
        <c:noMultiLvlLbl val="0"/>
      </c:catAx>
      <c:valAx>
        <c:axId val="1741909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i="1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r>
                  <a:rPr lang="en-US" i="1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Yield Loss 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8F8F8"/>
                </a:solidFill>
              </a:defRPr>
            </a:pPr>
            <a:endParaRPr lang="en-US"/>
          </a:p>
        </c:txPr>
        <c:crossAx val="111737088"/>
        <c:crosses val="autoZero"/>
        <c:crossBetween val="between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4109589041096"/>
          <c:y val="0.12"/>
          <c:w val="0.68721461187214616"/>
          <c:h val="0.658000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10.5 oz/A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Sheet1!$B$1:$E$1</c:f>
              <c:strCache>
                <c:ptCount val="4"/>
                <c:pt idx="0">
                  <c:v>Late Tiller</c:v>
                </c:pt>
                <c:pt idx="1">
                  <c:v>2nd Node</c:v>
                </c:pt>
                <c:pt idx="2">
                  <c:v>Boot</c:v>
                </c:pt>
                <c:pt idx="3">
                  <c:v>Early Flower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40</c:v>
                </c:pt>
                <c:pt idx="1">
                  <c:v>29</c:v>
                </c:pt>
                <c:pt idx="2">
                  <c:v>43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58-4294-8AC3-170729C585F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21 oz/A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>
                        <a:lumMod val="20000"/>
                        <a:lumOff val="80000"/>
                      </a:schemeClr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Sheet1!$B$1:$E$1</c:f>
              <c:strCache>
                <c:ptCount val="4"/>
                <c:pt idx="0">
                  <c:v>Late Tiller</c:v>
                </c:pt>
                <c:pt idx="1">
                  <c:v>2nd Node</c:v>
                </c:pt>
                <c:pt idx="2">
                  <c:v>Boot</c:v>
                </c:pt>
                <c:pt idx="3">
                  <c:v>Early Flower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59</c:v>
                </c:pt>
                <c:pt idx="1">
                  <c:v>46</c:v>
                </c:pt>
                <c:pt idx="2">
                  <c:v>67</c:v>
                </c:pt>
                <c:pt idx="3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58-4294-8AC3-170729C585F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42 oz/A</c:v>
                </c:pt>
              </c:strCache>
            </c:strRef>
          </c:tx>
          <c:spPr>
            <a:solidFill>
              <a:schemeClr val="hlink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Sheet1!$B$1:$E$1</c:f>
              <c:strCache>
                <c:ptCount val="4"/>
                <c:pt idx="0">
                  <c:v>Late Tiller</c:v>
                </c:pt>
                <c:pt idx="1">
                  <c:v>2nd Node</c:v>
                </c:pt>
                <c:pt idx="2">
                  <c:v>Boot</c:v>
                </c:pt>
                <c:pt idx="3">
                  <c:v>Early Flower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75</c:v>
                </c:pt>
                <c:pt idx="1">
                  <c:v>66</c:v>
                </c:pt>
                <c:pt idx="2">
                  <c:v>86</c:v>
                </c:pt>
                <c:pt idx="3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58-4294-8AC3-170729C58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9962632"/>
        <c:axId val="1"/>
      </c:barChart>
      <c:catAx>
        <c:axId val="2199626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 b="0" i="1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Stage of Growth</a:t>
                </a:r>
              </a:p>
            </c:rich>
          </c:tx>
          <c:layout>
            <c:manualLayout>
              <c:xMode val="edge"/>
              <c:yMode val="edge"/>
              <c:x val="0.39229544071427541"/>
              <c:y val="0.8709852791378673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2700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100"/>
        </c:scaling>
        <c:delete val="0"/>
        <c:axPos val="l"/>
        <c:majorGridlines>
          <c:spPr>
            <a:ln w="12700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0" i="1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Control - %   </a:t>
                </a:r>
              </a:p>
            </c:rich>
          </c:tx>
          <c:layout>
            <c:manualLayout>
              <c:xMode val="edge"/>
              <c:yMode val="edge"/>
              <c:x val="5.5025152822664306E-2"/>
              <c:y val="0.3090146954916465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2700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9962632"/>
        <c:crosses val="autoZero"/>
        <c:crossBetween val="between"/>
        <c:majorUnit val="20"/>
      </c:valAx>
      <c:spPr>
        <a:solidFill>
          <a:srgbClr val="000000"/>
        </a:solidFill>
        <a:ln w="12700">
          <a:solidFill>
            <a:srgbClr val="FFFFFF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7168949771689499"/>
          <c:y val="6.0000000000000001E-3"/>
          <c:w val="0.41552511415525112"/>
          <c:h val="7.5999999999999998E-2"/>
        </c:manualLayout>
      </c:layout>
      <c:overlay val="0"/>
      <c:spPr>
        <a:solidFill>
          <a:srgbClr val="000000"/>
        </a:solidFill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1655" b="0" i="0" u="none" strike="noStrike" baseline="0">
              <a:solidFill>
                <a:srgbClr val="FFFFFF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All Hybrids</c:v>
                </c:pt>
                <c:pt idx="1">
                  <c:v>P13777PWUE</c:v>
                </c:pt>
                <c:pt idx="2">
                  <c:v>P18216PWE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241</c:v>
                </c:pt>
                <c:pt idx="1">
                  <c:v>241</c:v>
                </c:pt>
                <c:pt idx="2">
                  <c:v>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D4-4BB0-8457-977B242E18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834048"/>
        <c:axId val="2060840768"/>
      </c:barChart>
      <c:catAx>
        <c:axId val="206083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840768"/>
        <c:crosses val="autoZero"/>
        <c:auto val="1"/>
        <c:lblAlgn val="ctr"/>
        <c:lblOffset val="100"/>
        <c:noMultiLvlLbl val="0"/>
      </c:catAx>
      <c:valAx>
        <c:axId val="206084076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i="1">
                    <a:solidFill>
                      <a:schemeClr val="bg1">
                        <a:lumMod val="20000"/>
                        <a:lumOff val="80000"/>
                      </a:schemeClr>
                    </a:solidFill>
                  </a:rPr>
                  <a:t>Bu/A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834048"/>
        <c:crosses val="autoZero"/>
        <c:crossBetween val="between"/>
      </c:valAx>
      <c:spPr>
        <a:solidFill>
          <a:schemeClr val="tx1"/>
        </a:soli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Boron Rate (oz/A)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32</c:v>
                </c:pt>
                <c:pt idx="2">
                  <c:v>64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259</c:v>
                </c:pt>
                <c:pt idx="1">
                  <c:v>239</c:v>
                </c:pt>
                <c:pt idx="2">
                  <c:v>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1B-43D3-B198-9A288AB2E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6147679"/>
        <c:axId val="406157279"/>
      </c:barChart>
      <c:catAx>
        <c:axId val="406147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157279"/>
        <c:crosses val="autoZero"/>
        <c:auto val="1"/>
        <c:lblAlgn val="ctr"/>
        <c:lblOffset val="100"/>
        <c:noMultiLvlLbl val="0"/>
      </c:catAx>
      <c:valAx>
        <c:axId val="406157279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147679"/>
        <c:crosses val="autoZero"/>
        <c:crossBetween val="between"/>
      </c:valAx>
      <c:spPr>
        <a:solidFill>
          <a:schemeClr val="tx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1" u="none" strike="noStrike" kern="1200" baseline="0">
              <a:solidFill>
                <a:schemeClr val="bg1">
                  <a:lumMod val="20000"/>
                  <a:lumOff val="8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fld id="{D0109426-7A1B-4561-B469-CD5948613EF2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4" tIns="46586" rIns="93174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</p:spPr>
        <p:txBody>
          <a:bodyPr vert="horz" lIns="93174" tIns="46586" rIns="93174" bIns="465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5A19F33E-B0D3-4CAC-8C1A-12DBCC806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36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9F33E-B0D3-4CAC-8C1A-12DBCC806D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0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9F33E-B0D3-4CAC-8C1A-12DBCC806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01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9F33E-B0D3-4CAC-8C1A-12DBCC806DE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94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9F33E-B0D3-4CAC-8C1A-12DBCC806DE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38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3435" y="963618"/>
            <a:ext cx="6957484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3435" y="2547965"/>
            <a:ext cx="6957484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3" y="6265863"/>
            <a:ext cx="2563284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210069" y="6265863"/>
            <a:ext cx="3752849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95267" y="6265863"/>
            <a:ext cx="2563284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2061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863297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14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85567" y="1308101"/>
            <a:ext cx="4705351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0284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629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146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039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268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793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7247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71051" y="96839"/>
            <a:ext cx="2429933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79134" y="96839"/>
            <a:ext cx="7088717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788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5567" y="1308101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89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54584" y="138116"/>
            <a:ext cx="2836333" cy="5957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3" y="138116"/>
            <a:ext cx="8310033" cy="5957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474092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85567" y="1308101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59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7285567" y="1308101"/>
            <a:ext cx="4705351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626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9134" y="1308100"/>
            <a:ext cx="470323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67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379134" y="3932239"/>
            <a:ext cx="470323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85567" y="3932239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3725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9134" y="1308100"/>
            <a:ext cx="470323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379134" y="3932239"/>
            <a:ext cx="470323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7285567" y="1308101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268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67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285567" y="3932239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351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67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285567" y="3932239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6112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5567" y="1308101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5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77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5472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77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785708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77" y="1239843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71177" y="3743331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742477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77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87356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1351" y="1239843"/>
            <a:ext cx="5526616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41351" y="3743331"/>
            <a:ext cx="5526616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371177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198775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77" y="1239843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71177" y="3743331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730183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41356" y="138116"/>
            <a:ext cx="11349567" cy="5957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2510069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371177" y="1239838"/>
            <a:ext cx="5526617" cy="485616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573010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026109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9134" y="1308100"/>
            <a:ext cx="470323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67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379134" y="3932239"/>
            <a:ext cx="470323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85567" y="3932239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8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3434" y="963614"/>
            <a:ext cx="6957484" cy="11715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3434" y="2547939"/>
            <a:ext cx="6957484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1" y="6265863"/>
            <a:ext cx="2563284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210052" y="6265863"/>
            <a:ext cx="3752849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95267" y="6265863"/>
            <a:ext cx="2563284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B2AAC6C-692F-4FA1-B061-16F26F57A5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91393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92BB9-4504-4765-9AB5-93762AE77B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14432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05D4C-F520-4BBE-BC5D-C5B028D068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28999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06042-6077-493B-88FF-8A1F49B52A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41819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95073-B2F8-4ACE-860A-26623DF9B0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86655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996A55-8E67-4401-8A7C-B7D90C16D7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5323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99894-A579-4028-A0DE-704D56B592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51129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E2DC3-4EE9-4CEE-AC80-621A4381AB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22297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63A34-18F0-41C8-B747-CFB5F178E0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8739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36098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39154-2A95-4D0E-8341-C9EEE7DE54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18423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54584" y="138114"/>
            <a:ext cx="2836333" cy="5957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2" y="138114"/>
            <a:ext cx="8310033" cy="5957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76E4D-8A17-423C-A703-E1FD653F2F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00040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B3147D8C-0DFE-4F84-96E6-BC499F0A14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2507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68" y="1239839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71168" y="3743326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5D037292-3AFE-4C94-B7A8-59160C5BF4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53128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2D2339C2-9ABB-4DC2-B8CC-A0D7E67DD6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689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1351" y="1239839"/>
            <a:ext cx="5526616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68" y="1239839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41351" y="3743326"/>
            <a:ext cx="5526616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1168" y="3743326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AD1E47B1-0AF2-47CD-90E7-20CFF3777D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94443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68" y="1239839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71168" y="3743326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DDC152DA-EE82-4FFC-A88E-6EAE6B5FBE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46399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41352" y="1239838"/>
            <a:ext cx="11256433" cy="48561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3E687EEF-8FCF-4E13-8295-1475A4979C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94749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18D83933-1933-408C-8490-D33375BA84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91247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41351" y="138114"/>
            <a:ext cx="11349567" cy="5957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0FD4B858-7E6A-46C4-8D78-3FF8D2D381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0766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77" y="1239838"/>
            <a:ext cx="5526617" cy="48561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139575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1351" y="1239839"/>
            <a:ext cx="5526616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41351" y="3743326"/>
            <a:ext cx="5526616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AA44AF8B-94B3-48B7-BFEA-6D17C4EB21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10530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FAF4CDBB-2ACC-4777-AA44-F734201D45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23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3434" y="963614"/>
            <a:ext cx="6957484" cy="11715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3434" y="2547939"/>
            <a:ext cx="6957484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1" y="6265863"/>
            <a:ext cx="2563284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210052" y="6265863"/>
            <a:ext cx="3752849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95267" y="6265863"/>
            <a:ext cx="2563284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5820AC4-3A8A-4242-A0E3-D01A9BFCE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70757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9E89673-9A42-43EF-BFCA-0881AA286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88041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D2C1958-5FEE-41B1-8B39-FED542C8C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79997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2D23A9-6C7D-48A1-A695-15C19C6AF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89061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EB807E-37BF-4C01-A8FB-B3C53FB3C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37147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59109E-5788-4E5A-A043-97464E076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28690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067035-3A7E-456A-833F-20A219C55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27445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D57BDB-257C-48F8-8FCD-653924719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4351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91719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FAF809-77DC-4884-89F2-5108E0A1F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25149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59DAFF-2A48-462F-93F5-9F338E368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06592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54584" y="138114"/>
            <a:ext cx="2836333" cy="5957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2" y="138114"/>
            <a:ext cx="8310033" cy="5957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AA753F-52DF-4237-9C56-C0031C3F1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2697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9E31D0-FB02-4885-A4F2-FB49D0EF3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30675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68" y="1239839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71168" y="3743326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0A0707-028C-4329-B74B-B0D889151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41593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71FC2B-96D5-49E1-BA72-9D17B16BC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87824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1351" y="1239839"/>
            <a:ext cx="5526616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68" y="1239839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41351" y="3743326"/>
            <a:ext cx="5526616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1168" y="3743326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B1A0EA-AA81-490C-9054-9EA5741D7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21173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68" y="1239839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71168" y="3743326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65628F-2FB6-47A0-8261-AD74CE029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24466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41352" y="1239838"/>
            <a:ext cx="11256433" cy="48561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EE12B9-0BFD-40C8-8588-41696C373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45448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BB525D-94ED-4723-B3EC-5C6BE3665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194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216530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41351" y="138114"/>
            <a:ext cx="11349567" cy="5957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53079C-9ADE-42DF-84F9-393541007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53697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1351" y="1239839"/>
            <a:ext cx="5526616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41351" y="3743326"/>
            <a:ext cx="5526616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CC8A94A-40F8-4D67-9131-1836ACA67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04687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65E1F9-6790-4235-A8EA-EBD6188BA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40334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85" y="430442"/>
            <a:ext cx="8192566" cy="522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Title </a:t>
            </a:r>
            <a:r>
              <a:rPr lang="de-DE" err="1"/>
              <a:t>Placeholder</a:t>
            </a:r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785" y="6451321"/>
            <a:ext cx="21643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>
                <a:solidFill>
                  <a:srgbClr val="C50022"/>
                </a:solidFill>
              </a:rPr>
              <a:t>     </a:t>
            </a:r>
            <a:endParaRPr lang="de-DE" sz="1800">
              <a:solidFill>
                <a:srgbClr val="C50022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C86A266-3ABD-DC4B-95EA-44D4195504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883" y="841661"/>
            <a:ext cx="8284468" cy="5220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>
                <a:solidFill>
                  <a:srgbClr val="C00000"/>
                </a:solidFill>
              </a:defRPr>
            </a:lvl1pPr>
            <a:lvl2pPr marL="357187" indent="0">
              <a:buFontTx/>
              <a:buNone/>
              <a:defRPr sz="3000"/>
            </a:lvl2pPr>
            <a:lvl3pPr marL="717550" indent="0">
              <a:buFontTx/>
              <a:buNone/>
              <a:defRPr sz="3000"/>
            </a:lvl3pPr>
          </a:lstStyle>
          <a:p>
            <a:pPr lvl="0"/>
            <a:r>
              <a:rPr lang="en-US"/>
              <a:t>Subhead Placeholder</a:t>
            </a:r>
          </a:p>
        </p:txBody>
      </p:sp>
    </p:spTree>
    <p:extLst>
      <p:ext uri="{BB962C8B-B14F-4D97-AF65-F5344CB8AC3E}">
        <p14:creationId xmlns:p14="http://schemas.microsoft.com/office/powerpoint/2010/main" val="1904394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85" y="430442"/>
            <a:ext cx="8192566" cy="522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Title </a:t>
            </a:r>
            <a:r>
              <a:rPr lang="de-DE" err="1"/>
              <a:t>Placeholder</a:t>
            </a:r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785" y="6451321"/>
            <a:ext cx="21643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>
                <a:solidFill>
                  <a:srgbClr val="C50022"/>
                </a:solidFill>
              </a:rPr>
              <a:t>     </a:t>
            </a:r>
            <a:endParaRPr lang="de-DE" sz="1800">
              <a:solidFill>
                <a:srgbClr val="C50022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C86A266-3ABD-DC4B-95EA-44D4195504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883" y="841661"/>
            <a:ext cx="8284468" cy="5220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>
                <a:solidFill>
                  <a:srgbClr val="C00000"/>
                </a:solidFill>
              </a:defRPr>
            </a:lvl1pPr>
            <a:lvl2pPr marL="357187" indent="0">
              <a:buFontTx/>
              <a:buNone/>
              <a:defRPr sz="3000"/>
            </a:lvl2pPr>
            <a:lvl3pPr marL="717550" indent="0">
              <a:buFontTx/>
              <a:buNone/>
              <a:defRPr sz="3000"/>
            </a:lvl3pPr>
          </a:lstStyle>
          <a:p>
            <a:pPr lvl="0"/>
            <a:r>
              <a:rPr lang="en-US"/>
              <a:t>Subhead Placeholder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35E2F-8E42-9070-0E68-C0ACD47D33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50438" y="342900"/>
            <a:ext cx="91451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22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A0A2B843-A347-4A09-DD16-C333FD385304}"/>
              </a:ext>
            </a:extLst>
          </p:cNvPr>
          <p:cNvSpPr/>
          <p:nvPr/>
        </p:nvSpPr>
        <p:spPr>
          <a:xfrm>
            <a:off x="11048999" y="342960"/>
            <a:ext cx="914400" cy="914281"/>
          </a:xfrm>
          <a:prstGeom prst="ellipse">
            <a:avLst/>
          </a:prstGeom>
          <a:solidFill>
            <a:srgbClr val="C500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8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A5116B-3040-DB1C-FF23-24FA1768FB52}"/>
              </a:ext>
            </a:extLst>
          </p:cNvPr>
          <p:cNvGrpSpPr/>
          <p:nvPr/>
        </p:nvGrpSpPr>
        <p:grpSpPr>
          <a:xfrm>
            <a:off x="11260687" y="472997"/>
            <a:ext cx="491021" cy="639997"/>
            <a:chOff x="750733" y="3283271"/>
            <a:chExt cx="1402915" cy="1828800"/>
          </a:xfrm>
          <a:solidFill>
            <a:srgbClr val="FFFFFF"/>
          </a:solidFill>
        </p:grpSpPr>
        <p:sp>
          <p:nvSpPr>
            <p:cNvPr id="12" name="Graphic 9" descr="Lock with solid fill">
              <a:extLst>
                <a:ext uri="{FF2B5EF4-FFF2-40B4-BE49-F238E27FC236}">
                  <a16:creationId xmlns:a16="http://schemas.microsoft.com/office/drawing/2014/main" id="{32D41962-760A-3CAE-32D9-4C8B64CF09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733" y="3283271"/>
              <a:ext cx="1402915" cy="1828800"/>
            </a:xfrm>
            <a:custGeom>
              <a:avLst/>
              <a:gdLst>
                <a:gd name="connsiteX0" fmla="*/ 571500 w 1066800"/>
                <a:gd name="connsiteY0" fmla="*/ 1099185 h 1390650"/>
                <a:gd name="connsiteX1" fmla="*/ 571500 w 1066800"/>
                <a:gd name="connsiteY1" fmla="*/ 1200150 h 1390650"/>
                <a:gd name="connsiteX2" fmla="*/ 495300 w 1066800"/>
                <a:gd name="connsiteY2" fmla="*/ 1200150 h 1390650"/>
                <a:gd name="connsiteX3" fmla="*/ 495300 w 1066800"/>
                <a:gd name="connsiteY3" fmla="*/ 1099185 h 1390650"/>
                <a:gd name="connsiteX4" fmla="*/ 419100 w 1066800"/>
                <a:gd name="connsiteY4" fmla="*/ 990600 h 1390650"/>
                <a:gd name="connsiteX5" fmla="*/ 533400 w 1066800"/>
                <a:gd name="connsiteY5" fmla="*/ 876300 h 1390650"/>
                <a:gd name="connsiteX6" fmla="*/ 647700 w 1066800"/>
                <a:gd name="connsiteY6" fmla="*/ 990600 h 1390650"/>
                <a:gd name="connsiteX7" fmla="*/ 571500 w 1066800"/>
                <a:gd name="connsiteY7" fmla="*/ 1099185 h 1390650"/>
                <a:gd name="connsiteX8" fmla="*/ 247650 w 1066800"/>
                <a:gd name="connsiteY8" fmla="*/ 400050 h 1390650"/>
                <a:gd name="connsiteX9" fmla="*/ 533400 w 1066800"/>
                <a:gd name="connsiteY9" fmla="*/ 114300 h 1390650"/>
                <a:gd name="connsiteX10" fmla="*/ 819150 w 1066800"/>
                <a:gd name="connsiteY10" fmla="*/ 400050 h 1390650"/>
                <a:gd name="connsiteX11" fmla="*/ 819150 w 1066800"/>
                <a:gd name="connsiteY11" fmla="*/ 611505 h 1390650"/>
                <a:gd name="connsiteX12" fmla="*/ 533400 w 1066800"/>
                <a:gd name="connsiteY12" fmla="*/ 590550 h 1390650"/>
                <a:gd name="connsiteX13" fmla="*/ 247650 w 1066800"/>
                <a:gd name="connsiteY13" fmla="*/ 611505 h 1390650"/>
                <a:gd name="connsiteX14" fmla="*/ 247650 w 1066800"/>
                <a:gd name="connsiteY14" fmla="*/ 400050 h 1390650"/>
                <a:gd name="connsiteX15" fmla="*/ 933450 w 1066800"/>
                <a:gd name="connsiteY15" fmla="*/ 619125 h 1390650"/>
                <a:gd name="connsiteX16" fmla="*/ 933450 w 1066800"/>
                <a:gd name="connsiteY16" fmla="*/ 400050 h 1390650"/>
                <a:gd name="connsiteX17" fmla="*/ 533400 w 1066800"/>
                <a:gd name="connsiteY17" fmla="*/ 0 h 1390650"/>
                <a:gd name="connsiteX18" fmla="*/ 133350 w 1066800"/>
                <a:gd name="connsiteY18" fmla="*/ 400050 h 1390650"/>
                <a:gd name="connsiteX19" fmla="*/ 133350 w 1066800"/>
                <a:gd name="connsiteY19" fmla="*/ 619125 h 1390650"/>
                <a:gd name="connsiteX20" fmla="*/ 0 w 1066800"/>
                <a:gd name="connsiteY20" fmla="*/ 628650 h 1390650"/>
                <a:gd name="connsiteX21" fmla="*/ 0 w 1066800"/>
                <a:gd name="connsiteY21" fmla="*/ 1352550 h 1390650"/>
                <a:gd name="connsiteX22" fmla="*/ 533400 w 1066800"/>
                <a:gd name="connsiteY22" fmla="*/ 1390650 h 1390650"/>
                <a:gd name="connsiteX23" fmla="*/ 1066800 w 1066800"/>
                <a:gd name="connsiteY23" fmla="*/ 1352550 h 1390650"/>
                <a:gd name="connsiteX24" fmla="*/ 1066800 w 1066800"/>
                <a:gd name="connsiteY24" fmla="*/ 628650 h 1390650"/>
                <a:gd name="connsiteX25" fmla="*/ 933450 w 1066800"/>
                <a:gd name="connsiteY25" fmla="*/ 619125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6800" h="1390650">
                  <a:moveTo>
                    <a:pt x="571500" y="1099185"/>
                  </a:moveTo>
                  <a:lnTo>
                    <a:pt x="571500" y="1200150"/>
                  </a:lnTo>
                  <a:lnTo>
                    <a:pt x="495300" y="1200150"/>
                  </a:lnTo>
                  <a:lnTo>
                    <a:pt x="495300" y="1099185"/>
                  </a:lnTo>
                  <a:cubicBezTo>
                    <a:pt x="451485" y="1083945"/>
                    <a:pt x="419100" y="1042035"/>
                    <a:pt x="419100" y="990600"/>
                  </a:cubicBezTo>
                  <a:cubicBezTo>
                    <a:pt x="419100" y="927735"/>
                    <a:pt x="470535" y="876300"/>
                    <a:pt x="533400" y="876300"/>
                  </a:cubicBezTo>
                  <a:cubicBezTo>
                    <a:pt x="596265" y="876300"/>
                    <a:pt x="647700" y="927735"/>
                    <a:pt x="647700" y="990600"/>
                  </a:cubicBezTo>
                  <a:cubicBezTo>
                    <a:pt x="647700" y="1040130"/>
                    <a:pt x="615315" y="1082040"/>
                    <a:pt x="571500" y="1099185"/>
                  </a:cubicBezTo>
                  <a:close/>
                  <a:moveTo>
                    <a:pt x="247650" y="400050"/>
                  </a:moveTo>
                  <a:cubicBezTo>
                    <a:pt x="247650" y="241935"/>
                    <a:pt x="375285" y="114300"/>
                    <a:pt x="533400" y="114300"/>
                  </a:cubicBezTo>
                  <a:cubicBezTo>
                    <a:pt x="691515" y="114300"/>
                    <a:pt x="819150" y="241935"/>
                    <a:pt x="819150" y="400050"/>
                  </a:cubicBezTo>
                  <a:lnTo>
                    <a:pt x="819150" y="611505"/>
                  </a:lnTo>
                  <a:lnTo>
                    <a:pt x="533400" y="590550"/>
                  </a:lnTo>
                  <a:lnTo>
                    <a:pt x="247650" y="611505"/>
                  </a:lnTo>
                  <a:lnTo>
                    <a:pt x="247650" y="400050"/>
                  </a:lnTo>
                  <a:close/>
                  <a:moveTo>
                    <a:pt x="933450" y="619125"/>
                  </a:moveTo>
                  <a:lnTo>
                    <a:pt x="933450" y="400050"/>
                  </a:lnTo>
                  <a:cubicBezTo>
                    <a:pt x="933450" y="179070"/>
                    <a:pt x="754380" y="0"/>
                    <a:pt x="533400" y="0"/>
                  </a:cubicBezTo>
                  <a:cubicBezTo>
                    <a:pt x="312420" y="0"/>
                    <a:pt x="133350" y="179070"/>
                    <a:pt x="133350" y="400050"/>
                  </a:cubicBezTo>
                  <a:lnTo>
                    <a:pt x="133350" y="619125"/>
                  </a:lnTo>
                  <a:lnTo>
                    <a:pt x="0" y="628650"/>
                  </a:lnTo>
                  <a:lnTo>
                    <a:pt x="0" y="1352550"/>
                  </a:lnTo>
                  <a:lnTo>
                    <a:pt x="533400" y="1390650"/>
                  </a:lnTo>
                  <a:lnTo>
                    <a:pt x="1066800" y="1352550"/>
                  </a:lnTo>
                  <a:lnTo>
                    <a:pt x="1066800" y="628650"/>
                  </a:lnTo>
                  <a:lnTo>
                    <a:pt x="933450" y="619125"/>
                  </a:lnTo>
                  <a:close/>
                </a:path>
              </a:pathLst>
            </a:custGeom>
            <a:grpFill/>
            <a:ln w="381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18">
                <a:defRPr/>
              </a:pPr>
              <a:endParaRPr lang="en-US" sz="1800" kern="0">
                <a:solidFill>
                  <a:srgbClr val="000000"/>
                </a:solidFill>
                <a:latin typeface="Arial" panose="020B0604020202020204"/>
                <a:cs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DDE2A-7937-A1A4-7024-2B490E639147}"/>
                </a:ext>
              </a:extLst>
            </p:cNvPr>
            <p:cNvSpPr/>
            <p:nvPr/>
          </p:nvSpPr>
          <p:spPr>
            <a:xfrm>
              <a:off x="1224695" y="4386608"/>
              <a:ext cx="454989" cy="56985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8">
                <a:defRPr/>
              </a:pPr>
              <a:endParaRPr lang="en-US" sz="1800" kern="0">
                <a:solidFill>
                  <a:srgbClr val="FFFFFF"/>
                </a:solidFill>
                <a:latin typeface="Arial" panose="020B0604020202020204"/>
                <a:cs typeface="Arial"/>
              </a:endParaRPr>
            </a:p>
          </p:txBody>
        </p:sp>
      </p:grpSp>
      <p:sp>
        <p:nvSpPr>
          <p:cNvPr id="9" name="Grafik 1919">
            <a:extLst>
              <a:ext uri="{FF2B5EF4-FFF2-40B4-BE49-F238E27FC236}">
                <a16:creationId xmlns:a16="http://schemas.microsoft.com/office/drawing/2014/main" id="{03AC065F-47C1-CA3B-F190-6189BCDFCE20}"/>
              </a:ext>
            </a:extLst>
          </p:cNvPr>
          <p:cNvSpPr>
            <a:spLocks noChangeAspect="1"/>
          </p:cNvSpPr>
          <p:nvPr/>
        </p:nvSpPr>
        <p:spPr>
          <a:xfrm>
            <a:off x="11385185" y="788329"/>
            <a:ext cx="216314" cy="255999"/>
          </a:xfrm>
          <a:custGeom>
            <a:avLst/>
            <a:gdLst>
              <a:gd name="connsiteX0" fmla="*/ 50268 w 312962"/>
              <a:gd name="connsiteY0" fmla="*/ 327850 h 370427"/>
              <a:gd name="connsiteX1" fmla="*/ 41314 w 312962"/>
              <a:gd name="connsiteY1" fmla="*/ 322136 h 370427"/>
              <a:gd name="connsiteX2" fmla="*/ 27598 w 312962"/>
              <a:gd name="connsiteY2" fmla="*/ 370427 h 370427"/>
              <a:gd name="connsiteX3" fmla="*/ 16930 w 312962"/>
              <a:gd name="connsiteY3" fmla="*/ 354140 h 370427"/>
              <a:gd name="connsiteX4" fmla="*/ 29503 w 312962"/>
              <a:gd name="connsiteY4" fmla="*/ 312801 h 370427"/>
              <a:gd name="connsiteX5" fmla="*/ 226956 w 312962"/>
              <a:gd name="connsiteY5" fmla="*/ 119253 h 370427"/>
              <a:gd name="connsiteX6" fmla="*/ 19216 w 312962"/>
              <a:gd name="connsiteY6" fmla="*/ 296799 h 370427"/>
              <a:gd name="connsiteX7" fmla="*/ 310967 w 312962"/>
              <a:gd name="connsiteY7" fmla="*/ 0 h 370427"/>
              <a:gd name="connsiteX8" fmla="*/ 50268 w 312962"/>
              <a:gd name="connsiteY8" fmla="*/ 327850 h 37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962" h="370427">
                <a:moveTo>
                  <a:pt x="50268" y="327850"/>
                </a:moveTo>
                <a:cubicBezTo>
                  <a:pt x="46648" y="325660"/>
                  <a:pt x="43886" y="323945"/>
                  <a:pt x="41314" y="322136"/>
                </a:cubicBezTo>
                <a:cubicBezTo>
                  <a:pt x="35462" y="337841"/>
                  <a:pt x="30875" y="353990"/>
                  <a:pt x="27598" y="370427"/>
                </a:cubicBezTo>
                <a:cubicBezTo>
                  <a:pt x="22169" y="360902"/>
                  <a:pt x="16930" y="354140"/>
                  <a:pt x="16930" y="354140"/>
                </a:cubicBezTo>
                <a:cubicBezTo>
                  <a:pt x="20041" y="340054"/>
                  <a:pt x="24245" y="326233"/>
                  <a:pt x="29503" y="312801"/>
                </a:cubicBezTo>
                <a:cubicBezTo>
                  <a:pt x="86558" y="171450"/>
                  <a:pt x="225432" y="126873"/>
                  <a:pt x="226956" y="119253"/>
                </a:cubicBezTo>
                <a:cubicBezTo>
                  <a:pt x="88463" y="150876"/>
                  <a:pt x="28741" y="276225"/>
                  <a:pt x="19216" y="296799"/>
                </a:cubicBezTo>
                <a:cubicBezTo>
                  <a:pt x="-85559" y="50197"/>
                  <a:pt x="270390" y="65723"/>
                  <a:pt x="310967" y="0"/>
                </a:cubicBezTo>
                <a:cubicBezTo>
                  <a:pt x="333541" y="269081"/>
                  <a:pt x="159424" y="379762"/>
                  <a:pt x="50268" y="327850"/>
                </a:cubicBezTo>
                <a:close/>
              </a:path>
            </a:pathLst>
          </a:custGeom>
          <a:solidFill>
            <a:srgbClr val="C50022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pPr defTabSz="914218">
              <a:defRPr/>
            </a:pPr>
            <a:endParaRPr lang="de-DE" sz="1800" kern="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7785" y="430442"/>
            <a:ext cx="8192566" cy="522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Title </a:t>
            </a:r>
            <a:r>
              <a:rPr lang="de-DE" err="1"/>
              <a:t>Placeholder</a:t>
            </a:r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785" y="6451321"/>
            <a:ext cx="21643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>
                <a:solidFill>
                  <a:srgbClr val="C50022"/>
                </a:solidFill>
              </a:rPr>
              <a:t>     </a:t>
            </a:r>
            <a:endParaRPr lang="de-DE" sz="1800">
              <a:solidFill>
                <a:srgbClr val="C50022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C86A266-3ABD-DC4B-95EA-44D4195504A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55883" y="841661"/>
            <a:ext cx="8284468" cy="5220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>
                <a:solidFill>
                  <a:srgbClr val="C00000"/>
                </a:solidFill>
              </a:defRPr>
            </a:lvl1pPr>
            <a:lvl2pPr marL="357187" indent="0">
              <a:buFontTx/>
              <a:buNone/>
              <a:defRPr sz="3000"/>
            </a:lvl2pPr>
            <a:lvl3pPr marL="717550" indent="0">
              <a:buFontTx/>
              <a:buNone/>
              <a:defRPr sz="3000"/>
            </a:lvl3pPr>
          </a:lstStyle>
          <a:p>
            <a:pPr lvl="0"/>
            <a:r>
              <a:rPr lang="en-US"/>
              <a:t>Subhead Placeholder</a:t>
            </a:r>
          </a:p>
        </p:txBody>
      </p:sp>
    </p:spTree>
    <p:extLst>
      <p:ext uri="{BB962C8B-B14F-4D97-AF65-F5344CB8AC3E}">
        <p14:creationId xmlns:p14="http://schemas.microsoft.com/office/powerpoint/2010/main" val="3385613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38C551-AEC3-B616-C158-E8CAE87E7299}"/>
              </a:ext>
            </a:extLst>
          </p:cNvPr>
          <p:cNvGrpSpPr/>
          <p:nvPr userDrawn="1"/>
        </p:nvGrpSpPr>
        <p:grpSpPr>
          <a:xfrm>
            <a:off x="11050558" y="343020"/>
            <a:ext cx="914400" cy="914281"/>
            <a:chOff x="6334753" y="3581824"/>
            <a:chExt cx="914281" cy="91428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E4046CF-3586-2834-3035-44AE3D08C320}"/>
                </a:ext>
              </a:extLst>
            </p:cNvPr>
            <p:cNvSpPr/>
            <p:nvPr/>
          </p:nvSpPr>
          <p:spPr>
            <a:xfrm>
              <a:off x="6334753" y="3581824"/>
              <a:ext cx="914281" cy="914281"/>
            </a:xfrm>
            <a:prstGeom prst="ellipse">
              <a:avLst/>
            </a:prstGeom>
            <a:solidFill>
              <a:srgbClr val="C500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8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61A4AC2-11AE-5808-7101-CFA30A433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71895" y="3718966"/>
              <a:ext cx="639997" cy="639997"/>
            </a:xfrm>
            <a:prstGeom prst="rect">
              <a:avLst/>
            </a:prstGeom>
          </p:spPr>
        </p:pic>
      </p:grpSp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85" y="430442"/>
            <a:ext cx="8192566" cy="522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Title </a:t>
            </a:r>
            <a:r>
              <a:rPr lang="de-DE" err="1"/>
              <a:t>Placeholder</a:t>
            </a:r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785" y="6451321"/>
            <a:ext cx="21643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>
                <a:solidFill>
                  <a:srgbClr val="C50022"/>
                </a:solidFill>
              </a:rPr>
              <a:t>     </a:t>
            </a:r>
            <a:endParaRPr lang="de-DE" sz="1800">
              <a:solidFill>
                <a:srgbClr val="C50022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C86A266-3ABD-DC4B-95EA-44D4195504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5883" y="841661"/>
            <a:ext cx="8284468" cy="5220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>
                <a:solidFill>
                  <a:srgbClr val="C00000"/>
                </a:solidFill>
              </a:defRPr>
            </a:lvl1pPr>
            <a:lvl2pPr marL="357187" indent="0">
              <a:buFontTx/>
              <a:buNone/>
              <a:defRPr sz="3000"/>
            </a:lvl2pPr>
            <a:lvl3pPr marL="717550" indent="0">
              <a:buFontTx/>
              <a:buNone/>
              <a:defRPr sz="3000"/>
            </a:lvl3pPr>
          </a:lstStyle>
          <a:p>
            <a:pPr lvl="0"/>
            <a:r>
              <a:rPr lang="en-US"/>
              <a:t>Subhead Placeholder</a:t>
            </a:r>
          </a:p>
        </p:txBody>
      </p:sp>
    </p:spTree>
    <p:extLst>
      <p:ext uri="{BB962C8B-B14F-4D97-AF65-F5344CB8AC3E}">
        <p14:creationId xmlns:p14="http://schemas.microsoft.com/office/powerpoint/2010/main" val="3519081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3434" y="963614"/>
            <a:ext cx="6957484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3434" y="2547939"/>
            <a:ext cx="6957484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1" y="6265863"/>
            <a:ext cx="2563284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210052" y="6265863"/>
            <a:ext cx="3752849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95267" y="6265863"/>
            <a:ext cx="2563284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00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33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815040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57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4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21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80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57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971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73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54584" y="138114"/>
            <a:ext cx="2836333" cy="5957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2" y="138114"/>
            <a:ext cx="8310033" cy="5957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57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184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669473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68" y="1239839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71168" y="3743326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41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8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1351" y="1239839"/>
            <a:ext cx="5526616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41351" y="3743326"/>
            <a:ext cx="5526616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12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68" y="1239839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71168" y="3743326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74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41351" y="138114"/>
            <a:ext cx="11349567" cy="5957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63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02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9136" y="1308100"/>
            <a:ext cx="470323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69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379136" y="3932241"/>
            <a:ext cx="470323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85569" y="3932241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5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BC89C-7D62-445F-8C0D-16E01F17C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393B1-EEB0-4A76-AB8E-481B1CB55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D5041-3C24-4FBB-848C-A00E3A06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DE80-DC58-449D-88DF-03DDD6D64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B5B16-5EA1-42E8-AB7B-08CF9564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831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1797E-CF1B-4B1F-A096-0BF8E3D40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544E6-2ABB-4829-8B8D-181DAC885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51767-5922-4808-ADD7-A7B22608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8EFB8-E047-4A3F-BA73-A14605DA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40B45-3643-4F99-BEC3-8B985997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822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7A96-5B52-4881-9DFF-EACB96F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1802A-A8C8-47D0-A4E7-D497770CB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EE730-1B52-4752-BF56-0E175632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D1E71-CC3D-4C41-B1C3-4EDD32F3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5C102-31CF-4AC8-960A-F34E1A6AB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61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917061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201E0-D855-489D-8BF1-9F4F9ABE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63823-8B66-450A-9330-2FE87612C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153B0-D873-4ABC-B720-CFC8F4F16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FF328-FBF5-4C0A-A870-23ABEFAF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E2636-06D4-4094-A4AE-6D85DBB7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AF37D-2A28-4746-A149-BBC0C24E5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63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A67B5-DB09-4875-9B93-772E64C32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47121-D8B0-4D68-BE93-F60CDA96C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2BD5D-DBD7-4D64-BF1B-A1DC04BA2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8F29A-0AF7-4AA5-8E1F-F61F1E1506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F73F7F-E700-4BFC-9444-E4BDC68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8E2CE9-2C54-4FE6-A9C7-A51F2BDF3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AFC9FD-8C2C-46AE-89CD-8DCA3B1A0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83A8A8-80D8-4275-8F76-88BBE4F7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320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47848-C8E0-46DF-8D56-2B7456D23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42904-38B8-4246-B79E-611C1220A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0CCB6-0679-44D2-8ADD-1234708D3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C880D-3B2B-4D27-8539-C5D04F5A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454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1F6E85-2D32-4732-A54C-4D38E12F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0A1B7C-261B-4F82-B705-959B6AA4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0668B-F687-4916-9257-1B00E408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998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B45F4-CEBB-4C51-93ED-A879DF03A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7C167-5B5D-424E-B0A0-371EFB5C1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244993-697F-401B-B93E-B7A1A611F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32F59-1F31-4223-955E-49F83185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E751F-C1E6-4659-9026-BE8D9857F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BAD769-F88D-425E-B1AE-F1ED209E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795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5A180-BDC4-4F47-B721-746062AC7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DE8FA5-F7BE-4E8B-BC92-9BC94AEF3C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4C149-06C9-4150-A943-738BE4174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D2D0BB-0B11-4173-A24A-C05BCA794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C81B8-09EB-445D-AB19-9C4AF518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57A5A-E4C1-4947-8935-12B50A71A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27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B5B66-4EFC-4659-BA93-412358BE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742895-A710-4CB8-AC2B-A6E2C817B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51AAE-86EE-4094-A5E6-7C5184828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ADD9E-7B21-4B18-86D7-1D63BCBA0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67BF8-3A4C-4AB5-8595-B5F506C7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345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F24008-1CDE-4D80-B4C1-083760DB38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E2363E-8315-4721-858A-AE8F968A6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D755D-2897-421D-BDA7-01C892B7D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82E9B-0E4C-4A47-9795-0F6B250FC53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E6070-B828-428E-BA2D-92322119A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17B81-4DA5-470C-88BD-EF4D77213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680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9901" y="2754313"/>
            <a:ext cx="8887884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20484" y="3649663"/>
            <a:ext cx="7423149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83363"/>
            <a:ext cx="2540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83363"/>
            <a:ext cx="38608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583363"/>
            <a:ext cx="2540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751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4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image" Target="../media/image9.jpeg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811868" y="138113"/>
            <a:ext cx="10179051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1357" y="1239838"/>
            <a:ext cx="11256433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517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7267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36617" y="6248400"/>
            <a:ext cx="253788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3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724" r:id="rId20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100">
          <a:solidFill>
            <a:srgbClr val="FFFFFF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rgbClr val="FFFFFF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FFFFFF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811867" y="138113"/>
            <a:ext cx="10179051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1352" y="1239838"/>
            <a:ext cx="11256433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517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7267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36617" y="6248400"/>
            <a:ext cx="25378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B416416-36AD-406E-A31E-12896B689F28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2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811867" y="138113"/>
            <a:ext cx="10179051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1352" y="1239838"/>
            <a:ext cx="11256433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517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7267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36617" y="6248400"/>
            <a:ext cx="25378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1A72E10-67B4-421A-8E25-8A02A814A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6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0DC1A6-23E9-A189-34C7-1CD9275DB9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5937370"/>
            <a:ext cx="12192000" cy="92063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1949EE9-BA46-4479-914B-3ECC6A2A8BA4}"/>
              </a:ext>
            </a:extLst>
          </p:cNvPr>
          <p:cNvSpPr txBox="1"/>
          <p:nvPr userDrawn="1"/>
        </p:nvSpPr>
        <p:spPr>
          <a:xfrm>
            <a:off x="5987785" y="6451321"/>
            <a:ext cx="21643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>
                <a:solidFill>
                  <a:srgbClr val="C50022"/>
                </a:solidFill>
              </a:rPr>
              <a:t>     </a:t>
            </a:r>
            <a:endParaRPr lang="de-DE" sz="1800">
              <a:solidFill>
                <a:srgbClr val="C50022"/>
              </a:solidFill>
            </a:endParaRPr>
          </a:p>
        </p:txBody>
      </p:sp>
      <p:sp>
        <p:nvSpPr>
          <p:cNvPr id="17" name="Titelplatzhalter 4">
            <a:extLst>
              <a:ext uri="{FF2B5EF4-FFF2-40B4-BE49-F238E27FC236}">
                <a16:creationId xmlns:a16="http://schemas.microsoft.com/office/drawing/2014/main" id="{5823C1CB-E19F-0442-9A69-9B235967C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84" y="430443"/>
            <a:ext cx="8234136" cy="5220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Title </a:t>
            </a:r>
            <a:r>
              <a:rPr lang="de-DE" err="1"/>
              <a:t>Placeholder</a:t>
            </a:r>
            <a:endParaRPr lang="de-DE"/>
          </a:p>
        </p:txBody>
      </p:sp>
      <p:grpSp>
        <p:nvGrpSpPr>
          <p:cNvPr id="3" name="Gruppieren 7">
            <a:extLst>
              <a:ext uri="{FF2B5EF4-FFF2-40B4-BE49-F238E27FC236}">
                <a16:creationId xmlns:a16="http://schemas.microsoft.com/office/drawing/2014/main" id="{40EDBF1D-77BC-74D0-4600-DB874756A3A4}"/>
              </a:ext>
            </a:extLst>
          </p:cNvPr>
          <p:cNvGrpSpPr/>
          <p:nvPr userDrawn="1"/>
        </p:nvGrpSpPr>
        <p:grpSpPr>
          <a:xfrm>
            <a:off x="9598862" y="6092575"/>
            <a:ext cx="2592337" cy="540000"/>
            <a:chOff x="9597610" y="6092575"/>
            <a:chExt cx="2592000" cy="540000"/>
          </a:xfrm>
        </p:grpSpPr>
        <p:sp>
          <p:nvSpPr>
            <p:cNvPr id="4" name="Rechteck 11">
              <a:extLst>
                <a:ext uri="{FF2B5EF4-FFF2-40B4-BE49-F238E27FC236}">
                  <a16:creationId xmlns:a16="http://schemas.microsoft.com/office/drawing/2014/main" id="{BCB0863B-692F-AFF5-0296-F122AFFD0F7F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800"/>
            </a:p>
          </p:txBody>
        </p:sp>
        <p:pic>
          <p:nvPicPr>
            <p:cNvPr id="5" name="Grafik 6">
              <a:extLst>
                <a:ext uri="{FF2B5EF4-FFF2-40B4-BE49-F238E27FC236}">
                  <a16:creationId xmlns:a16="http://schemas.microsoft.com/office/drawing/2014/main" id="{E520FB90-5A7E-0A3C-531B-C18569358A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F29AE50-54B8-2DE0-C3C6-B21BEEA518B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85625" y="6642100"/>
            <a:ext cx="4556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39235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3000" b="1" i="0" kern="1200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 typeface="Wingdings" pitchFamily="2" charset="2"/>
        <a:buChar char="§"/>
        <a:tabLst/>
        <a:defRPr lang="de-DE" sz="1600" b="0" i="0" kern="1200">
          <a:solidFill>
            <a:schemeClr val="tx1"/>
          </a:solidFill>
          <a:latin typeface="Arial"/>
          <a:ea typeface="+mn-ea"/>
          <a:cs typeface="+mn-cs"/>
        </a:defRPr>
      </a:lvl1pPr>
      <a:lvl2pPr marL="717550" indent="-360363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"/>
        <a:defRPr lang="de-DE" sz="1600" b="0" i="0" kern="1200" smtClean="0">
          <a:solidFill>
            <a:schemeClr val="tx1"/>
          </a:solidFill>
          <a:latin typeface="Arial"/>
          <a:ea typeface="+mn-ea"/>
          <a:cs typeface="+mn-cs"/>
        </a:defRPr>
      </a:lvl2pPr>
      <a:lvl3pPr marL="1074738" indent="-357188" algn="l" defTabSz="9144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●"/>
        <a:tabLst/>
        <a:defRPr lang="de-DE" sz="1600" b="0" i="0" kern="1200" smtClean="0">
          <a:solidFill>
            <a:schemeClr val="tx1"/>
          </a:solidFill>
          <a:latin typeface="Arial"/>
          <a:ea typeface="+mn-ea"/>
          <a:cs typeface="+mn-cs"/>
        </a:defRPr>
      </a:lvl3pPr>
      <a:lvl4pPr marL="463550" indent="-231775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−"/>
        <a:tabLst/>
        <a:defRPr lang="de-DE" sz="1800" b="0" i="0" kern="120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16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4" pos="408">
          <p15:clr>
            <a:srgbClr val="F26B43"/>
          </p15:clr>
        </p15:guide>
        <p15:guide id="5" pos="7536">
          <p15:clr>
            <a:srgbClr val="F26B43"/>
          </p15:clr>
        </p15:guide>
        <p15:guide id="10" orient="horz" pos="1080">
          <p15:clr>
            <a:srgbClr val="F26B43"/>
          </p15:clr>
        </p15:guide>
        <p15:guide id="11" orient="horz" pos="4178">
          <p15:clr>
            <a:srgbClr val="F26B43"/>
          </p15:clr>
        </p15:guide>
        <p15:guide id="12" orient="horz" pos="504">
          <p15:clr>
            <a:srgbClr val="F26B43"/>
          </p15:clr>
        </p15:guide>
        <p15:guide id="13" pos="3984">
          <p15:clr>
            <a:srgbClr val="F26B43"/>
          </p15:clr>
        </p15:guide>
        <p15:guide id="14" pos="3696">
          <p15:clr>
            <a:srgbClr val="F26B43"/>
          </p15:clr>
        </p15:guide>
        <p15:guide id="15" pos="5568">
          <p15:clr>
            <a:srgbClr val="F26B43"/>
          </p15:clr>
        </p15:guide>
        <p15:guide id="16" orient="horz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811867" y="138113"/>
            <a:ext cx="10179051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1352" y="1239838"/>
            <a:ext cx="11256433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517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7267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36617" y="6248400"/>
            <a:ext cx="253788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01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  <p:sldLayoutId id="2147483929" r:id="rId18"/>
    <p:sldLayoutId id="2147483930" r:id="rId19"/>
    <p:sldLayoutId id="2147483931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20B4DA-0941-4286-A60C-DA1A6EF39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2B0D6-DE22-4EAA-8559-501A9B3C8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70D3F-83E1-4A4C-8603-59A874A10A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82E9B-0E4C-4A47-9795-0F6B250FC53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7B6A0-533F-434B-B55B-1153CF6C8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68076-FF9B-457C-A97E-77477B006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F099C-9A96-4149-9AA4-83B234DC0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79133" y="96838"/>
            <a:ext cx="972185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9133" y="1308101"/>
            <a:ext cx="9611784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513513"/>
            <a:ext cx="2540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13513"/>
            <a:ext cx="38608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13513"/>
            <a:ext cx="2540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38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9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9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0B950F-68AE-4BD5-871F-0FE3E49965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600"/>
              <a:t>Field Corn Weed Control Update</a:t>
            </a:r>
            <a:br>
              <a:rPr lang="en-US" sz="3600"/>
            </a:br>
            <a:r>
              <a:rPr lang="en-US" sz="3600">
                <a:solidFill>
                  <a:srgbClr val="FFC000"/>
                </a:solidFill>
              </a:rPr>
              <a:t>2026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114DF41-D672-4476-AA25-AF0131516C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Eric P. Prostko</a:t>
            </a:r>
          </a:p>
          <a:p>
            <a:r>
              <a:rPr lang="en-US"/>
              <a:t>Extension Weed Specialist</a:t>
            </a:r>
          </a:p>
          <a:p>
            <a:r>
              <a:rPr lang="en-US"/>
              <a:t>Dept. Crop &amp; Soil Sciences</a:t>
            </a:r>
          </a:p>
        </p:txBody>
      </p:sp>
      <p:pic>
        <p:nvPicPr>
          <p:cNvPr id="2" name="Picture 2" descr="C:\Users\eprostko\AppData\Local\Temp\Temp1_CAES Formal.zip\Formal\JPG\CAES-FS-FC.jpg">
            <a:extLst>
              <a:ext uri="{FF2B5EF4-FFF2-40B4-BE49-F238E27FC236}">
                <a16:creationId xmlns:a16="http://schemas.microsoft.com/office/drawing/2014/main" id="{317F2D92-67F1-6DAB-F1C3-91582A24F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5056" y="3942505"/>
            <a:ext cx="2474513" cy="9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653444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98A37-DD65-484E-83AF-7BD57C637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Home-Made Halex GT - 2025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214285C-F600-4705-B20B-1F1235F3649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467" y="1391870"/>
            <a:ext cx="5275193" cy="3956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D2C56B-E4E5-42DC-B7CE-7ADBA914443F}"/>
              </a:ext>
            </a:extLst>
          </p:cNvPr>
          <p:cNvSpPr txBox="1"/>
          <p:nvPr/>
        </p:nvSpPr>
        <p:spPr>
          <a:xfrm>
            <a:off x="-42389" y="6359896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Cook/M. Grizzle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9,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EC78E-E162-EC7D-2B3F-26CBB0BBFB3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70805" y="1077913"/>
            <a:ext cx="5526616" cy="23510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Roundup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Dual Magnum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Generic Callisto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Is this potential injury worth $6.61/A??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Who will pay for new innovations/discovery?</a:t>
            </a:r>
          </a:p>
        </p:txBody>
      </p:sp>
    </p:spTree>
    <p:extLst>
      <p:ext uri="{BB962C8B-B14F-4D97-AF65-F5344CB8AC3E}">
        <p14:creationId xmlns:p14="http://schemas.microsoft.com/office/powerpoint/2010/main" val="1762375933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B4CD5-3521-4E6D-AB3B-B2197DB6B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Corn Weed Control – 2025</a:t>
            </a:r>
            <a:br>
              <a:rPr lang="en-US"/>
            </a:br>
            <a:r>
              <a:rPr lang="en-US"/>
              <a:t>Halex GT (Applied 16 DAP, V3-4, P2042VYHR)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D7E863-10E9-4E5B-B4E5-863AA687E7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3461" y="1734455"/>
            <a:ext cx="4518786" cy="3389089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FB7EDD2-B9FD-4E93-927D-5495309FE0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15127" y="1734454"/>
            <a:ext cx="4518787" cy="338909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A0E171-FE0D-4514-98F7-DB60EBB3F577}"/>
              </a:ext>
            </a:extLst>
          </p:cNvPr>
          <p:cNvSpPr txBox="1"/>
          <p:nvPr/>
        </p:nvSpPr>
        <p:spPr>
          <a:xfrm>
            <a:off x="0" y="6139002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FFC000"/>
                </a:solidFill>
              </a:rPr>
              <a:t>CN-07-25</a:t>
            </a:r>
          </a:p>
          <a:p>
            <a:r>
              <a:rPr lang="en-US" sz="1200" i="1">
                <a:solidFill>
                  <a:srgbClr val="FFC000"/>
                </a:solidFill>
              </a:rPr>
              <a:t>May 7</a:t>
            </a:r>
          </a:p>
          <a:p>
            <a:r>
              <a:rPr lang="en-US" sz="1200" i="1">
                <a:solidFill>
                  <a:srgbClr val="FFC000"/>
                </a:solidFill>
              </a:rPr>
              <a:t>34 DAP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176601-A7DB-4C9E-8CF6-299F721D94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515615" y="1734453"/>
            <a:ext cx="4518788" cy="33890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DA4FDF-EDC1-41E7-A1E2-966782C5B59B}"/>
              </a:ext>
            </a:extLst>
          </p:cNvPr>
          <p:cNvSpPr txBox="1"/>
          <p:nvPr/>
        </p:nvSpPr>
        <p:spPr>
          <a:xfrm>
            <a:off x="2083137" y="561962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68C7A0-4903-4299-835E-FBD6FADFC3E3}"/>
              </a:ext>
            </a:extLst>
          </p:cNvPr>
          <p:cNvSpPr txBox="1"/>
          <p:nvPr/>
        </p:nvSpPr>
        <p:spPr>
          <a:xfrm>
            <a:off x="4871591" y="5619624"/>
            <a:ext cx="25746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20000"/>
                    <a:lumOff val="80000"/>
                  </a:schemeClr>
                </a:solidFill>
              </a:rPr>
              <a:t>Halex GT 4.389SC @ 58 oz/A</a:t>
            </a:r>
          </a:p>
          <a:p>
            <a:pPr algn="ctr"/>
            <a:r>
              <a:rPr lang="en-US" sz="1400">
                <a:solidFill>
                  <a:schemeClr val="bg1">
                    <a:lumMod val="20000"/>
                    <a:lumOff val="80000"/>
                  </a:schemeClr>
                </a:solidFill>
              </a:rPr>
              <a:t>Aatrex 4L @ 64 oz/A</a:t>
            </a:r>
          </a:p>
          <a:p>
            <a:pPr algn="ctr"/>
            <a:r>
              <a:rPr lang="en-US" sz="1400">
                <a:solidFill>
                  <a:schemeClr val="bg1">
                    <a:lumMod val="20000"/>
                    <a:lumOff val="80000"/>
                  </a:schemeClr>
                </a:solidFill>
              </a:rPr>
              <a:t>Induce @ 0.25% v/v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9A3A50-C8A0-4812-B670-BA079DAADE67}"/>
              </a:ext>
            </a:extLst>
          </p:cNvPr>
          <p:cNvSpPr txBox="1"/>
          <p:nvPr/>
        </p:nvSpPr>
        <p:spPr>
          <a:xfrm>
            <a:off x="8411559" y="5619624"/>
            <a:ext cx="283603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20000"/>
                    <a:lumOff val="80000"/>
                  </a:schemeClr>
                </a:solidFill>
              </a:rPr>
              <a:t>RUPM3 5.88SL @ 25.3 oz/A</a:t>
            </a:r>
          </a:p>
          <a:p>
            <a:pPr algn="ctr"/>
            <a:r>
              <a:rPr lang="en-US" sz="1400">
                <a:solidFill>
                  <a:schemeClr val="bg1">
                    <a:lumMod val="20000"/>
                    <a:lumOff val="80000"/>
                  </a:schemeClr>
                </a:solidFill>
              </a:rPr>
              <a:t>Callisto 4SC @ 3 oz/A</a:t>
            </a:r>
          </a:p>
          <a:p>
            <a:pPr algn="ctr"/>
            <a:r>
              <a:rPr lang="en-US" sz="1400">
                <a:solidFill>
                  <a:schemeClr val="bg1">
                    <a:lumMod val="20000"/>
                    <a:lumOff val="80000"/>
                  </a:schemeClr>
                </a:solidFill>
              </a:rPr>
              <a:t>Dual Magnum 7.62EC @ 16 oz/A</a:t>
            </a:r>
          </a:p>
          <a:p>
            <a:pPr algn="ctr"/>
            <a:r>
              <a:rPr lang="en-US" sz="1400">
                <a:solidFill>
                  <a:schemeClr val="bg1">
                    <a:lumMod val="20000"/>
                    <a:lumOff val="80000"/>
                  </a:schemeClr>
                </a:solidFill>
              </a:rPr>
              <a:t>Aatrex 4L @ 64 oz/A</a:t>
            </a:r>
          </a:p>
          <a:p>
            <a:pPr algn="ctr"/>
            <a:r>
              <a:rPr lang="en-US" sz="1400">
                <a:solidFill>
                  <a:schemeClr val="bg1">
                    <a:lumMod val="20000"/>
                    <a:lumOff val="80000"/>
                  </a:schemeClr>
                </a:solidFill>
              </a:rPr>
              <a:t>Induce @ 0.25% v/v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192B00D-782D-55D4-0E5F-F70FA290FA56}"/>
              </a:ext>
            </a:extLst>
          </p:cNvPr>
          <p:cNvSpPr/>
          <p:nvPr/>
        </p:nvSpPr>
        <p:spPr bwMode="auto">
          <a:xfrm>
            <a:off x="9658350" y="3238500"/>
            <a:ext cx="2022602" cy="1643063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8518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58F3F-DFAC-4B56-AE42-6AB22E0A6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Corn Weed Control - 2025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CF5488-9EED-43C2-A001-4C764388E2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42615" y="1745853"/>
            <a:ext cx="5033963" cy="3775472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0DDC682-B9B0-4F86-8365-935325AFB5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816363" y="1751136"/>
            <a:ext cx="5076232" cy="380717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68077-9827-403E-AD7D-5BCCD8072F23}"/>
              </a:ext>
            </a:extLst>
          </p:cNvPr>
          <p:cNvSpPr txBox="1"/>
          <p:nvPr/>
        </p:nvSpPr>
        <p:spPr>
          <a:xfrm>
            <a:off x="8456" y="6150570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FFC000"/>
                </a:solidFill>
              </a:rPr>
              <a:t>CN-07-25</a:t>
            </a:r>
          </a:p>
          <a:p>
            <a:r>
              <a:rPr lang="en-US" sz="1200" i="1">
                <a:solidFill>
                  <a:srgbClr val="FFC000"/>
                </a:solidFill>
              </a:rPr>
              <a:t>August 19</a:t>
            </a:r>
          </a:p>
          <a:p>
            <a:r>
              <a:rPr lang="en-US" sz="1200" i="1">
                <a:solidFill>
                  <a:srgbClr val="FFC000"/>
                </a:solidFill>
              </a:rPr>
              <a:t>138 DAP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62F01F-3D02-4FE9-82E0-59AD34B51CFC}"/>
              </a:ext>
            </a:extLst>
          </p:cNvPr>
          <p:cNvSpPr txBox="1"/>
          <p:nvPr/>
        </p:nvSpPr>
        <p:spPr>
          <a:xfrm>
            <a:off x="3403600" y="6123185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699E62-2140-466D-AF6B-4B0015D128E4}"/>
              </a:ext>
            </a:extLst>
          </p:cNvPr>
          <p:cNvSpPr txBox="1"/>
          <p:nvPr/>
        </p:nvSpPr>
        <p:spPr>
          <a:xfrm>
            <a:off x="7308560" y="5965904"/>
            <a:ext cx="2233752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rgbClr val="FFFF00"/>
                </a:solidFill>
              </a:rPr>
              <a:t>Halex GT 4.389SC @ 58 oz/A</a:t>
            </a:r>
          </a:p>
          <a:p>
            <a:pPr algn="ctr"/>
            <a:r>
              <a:rPr lang="en-US" sz="1200">
                <a:solidFill>
                  <a:srgbClr val="FFFF00"/>
                </a:solidFill>
              </a:rPr>
              <a:t>Aatrex 4L @ 64 oz/A</a:t>
            </a:r>
          </a:p>
          <a:p>
            <a:pPr algn="ctr"/>
            <a:r>
              <a:rPr lang="en-US" sz="1200">
                <a:solidFill>
                  <a:srgbClr val="FFFF00"/>
                </a:solidFill>
              </a:rPr>
              <a:t>Induce @ 0.25% v/v</a:t>
            </a:r>
          </a:p>
          <a:p>
            <a:pPr algn="ctr"/>
            <a:r>
              <a:rPr lang="en-US" sz="1200">
                <a:solidFill>
                  <a:srgbClr val="FFC000"/>
                </a:solidFill>
              </a:rPr>
              <a:t>Applied 16 DAP</a:t>
            </a:r>
          </a:p>
        </p:txBody>
      </p:sp>
    </p:spTree>
    <p:extLst>
      <p:ext uri="{BB962C8B-B14F-4D97-AF65-F5344CB8AC3E}">
        <p14:creationId xmlns:p14="http://schemas.microsoft.com/office/powerpoint/2010/main" val="3513113684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Enlist™ Herbicide Tolerant Corn</a:t>
            </a:r>
          </a:p>
        </p:txBody>
      </p:sp>
      <p:sp>
        <p:nvSpPr>
          <p:cNvPr id="84994" name="Content Placeholder 3"/>
          <p:cNvSpPr>
            <a:spLocks noGrp="1"/>
          </p:cNvSpPr>
          <p:nvPr>
            <p:ph sz="half" idx="2"/>
          </p:nvPr>
        </p:nvSpPr>
        <p:spPr>
          <a:xfrm>
            <a:off x="5629183" y="1037138"/>
            <a:ext cx="6144510" cy="485616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1600"/>
              <a:t>tolerance to 2,4-D, quizalofop, glyphosate, glufosinate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/>
              <a:t>Trait – 2014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/>
              <a:t>Enlist Duo® - 2014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/>
              <a:t>Enlist One® - 2017</a:t>
            </a:r>
          </a:p>
          <a:p>
            <a:pPr>
              <a:buFont typeface="Wingdings" pitchFamily="2" charset="2"/>
              <a:buChar char="Ø"/>
            </a:pPr>
            <a:r>
              <a:rPr lang="en-US" sz="1600" err="1"/>
              <a:t>Colex</a:t>
            </a:r>
            <a:r>
              <a:rPr lang="en-US" sz="1600"/>
              <a:t>-D™ technology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/>
              <a:t>2,4-D choline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/>
              <a:t>lower volatility (than ester)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/>
              <a:t>enhanced handling/mixing characteristics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/>
              <a:t>reduced odor</a:t>
            </a:r>
          </a:p>
          <a:p>
            <a:pPr>
              <a:buFont typeface="Wingdings" pitchFamily="2" charset="2"/>
              <a:buChar char="Ø"/>
            </a:pPr>
            <a:r>
              <a:rPr lang="en-US" sz="1600"/>
              <a:t>1 PRE application + 2 POST applications (30” or V8 stage, 12 days apart)</a:t>
            </a:r>
          </a:p>
          <a:p>
            <a:pPr>
              <a:buFont typeface="Wingdings" pitchFamily="2" charset="2"/>
              <a:buChar char="Ø"/>
            </a:pPr>
            <a:r>
              <a:rPr lang="en-US" sz="1600" u="sng"/>
              <a:t>Enlist Duo®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/>
              <a:t>DMA-Glyphosate (1.71 lb </a:t>
            </a:r>
            <a:r>
              <a:rPr lang="en-US" sz="1600" i="1" err="1"/>
              <a:t>ae</a:t>
            </a:r>
            <a:r>
              <a:rPr lang="en-US" sz="1600" i="1"/>
              <a:t>/gal) + 2,4-D choline (1.63 lb </a:t>
            </a:r>
            <a:r>
              <a:rPr lang="en-US" sz="1600" i="1" err="1"/>
              <a:t>ae</a:t>
            </a:r>
            <a:r>
              <a:rPr lang="en-US" sz="1600" i="1"/>
              <a:t>/gal)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/>
              <a:t>3.5 pt/A</a:t>
            </a:r>
          </a:p>
          <a:p>
            <a:pPr>
              <a:buFont typeface="Wingdings" pitchFamily="2" charset="2"/>
              <a:buChar char="Ø"/>
            </a:pPr>
            <a:r>
              <a:rPr lang="en-US" sz="1600" u="sng"/>
              <a:t>Enlist One®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/>
              <a:t>2,4-D choline (3.8 lb ae/gal)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i="1"/>
              <a:t>1.5-2.0 pts/A</a:t>
            </a:r>
          </a:p>
        </p:txBody>
      </p:sp>
      <p:sp>
        <p:nvSpPr>
          <p:cNvPr id="84995" name="AutoShape 4" descr="Enlist_Logo_Horz_RGB_300dpi.jpg"/>
          <p:cNvSpPr>
            <a:spLocks noChangeAspect="1" noChangeArrowheads="1"/>
          </p:cNvSpPr>
          <p:nvPr/>
        </p:nvSpPr>
        <p:spPr bwMode="auto">
          <a:xfrm>
            <a:off x="2614614" y="3810001"/>
            <a:ext cx="33432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4996" name="AutoShape 6" descr="Enlist_Logo_Horz_RGB_300dpi.jpg"/>
          <p:cNvSpPr>
            <a:spLocks noChangeAspect="1" noChangeArrowheads="1"/>
          </p:cNvSpPr>
          <p:nvPr/>
        </p:nvSpPr>
        <p:spPr bwMode="auto">
          <a:xfrm>
            <a:off x="1811339" y="-6238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4997" name="AutoShape 8" descr="Enlist_Logo_Horz_RGB_300dpi.jpg"/>
          <p:cNvSpPr>
            <a:spLocks noChangeAspect="1" noChangeArrowheads="1"/>
          </p:cNvSpPr>
          <p:nvPr/>
        </p:nvSpPr>
        <p:spPr bwMode="auto">
          <a:xfrm>
            <a:off x="1658939" y="-7762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4998" name="Picture 9" descr="C:\prostkoeric C drive\herbicide label pictures\enlis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307" y="4827189"/>
            <a:ext cx="2024063" cy="987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2" descr="C:\Documents and Settings\LAMPHIEC\Desktop\FINAL DHT Cooperator Deck 3.10.10\Slide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155" y="1173241"/>
            <a:ext cx="4371928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4935" y="4827189"/>
            <a:ext cx="1855787" cy="111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2828" y="5684759"/>
            <a:ext cx="958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pitchFamily="18" charset="0"/>
              </a:rPr>
              <a:t>2,4-D choline</a:t>
            </a:r>
          </a:p>
        </p:txBody>
      </p:sp>
    </p:spTree>
    <p:extLst>
      <p:ext uri="{BB962C8B-B14F-4D97-AF65-F5344CB8AC3E}">
        <p14:creationId xmlns:p14="http://schemas.microsoft.com/office/powerpoint/2010/main" val="626678678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Enlist™ Herbicide Tolerant Corn Programs</a:t>
            </a:r>
          </a:p>
        </p:txBody>
      </p:sp>
      <p:sp>
        <p:nvSpPr>
          <p:cNvPr id="84994" name="Content Placeholder 3"/>
          <p:cNvSpPr>
            <a:spLocks noGrp="1"/>
          </p:cNvSpPr>
          <p:nvPr>
            <p:ph sz="half" idx="2"/>
          </p:nvPr>
        </p:nvSpPr>
        <p:spPr>
          <a:xfrm>
            <a:off x="5771043" y="1239838"/>
            <a:ext cx="6144510" cy="485616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i="1" u="sng"/>
              <a:t>Program #1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i="1"/>
              <a:t>1) Atrazine – PRE followed by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i="1"/>
              <a:t>2) Liberty + Enlist One + </a:t>
            </a:r>
            <a:r>
              <a:rPr lang="en-US" sz="2400" i="1" u="sng"/>
              <a:t>One</a:t>
            </a:r>
            <a:r>
              <a:rPr lang="en-US" sz="2400" i="1"/>
              <a:t> of the following (Anthem Maxx, Dual Magnum, </a:t>
            </a:r>
            <a:r>
              <a:rPr lang="en-US" sz="2400" i="1" err="1"/>
              <a:t>Enversa</a:t>
            </a:r>
            <a:r>
              <a:rPr lang="en-US" sz="2400" i="1"/>
              <a:t>, Outlook, Prowl, Warrant, Zidua) - POST</a:t>
            </a:r>
          </a:p>
          <a:p>
            <a:pPr lvl="1">
              <a:buFont typeface="Wingdings" pitchFamily="2" charset="2"/>
              <a:buChar char="Ø"/>
            </a:pPr>
            <a:endParaRPr lang="en-US" sz="2400" i="1"/>
          </a:p>
          <a:p>
            <a:pPr>
              <a:buFont typeface="Wingdings" pitchFamily="2" charset="2"/>
              <a:buChar char="Ø"/>
            </a:pPr>
            <a:r>
              <a:rPr lang="en-US" sz="2400" i="1" u="sng"/>
              <a:t>Program #2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i="1"/>
              <a:t>1) One of the following PRE (Dual Magnum, </a:t>
            </a:r>
            <a:r>
              <a:rPr lang="en-US" sz="2400" i="1" err="1"/>
              <a:t>Enversa</a:t>
            </a:r>
            <a:r>
              <a:rPr lang="en-US" sz="2400" i="1"/>
              <a:t>, Outlook, Warrant) followed by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i="1"/>
              <a:t>2) Liberty + Enlist One + Atrazine - POST</a:t>
            </a:r>
          </a:p>
        </p:txBody>
      </p:sp>
      <p:sp>
        <p:nvSpPr>
          <p:cNvPr id="84995" name="AutoShape 4" descr="Enlist_Logo_Horz_RGB_300dpi.jpg"/>
          <p:cNvSpPr>
            <a:spLocks noChangeAspect="1" noChangeArrowheads="1"/>
          </p:cNvSpPr>
          <p:nvPr/>
        </p:nvSpPr>
        <p:spPr bwMode="auto">
          <a:xfrm>
            <a:off x="2614614" y="3810001"/>
            <a:ext cx="33432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4996" name="AutoShape 6" descr="Enlist_Logo_Horz_RGB_300dpi.jpg"/>
          <p:cNvSpPr>
            <a:spLocks noChangeAspect="1" noChangeArrowheads="1"/>
          </p:cNvSpPr>
          <p:nvPr/>
        </p:nvSpPr>
        <p:spPr bwMode="auto">
          <a:xfrm>
            <a:off x="1811339" y="-6238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4997" name="AutoShape 8" descr="Enlist_Logo_Horz_RGB_300dpi.jpg"/>
          <p:cNvSpPr>
            <a:spLocks noChangeAspect="1" noChangeArrowheads="1"/>
          </p:cNvSpPr>
          <p:nvPr/>
        </p:nvSpPr>
        <p:spPr bwMode="auto">
          <a:xfrm>
            <a:off x="1658939" y="-7762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4998" name="Picture 9" descr="C:\prostkoeric C drive\herbicide label pictures\enlis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307" y="4827189"/>
            <a:ext cx="2024063" cy="987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2" descr="C:\Documents and Settings\LAMPHIEC\Desktop\FINAL DHT Cooperator Deck 3.10.10\Slide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155" y="1173241"/>
            <a:ext cx="4371928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4935" y="4827189"/>
            <a:ext cx="1855787" cy="111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2828" y="5684759"/>
            <a:ext cx="958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latin typeface="Times New Roman" pitchFamily="18" charset="0"/>
              </a:rPr>
              <a:t>2,4-D choline</a:t>
            </a:r>
          </a:p>
        </p:txBody>
      </p:sp>
    </p:spTree>
    <p:extLst>
      <p:ext uri="{BB962C8B-B14F-4D97-AF65-F5344CB8AC3E}">
        <p14:creationId xmlns:p14="http://schemas.microsoft.com/office/powerpoint/2010/main" val="3464873972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520C-34E8-472E-B9A8-B9738CA22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Enlist Field Corn Weed Control - 2025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A5D64C-8745-4167-9639-F03E1860B60E}"/>
              </a:ext>
            </a:extLst>
          </p:cNvPr>
          <p:cNvSpPr txBox="1"/>
          <p:nvPr/>
        </p:nvSpPr>
        <p:spPr>
          <a:xfrm>
            <a:off x="35684" y="6159934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CN-04-25</a:t>
            </a:r>
          </a:p>
          <a:p>
            <a:r>
              <a:rPr lang="en-US" sz="1200">
                <a:solidFill>
                  <a:srgbClr val="FFC000"/>
                </a:solidFill>
              </a:rPr>
              <a:t>May 8</a:t>
            </a:r>
          </a:p>
          <a:p>
            <a:r>
              <a:rPr lang="en-US" sz="1200">
                <a:solidFill>
                  <a:srgbClr val="FFC000"/>
                </a:solidFill>
              </a:rPr>
              <a:t>29 DAT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A3270-0A5C-4809-8C3C-E80A2D235EC3}"/>
              </a:ext>
            </a:extLst>
          </p:cNvPr>
          <p:cNvSpPr txBox="1"/>
          <p:nvPr/>
        </p:nvSpPr>
        <p:spPr>
          <a:xfrm>
            <a:off x="2881475" y="605288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DCDDBD-37A9-40F7-98E5-929E41321836}"/>
              </a:ext>
            </a:extLst>
          </p:cNvPr>
          <p:cNvSpPr txBox="1"/>
          <p:nvPr/>
        </p:nvSpPr>
        <p:spPr>
          <a:xfrm>
            <a:off x="8263211" y="6052881"/>
            <a:ext cx="2260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Liberty Ultra 1.76SL@ 24 oz/A</a:t>
            </a:r>
          </a:p>
          <a:p>
            <a:pPr algn="ctr"/>
            <a:r>
              <a:rPr lang="en-US" sz="1200" b="1" i="1" u="sng">
                <a:solidFill>
                  <a:schemeClr val="bg1">
                    <a:lumMod val="20000"/>
                    <a:lumOff val="80000"/>
                  </a:schemeClr>
                </a:solidFill>
              </a:rPr>
              <a:t>Enlist One 3.8SL @ 32 oz/A</a:t>
            </a:r>
          </a:p>
          <a:p>
            <a:pPr algn="ctr"/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Aatrex 4L @ 32 oz/A</a:t>
            </a:r>
          </a:p>
          <a:p>
            <a:pPr algn="ctr"/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Applied 14 DAP (V3-V4)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126684-B4BE-45C2-9BA2-855418ECF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409" y="154588"/>
            <a:ext cx="1877731" cy="792549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EA83736-DECF-42FD-80B0-CF86F93B18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76313" y="1846858"/>
            <a:ext cx="4856162" cy="3642121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EA0854C-9ECD-4082-80A6-509A247250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07188" y="1846660"/>
            <a:ext cx="4854575" cy="3640931"/>
          </a:xfrm>
        </p:spPr>
      </p:pic>
    </p:spTree>
    <p:extLst>
      <p:ext uri="{BB962C8B-B14F-4D97-AF65-F5344CB8AC3E}">
        <p14:creationId xmlns:p14="http://schemas.microsoft.com/office/powerpoint/2010/main" val="3513647388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520C-34E8-472E-B9A8-B9738CA22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Enlist™ Field Corn Weed Control - 2025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A5D64C-8745-4167-9639-F03E1860B60E}"/>
              </a:ext>
            </a:extLst>
          </p:cNvPr>
          <p:cNvSpPr txBox="1"/>
          <p:nvPr/>
        </p:nvSpPr>
        <p:spPr>
          <a:xfrm>
            <a:off x="0" y="6232797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rgbClr val="FFC000"/>
                </a:solidFill>
              </a:rPr>
              <a:t>CN-04-25</a:t>
            </a:r>
          </a:p>
          <a:p>
            <a:r>
              <a:rPr lang="en-US" sz="1000">
                <a:solidFill>
                  <a:srgbClr val="FFC000"/>
                </a:solidFill>
              </a:rPr>
              <a:t>May 8</a:t>
            </a:r>
          </a:p>
          <a:p>
            <a:r>
              <a:rPr lang="en-US" sz="1000">
                <a:solidFill>
                  <a:srgbClr val="FFC000"/>
                </a:solidFill>
              </a:rPr>
              <a:t>29 DAT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A3270-0A5C-4809-8C3C-E80A2D235EC3}"/>
              </a:ext>
            </a:extLst>
          </p:cNvPr>
          <p:cNvSpPr txBox="1"/>
          <p:nvPr/>
        </p:nvSpPr>
        <p:spPr>
          <a:xfrm>
            <a:off x="2344782" y="586346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DCDDBD-37A9-40F7-98E5-929E41321836}"/>
              </a:ext>
            </a:extLst>
          </p:cNvPr>
          <p:cNvSpPr txBox="1"/>
          <p:nvPr/>
        </p:nvSpPr>
        <p:spPr>
          <a:xfrm>
            <a:off x="5150390" y="5868214"/>
            <a:ext cx="2456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Liberty Ultra 1.76SL @ 24 oz/A</a:t>
            </a:r>
          </a:p>
          <a:p>
            <a:pPr algn="ctr"/>
            <a:r>
              <a:rPr lang="en-US" sz="1200" b="1" i="1" u="sng">
                <a:solidFill>
                  <a:schemeClr val="bg1">
                    <a:lumMod val="20000"/>
                    <a:lumOff val="80000"/>
                  </a:schemeClr>
                </a:solidFill>
              </a:rPr>
              <a:t>Enlist One 3.8SL @ 32 oz/A</a:t>
            </a:r>
          </a:p>
          <a:p>
            <a:pPr algn="ctr"/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Dual Magnum 7.62EC @ 16 oz/A</a:t>
            </a:r>
          </a:p>
          <a:p>
            <a:pPr algn="ctr"/>
            <a:r>
              <a:rPr lang="en-US" sz="1200" b="1">
                <a:solidFill>
                  <a:srgbClr val="FFC000"/>
                </a:solidFill>
              </a:rPr>
              <a:t>Applied 14 DAP (V3-V4)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F78E23-FD57-442D-8855-AA407DFD9F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099" y="117847"/>
            <a:ext cx="1874839" cy="79212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3A530F9-29D6-4A63-A816-6E96E34281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6279" y="1687186"/>
            <a:ext cx="4856162" cy="3642121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9C22A63-A9A2-423F-9510-D6C450850B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54362" y="1687186"/>
            <a:ext cx="4856164" cy="3642123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619751-802A-4353-A4A7-CE30F72D4B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56865" y="1648115"/>
            <a:ext cx="4900815" cy="36756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AFBAE8-F086-4A14-A980-BCC55D69E2C5}"/>
              </a:ext>
            </a:extLst>
          </p:cNvPr>
          <p:cNvSpPr txBox="1"/>
          <p:nvPr/>
        </p:nvSpPr>
        <p:spPr>
          <a:xfrm>
            <a:off x="8871510" y="5888890"/>
            <a:ext cx="22981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Liberty Ultra 1.76SL @ 24 oz/A</a:t>
            </a:r>
          </a:p>
          <a:p>
            <a:pPr algn="ctr"/>
            <a:r>
              <a:rPr lang="en-US" sz="1200" b="1" i="1" u="sng">
                <a:solidFill>
                  <a:schemeClr val="bg1">
                    <a:lumMod val="20000"/>
                    <a:lumOff val="80000"/>
                  </a:schemeClr>
                </a:solidFill>
              </a:rPr>
              <a:t>Enlist One 3.8SL @ 32 oz/A</a:t>
            </a:r>
          </a:p>
          <a:p>
            <a:pPr algn="ctr"/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Outlook 6EC @ 12.8 oz/A</a:t>
            </a:r>
          </a:p>
          <a:p>
            <a:pPr algn="ctr"/>
            <a:r>
              <a:rPr lang="en-US" sz="1200" b="1">
                <a:solidFill>
                  <a:srgbClr val="FFC000"/>
                </a:solidFill>
              </a:rPr>
              <a:t>Applied 14 DAP (V3-V4)</a:t>
            </a:r>
          </a:p>
        </p:txBody>
      </p:sp>
    </p:spTree>
    <p:extLst>
      <p:ext uri="{BB962C8B-B14F-4D97-AF65-F5344CB8AC3E}">
        <p14:creationId xmlns:p14="http://schemas.microsoft.com/office/powerpoint/2010/main" val="1983542634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520C-34E8-472E-B9A8-B9738CA22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Enlist Field Corn Weed Control - 2025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A5D64C-8745-4167-9639-F03E1860B60E}"/>
              </a:ext>
            </a:extLst>
          </p:cNvPr>
          <p:cNvSpPr txBox="1"/>
          <p:nvPr/>
        </p:nvSpPr>
        <p:spPr>
          <a:xfrm>
            <a:off x="35684" y="6159934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CN-04-25</a:t>
            </a:r>
          </a:p>
          <a:p>
            <a:r>
              <a:rPr lang="en-US" sz="1200">
                <a:solidFill>
                  <a:srgbClr val="FFC000"/>
                </a:solidFill>
              </a:rPr>
              <a:t>May 8</a:t>
            </a:r>
          </a:p>
          <a:p>
            <a:r>
              <a:rPr lang="en-US" sz="1200">
                <a:solidFill>
                  <a:srgbClr val="FFC000"/>
                </a:solidFill>
              </a:rPr>
              <a:t>29 DAT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A3270-0A5C-4809-8C3C-E80A2D235EC3}"/>
              </a:ext>
            </a:extLst>
          </p:cNvPr>
          <p:cNvSpPr txBox="1"/>
          <p:nvPr/>
        </p:nvSpPr>
        <p:spPr>
          <a:xfrm>
            <a:off x="2881475" y="605288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DCDDBD-37A9-40F7-98E5-929E41321836}"/>
              </a:ext>
            </a:extLst>
          </p:cNvPr>
          <p:cNvSpPr txBox="1"/>
          <p:nvPr/>
        </p:nvSpPr>
        <p:spPr>
          <a:xfrm>
            <a:off x="8263212" y="6052881"/>
            <a:ext cx="22605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Liberty Ultra 1.76SL@ 24 oz/A</a:t>
            </a:r>
          </a:p>
          <a:p>
            <a:pPr algn="ctr"/>
            <a:r>
              <a:rPr lang="en-US" sz="1200" b="1" i="1" u="sng">
                <a:solidFill>
                  <a:schemeClr val="bg1">
                    <a:lumMod val="20000"/>
                    <a:lumOff val="80000"/>
                  </a:schemeClr>
                </a:solidFill>
              </a:rPr>
              <a:t>Enlist One 3.8SL @ 32 oz/A</a:t>
            </a:r>
          </a:p>
          <a:p>
            <a:pPr algn="ctr"/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Prowl H</a:t>
            </a:r>
            <a:r>
              <a:rPr lang="en-US" sz="1200" baseline="-25000">
                <a:solidFill>
                  <a:schemeClr val="bg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O 3.8SC @ 32 oz/A</a:t>
            </a:r>
          </a:p>
          <a:p>
            <a:pPr algn="ctr"/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Applied 14 DAP (V3-V4)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126684-B4BE-45C2-9BA2-855418ECF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409" y="154588"/>
            <a:ext cx="1877731" cy="792549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EA83736-DECF-42FD-80B0-CF86F93B18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76313" y="1846858"/>
            <a:ext cx="4856162" cy="3642121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542000E-63FF-476C-B965-C69A477625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07188" y="1846660"/>
            <a:ext cx="4854575" cy="3640931"/>
          </a:xfrm>
        </p:spPr>
      </p:pic>
    </p:spTree>
    <p:extLst>
      <p:ext uri="{BB962C8B-B14F-4D97-AF65-F5344CB8AC3E}">
        <p14:creationId xmlns:p14="http://schemas.microsoft.com/office/powerpoint/2010/main" val="3440619748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520C-34E8-472E-B9A8-B9738CA22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Enlist Field Corn Weed Control - 2025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A5D64C-8745-4167-9639-F03E1860B60E}"/>
              </a:ext>
            </a:extLst>
          </p:cNvPr>
          <p:cNvSpPr txBox="1"/>
          <p:nvPr/>
        </p:nvSpPr>
        <p:spPr>
          <a:xfrm>
            <a:off x="35684" y="6159934"/>
            <a:ext cx="864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CN-04-25</a:t>
            </a:r>
          </a:p>
          <a:p>
            <a:r>
              <a:rPr lang="en-US" sz="1200">
                <a:solidFill>
                  <a:srgbClr val="FFC000"/>
                </a:solidFill>
              </a:rPr>
              <a:t>July 30</a:t>
            </a:r>
          </a:p>
          <a:p>
            <a:r>
              <a:rPr lang="en-US" sz="1200">
                <a:solidFill>
                  <a:srgbClr val="FFC000"/>
                </a:solidFill>
              </a:rPr>
              <a:t>112 DAT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A3270-0A5C-4809-8C3C-E80A2D235EC3}"/>
              </a:ext>
            </a:extLst>
          </p:cNvPr>
          <p:cNvSpPr txBox="1"/>
          <p:nvPr/>
        </p:nvSpPr>
        <p:spPr>
          <a:xfrm>
            <a:off x="2881475" y="605288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DCDDBD-37A9-40F7-98E5-929E41321836}"/>
              </a:ext>
            </a:extLst>
          </p:cNvPr>
          <p:cNvSpPr txBox="1"/>
          <p:nvPr/>
        </p:nvSpPr>
        <p:spPr>
          <a:xfrm>
            <a:off x="8244431" y="6052881"/>
            <a:ext cx="2298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Liberty Ultra 1.76SL @ 24 oz/A</a:t>
            </a:r>
          </a:p>
          <a:p>
            <a:pPr algn="ctr"/>
            <a:r>
              <a:rPr lang="en-US" sz="1200" b="1" i="1" u="sng">
                <a:solidFill>
                  <a:schemeClr val="bg1">
                    <a:lumMod val="20000"/>
                    <a:lumOff val="80000"/>
                  </a:schemeClr>
                </a:solidFill>
              </a:rPr>
              <a:t>Enlist One 3.8SL @ 32 oz/A</a:t>
            </a:r>
          </a:p>
          <a:p>
            <a:pPr algn="ctr"/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Anthem Maxx 4.3SC @ 3 oz/A</a:t>
            </a:r>
          </a:p>
          <a:p>
            <a:pPr algn="ctr"/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Applied 14 DAP (V3-V4)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F78E23-FD57-442D-8855-AA407DFD9F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099" y="117847"/>
            <a:ext cx="1874839" cy="79212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A815832-0FB8-4876-BF6E-F9021D9462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76313" y="1846858"/>
            <a:ext cx="4856162" cy="3642121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ED9BF3CE-29D3-4134-8B2F-4DC6416612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07188" y="1846660"/>
            <a:ext cx="4854575" cy="3640931"/>
          </a:xfrm>
        </p:spPr>
      </p:pic>
    </p:spTree>
    <p:extLst>
      <p:ext uri="{BB962C8B-B14F-4D97-AF65-F5344CB8AC3E}">
        <p14:creationId xmlns:p14="http://schemas.microsoft.com/office/powerpoint/2010/main" val="321416547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8DD67-D406-109C-F7AD-8D8CAEFC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Enlist Field Corn Hybrids for Georgia – 2025</a:t>
            </a:r>
            <a:br>
              <a:rPr lang="en-US" dirty="0"/>
            </a:br>
            <a:r>
              <a:rPr lang="en-US" i="1" dirty="0">
                <a:solidFill>
                  <a:srgbClr val="FFC000"/>
                </a:solidFill>
              </a:rPr>
              <a:t>Averaged Over 22 Locations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A7B1531-EE52-0C58-8B8F-C2E2C2345F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8205789"/>
              </p:ext>
            </p:extLst>
          </p:nvPr>
        </p:nvGraphicFramePr>
        <p:xfrm>
          <a:off x="641350" y="1239838"/>
          <a:ext cx="11256963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A9FBF9C-865F-7A68-0E6B-445E0CD354AB}"/>
              </a:ext>
            </a:extLst>
          </p:cNvPr>
          <p:cNvSpPr txBox="1"/>
          <p:nvPr/>
        </p:nvSpPr>
        <p:spPr>
          <a:xfrm>
            <a:off x="-36035" y="6531429"/>
            <a:ext cx="2044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K. Phillips, Pioneer</a:t>
            </a:r>
          </a:p>
        </p:txBody>
      </p:sp>
    </p:spTree>
    <p:extLst>
      <p:ext uri="{BB962C8B-B14F-4D97-AF65-F5344CB8AC3E}">
        <p14:creationId xmlns:p14="http://schemas.microsoft.com/office/powerpoint/2010/main" val="2980648454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0C2C7-6C5A-4B9B-91BF-329B4997B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is grain agronomist?</a:t>
            </a:r>
            <a:br>
              <a:rPr lang="en-US"/>
            </a:br>
            <a:r>
              <a:rPr lang="en-US"/>
              <a:t>04/17/25 – 5:17 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7C325A-2D76-4879-B189-D82521BBC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114" y="1127720"/>
            <a:ext cx="7240323" cy="5430243"/>
          </a:xfrm>
        </p:spPr>
      </p:pic>
    </p:spTree>
    <p:extLst>
      <p:ext uri="{BB962C8B-B14F-4D97-AF65-F5344CB8AC3E}">
        <p14:creationId xmlns:p14="http://schemas.microsoft.com/office/powerpoint/2010/main" val="2621588062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398A4-14E4-0534-A8AF-9028CCDD3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Enlist One/ESA/Runoff Mitigation</a:t>
            </a:r>
            <a:br>
              <a:rPr lang="en-US" dirty="0"/>
            </a:br>
            <a:r>
              <a:rPr lang="en-US" dirty="0"/>
              <a:t>(4-6 credits)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C4180F-2D8E-A040-283A-6BDDCAC51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7177" y="1635124"/>
            <a:ext cx="5053079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75A78-F13B-41D1-685D-2CBCFC235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048" y="1784622"/>
            <a:ext cx="6962775" cy="244923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0D51232-213F-487F-AFD9-CAF951AC0352}"/>
              </a:ext>
            </a:extLst>
          </p:cNvPr>
          <p:cNvSpPr/>
          <p:nvPr/>
        </p:nvSpPr>
        <p:spPr bwMode="auto">
          <a:xfrm>
            <a:off x="9634538" y="2147888"/>
            <a:ext cx="2071687" cy="333375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2680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92FF-3F49-F64B-B0FA-DAEE76594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Volunteer Corn/Replant?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32E9F3-77AE-895F-5CAF-F1A4B5EE1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781" y="1372394"/>
            <a:ext cx="61341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29320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39330-98BE-4258-B7B9-7A455606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Corn Control with Select Max 0.97EC @ 6 oz/A + Induce @ 0.25% v/v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186917-638C-4B2E-AFE6-07ED9A62E2C4}"/>
              </a:ext>
            </a:extLst>
          </p:cNvPr>
          <p:cNvSpPr txBox="1"/>
          <p:nvPr/>
        </p:nvSpPr>
        <p:spPr>
          <a:xfrm>
            <a:off x="1651590" y="598298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AB0B4-EFF9-4B2D-AB29-DA73C5CD5A60}"/>
              </a:ext>
            </a:extLst>
          </p:cNvPr>
          <p:cNvSpPr txBox="1"/>
          <p:nvPr/>
        </p:nvSpPr>
        <p:spPr>
          <a:xfrm>
            <a:off x="5142167" y="5924044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Applied V3-V4</a:t>
            </a:r>
          </a:p>
          <a:p>
            <a:pPr algn="ctr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28 DAT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9B56C-1BF6-4FA2-836F-F20E7420F6CD}"/>
              </a:ext>
            </a:extLst>
          </p:cNvPr>
          <p:cNvSpPr txBox="1"/>
          <p:nvPr/>
        </p:nvSpPr>
        <p:spPr>
          <a:xfrm>
            <a:off x="8880981" y="5890647"/>
            <a:ext cx="1659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Applied V5-V6</a:t>
            </a:r>
          </a:p>
          <a:p>
            <a:pPr algn="ctr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18 DAT</a:t>
            </a:r>
          </a:p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6A8B96-E044-471F-BE8F-857387E9F858}"/>
              </a:ext>
            </a:extLst>
          </p:cNvPr>
          <p:cNvSpPr/>
          <p:nvPr/>
        </p:nvSpPr>
        <p:spPr>
          <a:xfrm>
            <a:off x="-28169" y="6180748"/>
            <a:ext cx="911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FFC000"/>
                </a:solidFill>
              </a:rPr>
              <a:t>CN-01-25</a:t>
            </a:r>
          </a:p>
          <a:p>
            <a:r>
              <a:rPr lang="en-US" sz="1200" i="1">
                <a:solidFill>
                  <a:srgbClr val="FFC000"/>
                </a:solidFill>
              </a:rPr>
              <a:t>May 7</a:t>
            </a:r>
          </a:p>
          <a:p>
            <a:r>
              <a:rPr lang="en-US" sz="1200" i="1">
                <a:solidFill>
                  <a:srgbClr val="FFC000"/>
                </a:solidFill>
              </a:rPr>
              <a:t>42 DAP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DC20BAB-EBBF-40DA-B8FA-C23D85C61A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43709" y="1733838"/>
            <a:ext cx="4856162" cy="3642122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11C9EFA-041B-42E3-820B-74D932DD57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87933" y="1733835"/>
            <a:ext cx="4856164" cy="3642123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68E16-04CE-4D25-A85D-7BEC827A99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82878" y="1733831"/>
            <a:ext cx="4856168" cy="364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98229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39330-98BE-4258-B7B9-7A455606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Corn Control with Gramoxone 3SL @ 32 oz/A + Tricor 4F @ 4 oz/A + Induce @ 0.25% v/v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3F86D8-8E59-438A-933A-A2F93FCAC1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18421" y="1727749"/>
            <a:ext cx="4901016" cy="3675762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186917-638C-4B2E-AFE6-07ED9A62E2C4}"/>
              </a:ext>
            </a:extLst>
          </p:cNvPr>
          <p:cNvSpPr txBox="1"/>
          <p:nvPr/>
        </p:nvSpPr>
        <p:spPr>
          <a:xfrm>
            <a:off x="1651590" y="598298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AB0B4-EFF9-4B2D-AB29-DA73C5CD5A60}"/>
              </a:ext>
            </a:extLst>
          </p:cNvPr>
          <p:cNvSpPr txBox="1"/>
          <p:nvPr/>
        </p:nvSpPr>
        <p:spPr>
          <a:xfrm>
            <a:off x="5160335" y="5948268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Applied V3-V4</a:t>
            </a:r>
          </a:p>
          <a:p>
            <a:pPr algn="ctr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17 DAT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9B56C-1BF6-4FA2-836F-F20E7420F6CD}"/>
              </a:ext>
            </a:extLst>
          </p:cNvPr>
          <p:cNvSpPr txBox="1"/>
          <p:nvPr/>
        </p:nvSpPr>
        <p:spPr>
          <a:xfrm>
            <a:off x="9008572" y="5934670"/>
            <a:ext cx="1659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Applied V5-V6</a:t>
            </a:r>
          </a:p>
          <a:p>
            <a:pPr algn="ctr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7 DAT</a:t>
            </a: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E1A146-F55A-4E16-A94F-4FBD6F5608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74705" y="1727746"/>
            <a:ext cx="4901019" cy="3675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515154-2E80-41EF-8605-4C138903E1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95424" y="1727745"/>
            <a:ext cx="4901020" cy="36757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13F1AD-C104-494D-B1E8-8DFC8DCA94FD}"/>
              </a:ext>
            </a:extLst>
          </p:cNvPr>
          <p:cNvSpPr txBox="1"/>
          <p:nvPr/>
        </p:nvSpPr>
        <p:spPr>
          <a:xfrm>
            <a:off x="-7634" y="6167646"/>
            <a:ext cx="859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FFC000"/>
                </a:solidFill>
              </a:rPr>
              <a:t>CN-01-25</a:t>
            </a:r>
          </a:p>
          <a:p>
            <a:r>
              <a:rPr lang="en-US" sz="1200" i="1">
                <a:solidFill>
                  <a:srgbClr val="FFC000"/>
                </a:solidFill>
              </a:rPr>
              <a:t>April 26</a:t>
            </a:r>
          </a:p>
          <a:p>
            <a:r>
              <a:rPr lang="en-US" sz="1200" i="1">
                <a:solidFill>
                  <a:srgbClr val="FFC000"/>
                </a:solidFill>
              </a:rPr>
              <a:t>31 DAP</a:t>
            </a:r>
          </a:p>
        </p:txBody>
      </p:sp>
    </p:spTree>
    <p:extLst>
      <p:ext uri="{BB962C8B-B14F-4D97-AF65-F5344CB8AC3E}">
        <p14:creationId xmlns:p14="http://schemas.microsoft.com/office/powerpoint/2010/main" val="4049149307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2E2A-BFE2-5369-FC3D-1CCBE826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Boron?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AF3C51-AF29-8220-3E71-87B028AEC4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9912" y="2206042"/>
            <a:ext cx="5526088" cy="244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FE3EC5-8367-62D4-2379-6DA601D294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0638" y="1999276"/>
            <a:ext cx="5527675" cy="333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24860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B120-C7B6-426C-AA91-6D9792DB537E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Roundup + Atrazine + Zidua + Boron - 2025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E1E9A8-E010-4AA8-9266-B0A7C31D528D}"/>
              </a:ext>
            </a:extLst>
          </p:cNvPr>
          <p:cNvSpPr txBox="1"/>
          <p:nvPr/>
        </p:nvSpPr>
        <p:spPr>
          <a:xfrm>
            <a:off x="-35683" y="6159934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FFC000"/>
                </a:solidFill>
              </a:rPr>
              <a:t>CN-08-25</a:t>
            </a:r>
          </a:p>
          <a:p>
            <a:r>
              <a:rPr lang="en-US" sz="1200" i="1">
                <a:solidFill>
                  <a:srgbClr val="FFC000"/>
                </a:solidFill>
              </a:rPr>
              <a:t>May 7</a:t>
            </a:r>
          </a:p>
          <a:p>
            <a:r>
              <a:rPr lang="en-US" sz="1200" i="1">
                <a:solidFill>
                  <a:srgbClr val="FFC000"/>
                </a:solidFill>
              </a:rPr>
              <a:t>28 DAT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4B45F6-42E5-4874-8BD3-DBF0627A5BB3}"/>
              </a:ext>
            </a:extLst>
          </p:cNvPr>
          <p:cNvSpPr txBox="1"/>
          <p:nvPr/>
        </p:nvSpPr>
        <p:spPr>
          <a:xfrm>
            <a:off x="1239956" y="4560921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225958-E3A4-4562-991F-0A63BFBD800F}"/>
              </a:ext>
            </a:extLst>
          </p:cNvPr>
          <p:cNvSpPr txBox="1"/>
          <p:nvPr/>
        </p:nvSpPr>
        <p:spPr>
          <a:xfrm>
            <a:off x="2645068" y="4563603"/>
            <a:ext cx="3389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20000"/>
                    <a:lumOff val="80000"/>
                  </a:schemeClr>
                </a:solidFill>
              </a:rPr>
              <a:t>Roundup PowerMax3 5.88SL @ 27 oz/A</a:t>
            </a:r>
          </a:p>
          <a:p>
            <a:pPr algn="ctr"/>
            <a:r>
              <a:rPr lang="en-US" sz="1000">
                <a:solidFill>
                  <a:schemeClr val="bg1">
                    <a:lumMod val="20000"/>
                    <a:lumOff val="80000"/>
                  </a:schemeClr>
                </a:solidFill>
              </a:rPr>
              <a:t>Aatrex 4L @ 64 oz/A</a:t>
            </a:r>
          </a:p>
          <a:p>
            <a:pPr algn="ctr"/>
            <a:r>
              <a:rPr lang="en-US" sz="1000">
                <a:solidFill>
                  <a:schemeClr val="bg1">
                    <a:lumMod val="20000"/>
                    <a:lumOff val="80000"/>
                  </a:schemeClr>
                </a:solidFill>
              </a:rPr>
              <a:t>Zidua 4.17SC @ 2.5 oz/A</a:t>
            </a:r>
            <a:endParaRPr lang="en-US" sz="1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C31F18-5A90-41A7-A321-2B7F8EF7EF39}"/>
              </a:ext>
            </a:extLst>
          </p:cNvPr>
          <p:cNvSpPr txBox="1"/>
          <p:nvPr/>
        </p:nvSpPr>
        <p:spPr>
          <a:xfrm>
            <a:off x="5700114" y="4586354"/>
            <a:ext cx="2480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20000"/>
                    <a:lumOff val="80000"/>
                  </a:schemeClr>
                </a:solidFill>
              </a:rPr>
              <a:t>Roundup PowerMax3 5.88SL @ 27 oz/A</a:t>
            </a:r>
          </a:p>
          <a:p>
            <a:pPr algn="ctr"/>
            <a:r>
              <a:rPr lang="en-US" sz="1000">
                <a:solidFill>
                  <a:schemeClr val="bg1">
                    <a:lumMod val="20000"/>
                    <a:lumOff val="80000"/>
                  </a:schemeClr>
                </a:solidFill>
              </a:rPr>
              <a:t>Aatrex 4L @ 64 oz/A</a:t>
            </a:r>
          </a:p>
          <a:p>
            <a:pPr algn="ctr"/>
            <a:r>
              <a:rPr lang="en-US" sz="1000">
                <a:solidFill>
                  <a:schemeClr val="bg1">
                    <a:lumMod val="20000"/>
                    <a:lumOff val="80000"/>
                  </a:schemeClr>
                </a:solidFill>
              </a:rPr>
              <a:t>Zidua 4.17SC @ 2.5 oz/A</a:t>
            </a:r>
          </a:p>
          <a:p>
            <a:pPr algn="ctr"/>
            <a:r>
              <a:rPr lang="en-US" sz="1000">
                <a:solidFill>
                  <a:schemeClr val="bg1">
                    <a:lumMod val="20000"/>
                    <a:lumOff val="80000"/>
                  </a:schemeClr>
                </a:solidFill>
              </a:rPr>
              <a:t>10% Liquid Boron @ 32 oz/A</a:t>
            </a:r>
            <a:endParaRPr lang="en-US" sz="1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D9D5DB-83C8-49DC-86F1-4FCC459D4D41}"/>
              </a:ext>
            </a:extLst>
          </p:cNvPr>
          <p:cNvSpPr txBox="1"/>
          <p:nvPr/>
        </p:nvSpPr>
        <p:spPr>
          <a:xfrm>
            <a:off x="8501165" y="4603748"/>
            <a:ext cx="2480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20000"/>
                    <a:lumOff val="80000"/>
                  </a:schemeClr>
                </a:solidFill>
              </a:rPr>
              <a:t>Roundup PowerMax3 5.88SL @ 27 oz/A</a:t>
            </a:r>
          </a:p>
          <a:p>
            <a:pPr algn="ctr"/>
            <a:r>
              <a:rPr lang="en-US" sz="1000">
                <a:solidFill>
                  <a:schemeClr val="bg1">
                    <a:lumMod val="20000"/>
                    <a:lumOff val="80000"/>
                  </a:schemeClr>
                </a:solidFill>
              </a:rPr>
              <a:t>Aatrex 4L @ 64 oz/A</a:t>
            </a:r>
          </a:p>
          <a:p>
            <a:pPr algn="ctr"/>
            <a:r>
              <a:rPr lang="en-US" sz="1000">
                <a:solidFill>
                  <a:schemeClr val="bg1">
                    <a:lumMod val="20000"/>
                    <a:lumOff val="80000"/>
                  </a:schemeClr>
                </a:solidFill>
              </a:rPr>
              <a:t>Zidua 4.17SC @ 2.5 oz/A</a:t>
            </a:r>
          </a:p>
          <a:p>
            <a:pPr algn="ctr"/>
            <a:r>
              <a:rPr lang="en-US" sz="1000">
                <a:solidFill>
                  <a:schemeClr val="bg1">
                    <a:lumMod val="20000"/>
                    <a:lumOff val="80000"/>
                  </a:schemeClr>
                </a:solidFill>
              </a:rPr>
              <a:t>10% Liquid Boron @ 64 oz/A</a:t>
            </a:r>
            <a:endParaRPr lang="en-US" sz="100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E808698-AD23-486F-A509-439CCEF04F1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3000" y="1702660"/>
            <a:ext cx="3295650" cy="2471738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A177D7A-406C-4FA8-A585-0C54C52D8B75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5579" y="1720054"/>
            <a:ext cx="3295650" cy="2471738"/>
          </a:xfrm>
        </p:spPr>
      </p:pic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EE40B360-80A9-49BC-B056-EF086C9620B0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291868" y="1720055"/>
            <a:ext cx="3295649" cy="2471737"/>
          </a:xfrm>
        </p:spPr>
      </p:pic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DC38B56E-646A-471B-BE0E-40AC29B3E36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977777" y="1720055"/>
            <a:ext cx="3295649" cy="2471737"/>
          </a:xfrm>
        </p:spPr>
      </p:pic>
    </p:spTree>
    <p:extLst>
      <p:ext uri="{BB962C8B-B14F-4D97-AF65-F5344CB8AC3E}">
        <p14:creationId xmlns:p14="http://schemas.microsoft.com/office/powerpoint/2010/main" val="2551789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B9FB93B-6EA0-D723-6555-16476EB2E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Roundup PowerMax3 5.88SL @ 27 oz/A + Aatrex 4L @ 64 oz/A + Zidua 4.17SC @ 2.5 oz/A ± 10% Liquid Boron @ 32 oz/A or 64 oz/A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64C60ACE-A273-DF54-4124-99CC44490E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5058398"/>
              </p:ext>
            </p:extLst>
          </p:nvPr>
        </p:nvGraphicFramePr>
        <p:xfrm>
          <a:off x="724754" y="1239838"/>
          <a:ext cx="11256963" cy="485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CCA9108-B697-43DA-AA3A-B4D3FA3F0422}"/>
              </a:ext>
            </a:extLst>
          </p:cNvPr>
          <p:cNvSpPr txBox="1"/>
          <p:nvPr/>
        </p:nvSpPr>
        <p:spPr>
          <a:xfrm rot="16200000">
            <a:off x="-201974" y="3118649"/>
            <a:ext cx="1484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chemeClr val="bg1">
                    <a:lumMod val="20000"/>
                    <a:lumOff val="80000"/>
                  </a:schemeClr>
                </a:solidFill>
              </a:rPr>
              <a:t>Yield (Bu/A)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D0D87B-5483-8E29-E956-6BF1F07B23EB}"/>
              </a:ext>
            </a:extLst>
          </p:cNvPr>
          <p:cNvSpPr txBox="1"/>
          <p:nvPr/>
        </p:nvSpPr>
        <p:spPr>
          <a:xfrm>
            <a:off x="0" y="6151815"/>
            <a:ext cx="1833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CN-08-25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Pioneer P13777PWUE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Applied 14 DAP (V3-V4)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0DBB0A-5985-BA37-FC61-42D93A6E38F0}"/>
              </a:ext>
            </a:extLst>
          </p:cNvPr>
          <p:cNvSpPr txBox="1"/>
          <p:nvPr/>
        </p:nvSpPr>
        <p:spPr>
          <a:xfrm>
            <a:off x="10766689" y="1380684"/>
            <a:ext cx="1051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</a:rPr>
              <a:t>P = 0.3167</a:t>
            </a:r>
          </a:p>
          <a:p>
            <a:r>
              <a:rPr lang="en-US" sz="1400" b="1" dirty="0">
                <a:solidFill>
                  <a:srgbClr val="FFC000"/>
                </a:solidFill>
              </a:rPr>
              <a:t>CV = 8.42</a:t>
            </a:r>
          </a:p>
        </p:txBody>
      </p:sp>
    </p:spTree>
    <p:extLst>
      <p:ext uri="{BB962C8B-B14F-4D97-AF65-F5344CB8AC3E}">
        <p14:creationId xmlns:p14="http://schemas.microsoft.com/office/powerpoint/2010/main" val="1477655840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88CFD-570A-A5EB-2448-ED96CC118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Surtain</a:t>
            </a:r>
            <a:r>
              <a:rPr lang="en-US"/>
              <a:t> Herbicide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0F26A-B518-13A3-7EBF-CE90531BB0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/>
              <a:t> </a:t>
            </a:r>
            <a:r>
              <a:rPr lang="en-US" sz="2400" err="1"/>
              <a:t>Surtain</a:t>
            </a:r>
            <a:r>
              <a:rPr lang="en-US" sz="2400"/>
              <a:t> 1.628SC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i="1"/>
              <a:t> saflufenacil (Sharpen) – 0.626 lbs/gal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i="1"/>
              <a:t> </a:t>
            </a:r>
            <a:r>
              <a:rPr lang="en-US" sz="2400" i="1" err="1"/>
              <a:t>pyroxaslfone</a:t>
            </a:r>
            <a:r>
              <a:rPr lang="en-US" sz="2400" i="1"/>
              <a:t> (Zidua) – 1.002 lbs/gal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/>
              <a:t> solid encapsulated herbicide technology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/>
              <a:t> 11 oz/A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/>
              <a:t> PRE-V3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/>
              <a:t> residual control only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/>
              <a:t> Have not been a huge fan of pyroxasulfone applied PRE?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100" i="1"/>
              <a:t>injury</a:t>
            </a:r>
          </a:p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883329-8DFE-551C-ED55-C62A8744CC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71378" y="1239838"/>
            <a:ext cx="3628917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143808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C4C5E-4024-AA45-62C3-6ED15B8CB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Surtain</a:t>
            </a:r>
            <a:r>
              <a:rPr lang="en-US"/>
              <a:t> (saflufenacil + pyroxasulfone) Encapsulation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C30329-A784-B521-7703-F418D1AE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118" y="1517302"/>
            <a:ext cx="11157764" cy="430370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2675BF-1349-4F51-9CC0-8526C63A4DAC}"/>
              </a:ext>
            </a:extLst>
          </p:cNvPr>
          <p:cNvSpPr txBox="1"/>
          <p:nvPr/>
        </p:nvSpPr>
        <p:spPr>
          <a:xfrm>
            <a:off x="8555215" y="582101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>
                <a:solidFill>
                  <a:srgbClr val="FFFF00"/>
                </a:solidFill>
              </a:rPr>
              <a:t>Surtain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4A294F-3C82-82DA-5742-5A040546EE77}"/>
              </a:ext>
            </a:extLst>
          </p:cNvPr>
          <p:cNvSpPr txBox="1"/>
          <p:nvPr/>
        </p:nvSpPr>
        <p:spPr>
          <a:xfrm>
            <a:off x="58558" y="6436836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FFC000"/>
                </a:solidFill>
              </a:rPr>
              <a:t>Source: BASF</a:t>
            </a:r>
          </a:p>
        </p:txBody>
      </p:sp>
    </p:spTree>
    <p:extLst>
      <p:ext uri="{BB962C8B-B14F-4D97-AF65-F5344CB8AC3E}">
        <p14:creationId xmlns:p14="http://schemas.microsoft.com/office/powerpoint/2010/main" val="1336787925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58F3F-DFAC-4B56-AE42-6AB22E0A6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Corn Weed Control - 2025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68077-9827-403E-AD7D-5BCCD8072F23}"/>
              </a:ext>
            </a:extLst>
          </p:cNvPr>
          <p:cNvSpPr txBox="1"/>
          <p:nvPr/>
        </p:nvSpPr>
        <p:spPr>
          <a:xfrm>
            <a:off x="8456" y="6150570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FFC000"/>
                </a:solidFill>
              </a:rPr>
              <a:t>CN-06-25</a:t>
            </a:r>
          </a:p>
          <a:p>
            <a:r>
              <a:rPr lang="en-US" sz="1200" i="1">
                <a:solidFill>
                  <a:srgbClr val="FFC000"/>
                </a:solidFill>
              </a:rPr>
              <a:t>August 19</a:t>
            </a:r>
          </a:p>
          <a:p>
            <a:r>
              <a:rPr lang="en-US" sz="1200" i="1">
                <a:solidFill>
                  <a:srgbClr val="FFC000"/>
                </a:solidFill>
              </a:rPr>
              <a:t>138 DAP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62F01F-3D02-4FE9-82E0-59AD34B51CFC}"/>
              </a:ext>
            </a:extLst>
          </p:cNvPr>
          <p:cNvSpPr txBox="1"/>
          <p:nvPr/>
        </p:nvSpPr>
        <p:spPr>
          <a:xfrm>
            <a:off x="3070062" y="5725429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A4D4B5A-C7F0-412E-BBB4-413F453F6A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45428" y="1766700"/>
            <a:ext cx="4531519" cy="3398639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D59E64D-0F70-4F25-A74F-F25A8FC1A8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29561" y="1760346"/>
            <a:ext cx="4531523" cy="3398642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8B79A1-FCD4-4E18-AC13-D08E57437EDB}"/>
              </a:ext>
            </a:extLst>
          </p:cNvPr>
          <p:cNvSpPr txBox="1"/>
          <p:nvPr/>
        </p:nvSpPr>
        <p:spPr>
          <a:xfrm>
            <a:off x="6272849" y="5602817"/>
            <a:ext cx="2944139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rgbClr val="FFFF00"/>
                </a:solidFill>
              </a:rPr>
              <a:t>Roundup PowerMax3 5.88SL @ 30 oz/A</a:t>
            </a:r>
          </a:p>
          <a:p>
            <a:pPr algn="ctr"/>
            <a:r>
              <a:rPr lang="en-US" sz="1200" err="1">
                <a:solidFill>
                  <a:srgbClr val="FFFF00"/>
                </a:solidFill>
              </a:rPr>
              <a:t>Surtain</a:t>
            </a:r>
            <a:r>
              <a:rPr lang="en-US" sz="1200">
                <a:solidFill>
                  <a:srgbClr val="FFFF00"/>
                </a:solidFill>
              </a:rPr>
              <a:t> 1.628SC @ 11 oz/A</a:t>
            </a:r>
          </a:p>
          <a:p>
            <a:pPr algn="ctr"/>
            <a:r>
              <a:rPr lang="en-US" sz="1200">
                <a:solidFill>
                  <a:srgbClr val="FFFF00"/>
                </a:solidFill>
              </a:rPr>
              <a:t>Aatrex 4L @ 32 oz/A</a:t>
            </a:r>
          </a:p>
          <a:p>
            <a:pPr algn="ctr"/>
            <a:r>
              <a:rPr lang="en-US" sz="1200">
                <a:solidFill>
                  <a:srgbClr val="FFFF00"/>
                </a:solidFill>
              </a:rPr>
              <a:t>Induce @ 0.25% v/v</a:t>
            </a:r>
          </a:p>
          <a:p>
            <a:pPr algn="ctr"/>
            <a:r>
              <a:rPr lang="en-US" sz="1200">
                <a:solidFill>
                  <a:srgbClr val="FFFF00"/>
                </a:solidFill>
              </a:rPr>
              <a:t>AMSOL @ 2.5% v/v</a:t>
            </a:r>
          </a:p>
          <a:p>
            <a:pPr algn="ctr"/>
            <a:r>
              <a:rPr lang="en-US" sz="1200">
                <a:solidFill>
                  <a:srgbClr val="FFC000"/>
                </a:solidFill>
              </a:rPr>
              <a:t>Applied 14 DAP</a:t>
            </a:r>
          </a:p>
        </p:txBody>
      </p:sp>
    </p:spTree>
    <p:extLst>
      <p:ext uri="{BB962C8B-B14F-4D97-AF65-F5344CB8AC3E}">
        <p14:creationId xmlns:p14="http://schemas.microsoft.com/office/powerpoint/2010/main" val="4133201145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DD095-75D9-4600-B40F-E3C420E91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 for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2D100-D3E7-4DBA-B161-9AA6CF1E2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AI Recommendations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Weed Control Costs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Ryegrass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Halex GT vs Home-Made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Enlist Corn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V. Corn Control/Replant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Boron???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Cocklebur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V. peanut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Post-Harvest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Problems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8E617-A6F6-C0A4-98D1-299FFBF17D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620" y="1297278"/>
            <a:ext cx="3842844" cy="512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44596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3C810-2225-618E-8CDA-D3ABE78FD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Cocklebur in Field Corn</a:t>
            </a:r>
          </a:p>
        </p:txBody>
      </p:sp>
      <p:pic>
        <p:nvPicPr>
          <p:cNvPr id="6" name="Content Placeholder 5" descr="A hand holding a green leaf&#10;&#10;AI-generated content may be incorrect.">
            <a:extLst>
              <a:ext uri="{FF2B5EF4-FFF2-40B4-BE49-F238E27FC236}">
                <a16:creationId xmlns:a16="http://schemas.microsoft.com/office/drawing/2014/main" id="{8BAB47EB-3106-B199-1C88-04949B9838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13" y="1595041"/>
            <a:ext cx="5526088" cy="3108424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DDDBC9-6A83-7EDA-A97D-A383475CEA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46864" y="1376363"/>
            <a:ext cx="4365096" cy="3273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DB403A-14F6-0797-6C4C-DBA55B3C940A}"/>
              </a:ext>
            </a:extLst>
          </p:cNvPr>
          <p:cNvSpPr txBox="1"/>
          <p:nvPr/>
        </p:nvSpPr>
        <p:spPr>
          <a:xfrm>
            <a:off x="80963" y="4960799"/>
            <a:ext cx="58659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FFC000"/>
                </a:solidFill>
              </a:rPr>
              <a:t>PRE: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Acuron, Atrazine, Corvus, Resicore, Sharpen</a:t>
            </a:r>
          </a:p>
          <a:p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r>
              <a:rPr lang="en-US" b="1" i="1" u="sng" dirty="0">
                <a:solidFill>
                  <a:srgbClr val="FFC000"/>
                </a:solidFill>
              </a:rPr>
              <a:t>POST: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Armezon, Atrazine, Basagran, Callisto, Capreno,</a:t>
            </a:r>
          </a:p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Clarity, Enlist One, Halex GT, Impact, Laudis, Liberty, </a:t>
            </a:r>
          </a:p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Revulin Q, Roundup, Sandea, Status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841F1-C90F-F4EC-D883-578F118919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987" y="4750166"/>
            <a:ext cx="2817624" cy="18985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1792D7-1152-0205-BA1C-384F9837F6B5}"/>
              </a:ext>
            </a:extLst>
          </p:cNvPr>
          <p:cNvSpPr txBox="1"/>
          <p:nvPr/>
        </p:nvSpPr>
        <p:spPr>
          <a:xfrm>
            <a:off x="9528611" y="4824413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*2 seeds/bur</a:t>
            </a:r>
          </a:p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*now/later</a:t>
            </a:r>
          </a:p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*can emerge from 6”</a:t>
            </a:r>
          </a:p>
        </p:txBody>
      </p:sp>
    </p:spTree>
    <p:extLst>
      <p:ext uri="{BB962C8B-B14F-4D97-AF65-F5344CB8AC3E}">
        <p14:creationId xmlns:p14="http://schemas.microsoft.com/office/powerpoint/2010/main" val="4129437001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A56FBE-D3DD-4F8E-8DEE-DBE23D0D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Control?</a:t>
            </a:r>
            <a:br>
              <a:rPr lang="en-US" dirty="0"/>
            </a:br>
            <a:r>
              <a:rPr lang="en-US" i="1" dirty="0"/>
              <a:t>Peanuts: V4-5; 2-3” tall;4-5” wide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46BC4-E051-4C3F-AAE4-868BDF59E8B1}"/>
              </a:ext>
            </a:extLst>
          </p:cNvPr>
          <p:cNvSpPr txBox="1"/>
          <p:nvPr/>
        </p:nvSpPr>
        <p:spPr>
          <a:xfrm>
            <a:off x="-14014" y="6251364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PE-13-25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DAT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619115-49ED-4935-A52F-8FB622459DCF}"/>
              </a:ext>
            </a:extLst>
          </p:cNvPr>
          <p:cNvSpPr txBox="1"/>
          <p:nvPr/>
        </p:nvSpPr>
        <p:spPr>
          <a:xfrm>
            <a:off x="1367688" y="5245059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51988F-7612-4241-854C-8C1BC116ED8A}"/>
              </a:ext>
            </a:extLst>
          </p:cNvPr>
          <p:cNvSpPr txBox="1"/>
          <p:nvPr/>
        </p:nvSpPr>
        <p:spPr>
          <a:xfrm>
            <a:off x="3411809" y="5243424"/>
            <a:ext cx="2298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Liberty Ultra 1.76SL @ 24 oz/A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54D98-5E9D-49C3-B63E-67C5B3BC4A46}"/>
              </a:ext>
            </a:extLst>
          </p:cNvPr>
          <p:cNvSpPr txBox="1"/>
          <p:nvPr/>
        </p:nvSpPr>
        <p:spPr>
          <a:xfrm>
            <a:off x="6533998" y="5243424"/>
            <a:ext cx="1782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Laudis 3.5SC @ 3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Aatrex 4L @ 64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Agridex @ 1%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AMSOL @ 2.5% v/v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7F0881-8129-4D75-8DFF-E4B2AE2AFBB4}"/>
              </a:ext>
            </a:extLst>
          </p:cNvPr>
          <p:cNvSpPr txBox="1"/>
          <p:nvPr/>
        </p:nvSpPr>
        <p:spPr>
          <a:xfrm>
            <a:off x="8885348" y="5243424"/>
            <a:ext cx="2859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PowerMax3 5.5SL @ 30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Laudis 3.5SC @ 3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Aatrex 4L @ 64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AMSOL @ 2.5% v/v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4EF80-7B09-44AF-86D8-F4FFED4DA5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30" y="1649691"/>
            <a:ext cx="2729060" cy="36387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1CE56-A22B-4F8B-BDA2-FE035C12CF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41501" y="2104533"/>
            <a:ext cx="3638747" cy="27290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978181-31C1-4A86-B745-9E18C661B4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557" y="1649690"/>
            <a:ext cx="2729061" cy="3638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B1738D-2C8D-4538-8A26-4952EED815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70609" y="2104533"/>
            <a:ext cx="3638749" cy="27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95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4C6F0A3F-24C0-4CF0-BDF5-0D0709BEBA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90089" y="0"/>
            <a:ext cx="7772400" cy="1143000"/>
          </a:xfrm>
        </p:spPr>
        <p:txBody>
          <a:bodyPr/>
          <a:lstStyle/>
          <a:p>
            <a:r>
              <a:rPr lang="en-US" altLang="en-US" sz="2800" dirty="0"/>
              <a:t>BD/TSW Control in Field Corn</a:t>
            </a:r>
          </a:p>
        </p:txBody>
      </p:sp>
      <p:sp>
        <p:nvSpPr>
          <p:cNvPr id="91140" name="Rectangle 4">
            <a:extLst>
              <a:ext uri="{FF2B5EF4-FFF2-40B4-BE49-F238E27FC236}">
                <a16:creationId xmlns:a16="http://schemas.microsoft.com/office/drawing/2014/main" id="{E415693C-52CF-4EFA-B9F0-71BE418D028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597248" y="1050323"/>
            <a:ext cx="6525622" cy="386135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000" u="sng" dirty="0"/>
              <a:t>Residuals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000" dirty="0"/>
              <a:t>Dual Magnum, Outlook, Warrant, Zidua, Anthem Maxx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u="sng" dirty="0"/>
              <a:t>POST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000" dirty="0"/>
              <a:t>2,4-D (crop injury issues unless Enlist hybrid)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000" dirty="0"/>
              <a:t>Basagran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000" dirty="0"/>
              <a:t>Halex GT/Callisto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u="sng" dirty="0"/>
              <a:t>Lay-By/Hood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000" dirty="0"/>
              <a:t>Aim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000" dirty="0"/>
              <a:t>Evik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000" dirty="0"/>
              <a:t>Gramoxone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000" u="sng" dirty="0"/>
              <a:t>Post-Harvest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 sz="2000" dirty="0"/>
              <a:t>Gramoxone, 2,4-D</a:t>
            </a:r>
          </a:p>
        </p:txBody>
      </p:sp>
      <p:pic>
        <p:nvPicPr>
          <p:cNvPr id="91144" name="Picture 8" descr="101">
            <a:extLst>
              <a:ext uri="{FF2B5EF4-FFF2-40B4-BE49-F238E27FC236}">
                <a16:creationId xmlns:a16="http://schemas.microsoft.com/office/drawing/2014/main" id="{2F1C6D61-A294-400A-A48B-0004FC9AE6E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2816" y="1105800"/>
            <a:ext cx="4140569" cy="5520758"/>
          </a:xfrm>
          <a:noFill/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72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50E35-BCF5-46FF-A7C6-B1B9401B4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Benghal Dayflower/Tropical Spiderwort – HPPD’s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8F0E39-8CF8-4446-8BB5-5859D2229B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4259" y="1099749"/>
            <a:ext cx="3747188" cy="4996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A2C510-CAC8-4EA6-9DF9-4217181857B0}"/>
              </a:ext>
            </a:extLst>
          </p:cNvPr>
          <p:cNvSpPr txBox="1"/>
          <p:nvPr/>
        </p:nvSpPr>
        <p:spPr>
          <a:xfrm>
            <a:off x="0" y="6186697"/>
            <a:ext cx="90601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TSW-01-22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 DAT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E043C4-561B-4E5D-9E5F-6E196F74AE7E}"/>
              </a:ext>
            </a:extLst>
          </p:cNvPr>
          <p:cNvSpPr txBox="1"/>
          <p:nvPr/>
        </p:nvSpPr>
        <p:spPr>
          <a:xfrm>
            <a:off x="6850886" y="6025114"/>
            <a:ext cx="2215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Callisto 4SC @ 3 oz/A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Agridex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@ 1% v/v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FA1666D9-56E6-4F02-BB27-9C4EBBD91E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23105" y="1723903"/>
            <a:ext cx="4996250" cy="37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64339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BD/TS Control in Field Corn</a:t>
            </a:r>
          </a:p>
        </p:txBody>
      </p:sp>
      <p:pic>
        <p:nvPicPr>
          <p:cNvPr id="31747" name="Picture 3" descr="Picture 0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133" y="1665684"/>
            <a:ext cx="4702175" cy="35266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2" name="Picture 8" descr="Picture 0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473" y="1665684"/>
            <a:ext cx="4703789" cy="35266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945445" y="5133591"/>
            <a:ext cx="118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Untreated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876550" y="5192315"/>
            <a:ext cx="374012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Max 3SC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1.33 pt/A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Herbimax @ 1%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Lay-By</a:t>
            </a:r>
          </a:p>
        </p:txBody>
      </p:sp>
      <p:pic>
        <p:nvPicPr>
          <p:cNvPr id="7" name="Picture 2" descr="C:\Users\eprostko\FIELD PICTURES\2018\corn lay-by test\ponder\may 10\IMG_2374.JPG">
            <a:extLst>
              <a:ext uri="{FF2B5EF4-FFF2-40B4-BE49-F238E27FC236}">
                <a16:creationId xmlns:a16="http://schemas.microsoft.com/office/drawing/2014/main" id="{EEEF397B-077E-4441-B917-8A6BC9ABE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32" y="1851103"/>
            <a:ext cx="2061736" cy="154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F5286C-2C3C-443C-8581-238E66A9A676}"/>
              </a:ext>
            </a:extLst>
          </p:cNvPr>
          <p:cNvSpPr txBox="1"/>
          <p:nvPr/>
        </p:nvSpPr>
        <p:spPr>
          <a:xfrm>
            <a:off x="-45049" y="6351373"/>
            <a:ext cx="84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CN-09-05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DAT</a:t>
            </a:r>
          </a:p>
        </p:txBody>
      </p:sp>
    </p:spTree>
    <p:extLst>
      <p:ext uri="{BB962C8B-B14F-4D97-AF65-F5344CB8AC3E}">
        <p14:creationId xmlns:p14="http://schemas.microsoft.com/office/powerpoint/2010/main" val="59390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CCC9-8D0F-4F8B-9ECC-D393C8796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Post-Harvest Tropical Spiderwort Control – 2024</a:t>
            </a:r>
            <a:br>
              <a:rPr lang="en-US" dirty="0"/>
            </a:br>
            <a:r>
              <a:rPr lang="en-US" sz="2000" i="1" dirty="0">
                <a:solidFill>
                  <a:srgbClr val="FFC000"/>
                </a:solidFill>
              </a:rPr>
              <a:t>COMBE: 12-16” tall; flowering; POST1 = 09/10/24; POST2= 09/17/24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A9AAA-F5F3-47D7-AEEC-CF0E2276B345}"/>
              </a:ext>
            </a:extLst>
          </p:cNvPr>
          <p:cNvSpPr txBox="1"/>
          <p:nvPr/>
        </p:nvSpPr>
        <p:spPr>
          <a:xfrm>
            <a:off x="-48605" y="6304002"/>
            <a:ext cx="11576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PH-01A-24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October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DAT (POST2)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D38FEA-AC43-4297-8522-54043D41FEBE}"/>
              </a:ext>
            </a:extLst>
          </p:cNvPr>
          <p:cNvSpPr txBox="1"/>
          <p:nvPr/>
        </p:nvSpPr>
        <p:spPr>
          <a:xfrm>
            <a:off x="2051101" y="538440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BB40B8-45BC-473C-867D-A1FC27649206}"/>
              </a:ext>
            </a:extLst>
          </p:cNvPr>
          <p:cNvSpPr txBox="1"/>
          <p:nvPr/>
        </p:nvSpPr>
        <p:spPr>
          <a:xfrm>
            <a:off x="4999820" y="5422877"/>
            <a:ext cx="2059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3SL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POST1 + POST2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8F9D5B8-3747-4065-B5BB-28CE03453D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7396" y="1768585"/>
            <a:ext cx="4229983" cy="3172487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43E6B4F-5010-49E2-B0A0-7E77D1D3E1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55990" y="1768584"/>
            <a:ext cx="4229983" cy="3172488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933084-FEE0-4666-8BB1-3E454632E5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24584" y="1768585"/>
            <a:ext cx="4229983" cy="31724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3900DA-FB62-403F-A81B-129EB681AA83}"/>
              </a:ext>
            </a:extLst>
          </p:cNvPr>
          <p:cNvSpPr txBox="1"/>
          <p:nvPr/>
        </p:nvSpPr>
        <p:spPr>
          <a:xfrm>
            <a:off x="8112642" y="5430568"/>
            <a:ext cx="2750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P-MAX3 5.88 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Enlist One 3.8SL @ 24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POST1 + POST2</a:t>
            </a:r>
          </a:p>
        </p:txBody>
      </p:sp>
    </p:spTree>
    <p:extLst>
      <p:ext uri="{BB962C8B-B14F-4D97-AF65-F5344CB8AC3E}">
        <p14:creationId xmlns:p14="http://schemas.microsoft.com/office/powerpoint/2010/main" val="143384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EF1D-11CB-A0CA-9B35-96D7BB74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Post-Harvest</a:t>
            </a:r>
          </a:p>
        </p:txBody>
      </p:sp>
      <p:pic>
        <p:nvPicPr>
          <p:cNvPr id="6" name="Content Placeholder 5" descr="A green tractor in a field&#10;&#10;AI-generated content may be incorrect.">
            <a:extLst>
              <a:ext uri="{FF2B5EF4-FFF2-40B4-BE49-F238E27FC236}">
                <a16:creationId xmlns:a16="http://schemas.microsoft.com/office/drawing/2014/main" id="{61F9AABD-0CB9-A72E-3542-D60813FD2E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71" y="1001051"/>
            <a:ext cx="5526088" cy="414456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F21BB22-219C-562D-6369-93F2F2151C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654" y="1052909"/>
            <a:ext cx="4340905" cy="3255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5874BE-27D5-6847-B292-84A6D8D6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809" y="2978655"/>
            <a:ext cx="2755025" cy="367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12837"/>
      </p:ext>
    </p:ext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EC9DD-5679-487D-62E3-B7D406026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A998D-DB10-7CFA-28E2-8458B4E05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867" y="138113"/>
            <a:ext cx="10380133" cy="825500"/>
          </a:xfrm>
        </p:spPr>
        <p:txBody>
          <a:bodyPr>
            <a:normAutofit fontScale="90000"/>
          </a:bodyPr>
          <a:lstStyle/>
          <a:p>
            <a:r>
              <a:rPr lang="en-US" sz="4000"/>
              <a:t>Post-Harvest Weed Control - 2021</a:t>
            </a:r>
            <a:br>
              <a:rPr lang="en-US"/>
            </a:br>
            <a:r>
              <a:rPr lang="en-US" sz="3000" i="1">
                <a:solidFill>
                  <a:srgbClr val="FFC000"/>
                </a:solidFill>
              </a:rPr>
              <a:t>Gramoxone 2L @ 3 pts/A + Tricor 4L @ 8 oz/A + NIS @ 0.25% v/v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9204F8-EC8D-FA0A-6BF2-9817E3A49D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83" y="1508070"/>
            <a:ext cx="5405601" cy="4056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ADEE2C-1E30-9C6A-F8AD-9DC5AD735634}"/>
              </a:ext>
            </a:extLst>
          </p:cNvPr>
          <p:cNvSpPr txBox="1"/>
          <p:nvPr/>
        </p:nvSpPr>
        <p:spPr>
          <a:xfrm>
            <a:off x="2168071" y="5554847"/>
            <a:ext cx="1896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</a:rPr>
              <a:t>09/24/21</a:t>
            </a:r>
          </a:p>
          <a:p>
            <a:pPr algn="ctr" defTabSz="457200">
              <a:defRPr/>
            </a:pPr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</a:rPr>
              <a:t>Day of Application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01349E-EDE6-3B61-4BD7-5A97415D7B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654" y="1498023"/>
            <a:ext cx="5410722" cy="40568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8AF0B5-D0DA-4704-ECC8-2A8293D44200}"/>
              </a:ext>
            </a:extLst>
          </p:cNvPr>
          <p:cNvSpPr txBox="1"/>
          <p:nvPr/>
        </p:nvSpPr>
        <p:spPr>
          <a:xfrm>
            <a:off x="7374028" y="5564894"/>
            <a:ext cx="32959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</a:rPr>
              <a:t>10/22/21</a:t>
            </a:r>
          </a:p>
          <a:p>
            <a:pPr algn="ctr" defTabSz="457200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</a:rPr>
              <a:t>28 Days After Treatment</a:t>
            </a:r>
          </a:p>
          <a:p>
            <a:pPr algn="ctr" defTabSz="457200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</a:rPr>
              <a:t>(strips left on purpose as checks)</a:t>
            </a:r>
          </a:p>
        </p:txBody>
      </p:sp>
    </p:spTree>
    <p:extLst>
      <p:ext uri="{BB962C8B-B14F-4D97-AF65-F5344CB8AC3E}">
        <p14:creationId xmlns:p14="http://schemas.microsoft.com/office/powerpoint/2010/main" val="6556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724A-48FB-1F4C-78E4-8CF5E3BB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 Problems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59C131-53DE-D319-AACB-9A3493F0A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9660" y="1414393"/>
            <a:ext cx="7211141" cy="499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95049"/>
      </p:ext>
    </p:extLst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5609C-8664-442C-9164-675F4CEA05B1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Imazapyr/Triclopyr Contamination – Drone Application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F0C472-9D97-4C5F-97D1-1199459AD58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31065" y="1963964"/>
            <a:ext cx="4668397" cy="3421463"/>
          </a:xfrm>
          <a:prstGeom prst="rect">
            <a:avLst/>
          </a:prstGeom>
        </p:spPr>
      </p:pic>
      <p:pic>
        <p:nvPicPr>
          <p:cNvPr id="10" name="8CA9B7E5-89B1-4D34-A959-1DB52EF40A80" descr="IMG_0409.jpg">
            <a:extLst>
              <a:ext uri="{FF2B5EF4-FFF2-40B4-BE49-F238E27FC236}">
                <a16:creationId xmlns:a16="http://schemas.microsoft.com/office/drawing/2014/main" id="{DC543FF7-1EB9-40C9-85AA-0430E2B4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83066" y="1909644"/>
            <a:ext cx="4553169" cy="341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06324529-9A60-408C-9FA4-89AE7C690860" descr="IMG_0436.jpg">
            <a:extLst>
              <a:ext uri="{FF2B5EF4-FFF2-40B4-BE49-F238E27FC236}">
                <a16:creationId xmlns:a16="http://schemas.microsoft.com/office/drawing/2014/main" id="{E196E88B-2B5B-4B0F-94EE-E7BFB7115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938280" y="1931787"/>
            <a:ext cx="4578850" cy="339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DDC242-0885-4A43-B5E0-B521A1568510}"/>
              </a:ext>
            </a:extLst>
          </p:cNvPr>
          <p:cNvSpPr txBox="1"/>
          <p:nvPr/>
        </p:nvSpPr>
        <p:spPr>
          <a:xfrm>
            <a:off x="4355183" y="5937508"/>
            <a:ext cx="2465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Triclopyr = 0.01 mg/kg</a:t>
            </a:r>
          </a:p>
          <a:p>
            <a:pPr algn="ctr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Imazapyr = 3.8 µg/kg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78BA4-6D71-4619-ACE7-F25B6BA62914}"/>
              </a:ext>
            </a:extLst>
          </p:cNvPr>
          <p:cNvSpPr txBox="1"/>
          <p:nvPr/>
        </p:nvSpPr>
        <p:spPr>
          <a:xfrm>
            <a:off x="-32994" y="6353006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FFC000"/>
                </a:solidFill>
              </a:rPr>
              <a:t>Jay, FL</a:t>
            </a:r>
          </a:p>
          <a:p>
            <a:r>
              <a:rPr lang="en-US" sz="1200" i="1">
                <a:solidFill>
                  <a:srgbClr val="FFC000"/>
                </a:solidFill>
              </a:rPr>
              <a:t>April/May 2025</a:t>
            </a:r>
          </a:p>
        </p:txBody>
      </p:sp>
    </p:spTree>
    <p:extLst>
      <p:ext uri="{BB962C8B-B14F-4D97-AF65-F5344CB8AC3E}">
        <p14:creationId xmlns:p14="http://schemas.microsoft.com/office/powerpoint/2010/main" val="1572521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BA110A0-1229-43B6-8543-E222D3775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3812"/>
          </a:xfrm>
        </p:spPr>
        <p:txBody>
          <a:bodyPr/>
          <a:lstStyle/>
          <a:p>
            <a:r>
              <a:rPr lang="en-US"/>
              <a:t>Beware of Google/AI Recommendations!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0FE77AF-58F2-4B78-B80B-91C65E2DB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999149"/>
            <a:ext cx="9855241" cy="554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006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A740E1-6A9C-408B-ADC3-94F5E22AD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Name Recognition?</a:t>
            </a:r>
            <a:br>
              <a:rPr lang="en-US"/>
            </a:br>
            <a:r>
              <a:rPr lang="en-US"/>
              <a:t>Counter INFR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83145D9-1045-4FF3-8501-6A78B6CDCD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57902" y="1914426"/>
            <a:ext cx="4856162" cy="3642121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FE8B48E-518C-4ECC-B2EB-DE76B06202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48" y="1674844"/>
            <a:ext cx="3772416" cy="3711623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4B77CD-784C-5DF5-A774-C24AF61E2E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151" y="1652359"/>
            <a:ext cx="3734108" cy="373410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A88E3CA-9B63-FCF4-BED9-589F93D9EB17}"/>
              </a:ext>
            </a:extLst>
          </p:cNvPr>
          <p:cNvSpPr/>
          <p:nvPr/>
        </p:nvSpPr>
        <p:spPr bwMode="auto">
          <a:xfrm>
            <a:off x="4369300" y="4022459"/>
            <a:ext cx="630621" cy="225222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A33F56D-7BB0-4445-4255-A11FF4568D3C}"/>
              </a:ext>
            </a:extLst>
          </p:cNvPr>
          <p:cNvSpPr/>
          <p:nvPr/>
        </p:nvSpPr>
        <p:spPr bwMode="auto">
          <a:xfrm>
            <a:off x="8513379" y="3735486"/>
            <a:ext cx="684674" cy="207204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46619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FEE15C-9C07-49A1-BDD4-C3F8DB846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Reflex (fomesafen) Carryover on Field Corn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067DAAA-7D41-4D23-A9D0-12AA7CA4A7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4490" y="1932769"/>
            <a:ext cx="4856162" cy="3642121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410BED8-266A-4C98-B5DE-FAAB973B8D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005" y="1325749"/>
            <a:ext cx="2239990" cy="485616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A1C507-6666-4363-BF93-145B26063FF2}"/>
              </a:ext>
            </a:extLst>
          </p:cNvPr>
          <p:cNvSpPr txBox="1"/>
          <p:nvPr/>
        </p:nvSpPr>
        <p:spPr>
          <a:xfrm>
            <a:off x="0" y="6320672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FFC000"/>
                </a:solidFill>
              </a:rPr>
              <a:t>J. Bennett</a:t>
            </a:r>
          </a:p>
          <a:p>
            <a:r>
              <a:rPr lang="en-US" sz="1200" i="1">
                <a:solidFill>
                  <a:srgbClr val="FFC000"/>
                </a:solidFill>
              </a:rPr>
              <a:t>May 1, 2025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3E3E4A-C955-04D4-B530-EEC65DF35B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842" y="1495898"/>
            <a:ext cx="4504252" cy="451586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D3B5626-2FB2-AFA4-A1B1-819122216EEC}"/>
              </a:ext>
            </a:extLst>
          </p:cNvPr>
          <p:cNvSpPr/>
          <p:nvPr/>
        </p:nvSpPr>
        <p:spPr bwMode="auto">
          <a:xfrm>
            <a:off x="10184523" y="3279227"/>
            <a:ext cx="567559" cy="288283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291621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3844-D30E-4D6F-877E-6D22F395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Corn/Potash – 2025</a:t>
            </a:r>
            <a:br>
              <a:rPr lang="en-US"/>
            </a:br>
            <a:r>
              <a:rPr lang="en-US" i="1">
                <a:solidFill>
                  <a:srgbClr val="FFC000"/>
                </a:solidFill>
              </a:rPr>
              <a:t>Integra 6410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9D190E-FD58-4CA7-AF70-6FA635ACCC5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48" y="4591702"/>
            <a:ext cx="7067994" cy="1500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21F3C2-56B9-4886-AAD6-91B0EE945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216" y="1157712"/>
            <a:ext cx="3871731" cy="51712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7D0716-72FF-4AAE-8564-22FB603189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7534" y="1194396"/>
            <a:ext cx="3206002" cy="3324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8DC4D8-0593-45A5-8A25-14B5C7E120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617" y="1253764"/>
            <a:ext cx="2393230" cy="319097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5E9C5AA-ABD1-4FA9-8310-DA16C250E362}"/>
              </a:ext>
            </a:extLst>
          </p:cNvPr>
          <p:cNvSpPr/>
          <p:nvPr/>
        </p:nvSpPr>
        <p:spPr bwMode="auto">
          <a:xfrm>
            <a:off x="2512243" y="5062194"/>
            <a:ext cx="928541" cy="1079369"/>
          </a:xfrm>
          <a:prstGeom prst="ellipse">
            <a:avLst/>
          </a:prstGeom>
          <a:noFill/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8B9B23-A6C8-4A83-A951-93F2EBCC1ADD}"/>
              </a:ext>
            </a:extLst>
          </p:cNvPr>
          <p:cNvSpPr txBox="1"/>
          <p:nvPr/>
        </p:nvSpPr>
        <p:spPr>
          <a:xfrm>
            <a:off x="448164" y="1253764"/>
            <a:ext cx="801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09/09/24</a:t>
            </a:r>
          </a:p>
          <a:p>
            <a:r>
              <a:rPr lang="en-US" sz="1000"/>
              <a:t>K Soil Test</a:t>
            </a:r>
          </a:p>
        </p:txBody>
      </p:sp>
    </p:spTree>
    <p:extLst>
      <p:ext uri="{BB962C8B-B14F-4D97-AF65-F5344CB8AC3E}">
        <p14:creationId xmlns:p14="http://schemas.microsoft.com/office/powerpoint/2010/main" val="3116077628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A94E-A65C-18F5-461E-B436ED6BD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Pigweed Symptoms </a:t>
            </a:r>
          </a:p>
        </p:txBody>
      </p:sp>
      <p:pic>
        <p:nvPicPr>
          <p:cNvPr id="6" name="Content Placeholder 5" descr="A person holding a leaf&#10;&#10;AI-generated content may be incorrect.">
            <a:extLst>
              <a:ext uri="{FF2B5EF4-FFF2-40B4-BE49-F238E27FC236}">
                <a16:creationId xmlns:a16="http://schemas.microsoft.com/office/drawing/2014/main" id="{1BED4998-FB61-609D-5AB0-45E39318F9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6313" y="1846858"/>
            <a:ext cx="4856162" cy="3642121"/>
          </a:xfrm>
        </p:spPr>
      </p:pic>
      <p:pic>
        <p:nvPicPr>
          <p:cNvPr id="8" name="Content Placeholder 7" descr="A person's hands holding a stick over a plant&#10;&#10;AI-generated content may be incorrect.">
            <a:extLst>
              <a:ext uri="{FF2B5EF4-FFF2-40B4-BE49-F238E27FC236}">
                <a16:creationId xmlns:a16="http://schemas.microsoft.com/office/drawing/2014/main" id="{6FD81710-285F-CF9B-0F4A-E9CF81E344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07188" y="1846660"/>
            <a:ext cx="4854575" cy="364093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C45E39-3E73-691E-EC3F-19D91D27C67D}"/>
              </a:ext>
            </a:extLst>
          </p:cNvPr>
          <p:cNvSpPr txBox="1"/>
          <p:nvPr/>
        </p:nvSpPr>
        <p:spPr>
          <a:xfrm>
            <a:off x="42062" y="6527996"/>
            <a:ext cx="1611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S. McAllister</a:t>
            </a:r>
          </a:p>
        </p:txBody>
      </p:sp>
    </p:spTree>
    <p:extLst>
      <p:ext uri="{BB962C8B-B14F-4D97-AF65-F5344CB8AC3E}">
        <p14:creationId xmlns:p14="http://schemas.microsoft.com/office/powerpoint/2010/main" val="3100029572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F3F07B-91EA-8E00-DCE7-3ABBFB9D6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Pigweed Tissue Tests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5BE103-AD64-71AD-4E32-31434747F7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852" y="1294014"/>
            <a:ext cx="3797090" cy="4034409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C692E38-D4ED-70DD-AC6F-0269FAB28E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1597" y="1294014"/>
            <a:ext cx="4036921" cy="403692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47F60E-B1A1-AD1F-0580-B6C4B73343D6}"/>
              </a:ext>
            </a:extLst>
          </p:cNvPr>
          <p:cNvSpPr txBox="1"/>
          <p:nvPr/>
        </p:nvSpPr>
        <p:spPr>
          <a:xfrm>
            <a:off x="1264256" y="5328423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Peanut Field</a:t>
            </a:r>
          </a:p>
          <a:p>
            <a:pPr algn="ctr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(K = 2.1%)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8D1166-EBD7-CE0C-0D91-5A85C8D70C8E}"/>
              </a:ext>
            </a:extLst>
          </p:cNvPr>
          <p:cNvSpPr txBox="1"/>
          <p:nvPr/>
        </p:nvSpPr>
        <p:spPr>
          <a:xfrm>
            <a:off x="5252264" y="5328423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Corn Field (Bad)</a:t>
            </a:r>
          </a:p>
          <a:p>
            <a:pPr algn="ctr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K = 0.61%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B51EFD-4808-0FFD-45FA-D88CCF887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7028" y="1291502"/>
            <a:ext cx="3824451" cy="40369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A3896A-6B53-C98B-679E-A7E86635179A}"/>
              </a:ext>
            </a:extLst>
          </p:cNvPr>
          <p:cNvSpPr txBox="1"/>
          <p:nvPr/>
        </p:nvSpPr>
        <p:spPr>
          <a:xfrm>
            <a:off x="9102371" y="530465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Corn Field (Good)</a:t>
            </a:r>
          </a:p>
          <a:p>
            <a:pPr algn="ctr"/>
            <a:r>
              <a:rPr lang="en-US">
                <a:solidFill>
                  <a:schemeClr val="bg1">
                    <a:lumMod val="20000"/>
                    <a:lumOff val="80000"/>
                  </a:schemeClr>
                </a:solidFill>
              </a:rPr>
              <a:t>K = 2.03%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930C72-423A-4992-A11F-27767BA1FBF9}"/>
              </a:ext>
            </a:extLst>
          </p:cNvPr>
          <p:cNvSpPr txBox="1"/>
          <p:nvPr/>
        </p:nvSpPr>
        <p:spPr>
          <a:xfrm>
            <a:off x="0" y="6499123"/>
            <a:ext cx="1745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FFC000"/>
                </a:solidFill>
              </a:rPr>
              <a:t>Source: N. Chammoun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39E5A318-0C64-CFF1-E45F-2397AD55957F}"/>
              </a:ext>
            </a:extLst>
          </p:cNvPr>
          <p:cNvSpPr/>
          <p:nvPr/>
        </p:nvSpPr>
        <p:spPr bwMode="auto">
          <a:xfrm>
            <a:off x="5121635" y="2939796"/>
            <a:ext cx="484632" cy="978408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167961"/>
      </p:ext>
    </p:extLst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39481-7C2F-5360-4F18-0CD9AD9CF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Questions/Comments?</a:t>
            </a:r>
          </a:p>
        </p:txBody>
      </p:sp>
      <p:pic>
        <p:nvPicPr>
          <p:cNvPr id="5" name="Picture 2" descr="C:\Users\eprostko\AppData\Local\Temp\Temp1_CAES Formal.zip\Formal\JPG\CAES-FS-FC.jpg">
            <a:extLst>
              <a:ext uri="{FF2B5EF4-FFF2-40B4-BE49-F238E27FC236}">
                <a16:creationId xmlns:a16="http://schemas.microsoft.com/office/drawing/2014/main" id="{9627A3D0-467B-1172-2A78-438C8D7C0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17" y="6096033"/>
            <a:ext cx="1583093" cy="62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tractor spraying a field of crops&#10;&#10;AI-generated content may be incorrect.">
            <a:extLst>
              <a:ext uri="{FF2B5EF4-FFF2-40B4-BE49-F238E27FC236}">
                <a16:creationId xmlns:a16="http://schemas.microsoft.com/office/drawing/2014/main" id="{B9593255-95A2-1B05-56EF-FA07FA279E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837" y="1098679"/>
            <a:ext cx="7293429" cy="547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7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Field Corn Yield Loss (%) Caused by Uncontrolled Weeds in UGA Weed Science Irrigated Research Trials (2007-2025)</a:t>
            </a:r>
            <a:br>
              <a:rPr lang="en-US" sz="2000" dirty="0"/>
            </a:br>
            <a:r>
              <a:rPr lang="en-US" sz="2000" i="1" dirty="0">
                <a:solidFill>
                  <a:srgbClr val="FFC000"/>
                </a:solidFill>
              </a:rPr>
              <a:t>Treated vs. Non-treated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5180998"/>
              </p:ext>
            </p:extLst>
          </p:nvPr>
        </p:nvGraphicFramePr>
        <p:xfrm>
          <a:off x="1982715" y="1115122"/>
          <a:ext cx="8784903" cy="5220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5742878"/>
            <a:ext cx="2462191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200 Bu/A X 0.32 X $4.14 =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$265/A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250 Bu/A X 0.32 X $4.14 =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$331/A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300 Bu/A X 0.32 X $4.14 = </a:t>
            </a:r>
            <a:r>
              <a:rPr lang="en-US" sz="1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$397/A</a:t>
            </a: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What about harvest?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What about next year?</a:t>
            </a:r>
          </a:p>
        </p:txBody>
      </p:sp>
    </p:spTree>
    <p:extLst>
      <p:ext uri="{BB962C8B-B14F-4D97-AF65-F5344CB8AC3E}">
        <p14:creationId xmlns:p14="http://schemas.microsoft.com/office/powerpoint/2010/main" val="63120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4B133-F726-4485-8306-2B69777F9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Ryegrass in Field Corn - 2025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D6F3D8-2043-41FD-8048-53AE17230E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333" y="1239838"/>
            <a:ext cx="3642121" cy="485616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FECD6-1EE4-47B3-AE81-3D6CAA6B8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8306" y="1239838"/>
            <a:ext cx="6622613" cy="48561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Glyphosate resistant???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i="1" dirty="0"/>
              <a:t>Assume it is?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Gramoxone – preplant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i="1" dirty="0"/>
              <a:t>2 apps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Accent Q or Steadfast Q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i="1" dirty="0"/>
              <a:t>Counter (INFR)?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i="1" dirty="0"/>
              <a:t>Hybrid Tolerance?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Liberty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i="1" dirty="0"/>
              <a:t>Need warm temps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i="1" dirty="0"/>
              <a:t>Enlist Corn?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i="1" dirty="0"/>
              <a:t> Assure II (quizalofop)</a:t>
            </a:r>
            <a:r>
              <a:rPr lang="en-US" sz="2400" dirty="0"/>
              <a:t>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100" i="1" dirty="0"/>
              <a:t>Hoelon (</a:t>
            </a:r>
            <a:r>
              <a:rPr lang="en-US" sz="2100" i="1" dirty="0" err="1"/>
              <a:t>diclofop</a:t>
            </a:r>
            <a:r>
              <a:rPr lang="en-US" sz="2100" i="1" dirty="0"/>
              <a:t> resistant population?)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2D34D-C938-4EFB-92E4-772268328C33}"/>
              </a:ext>
            </a:extLst>
          </p:cNvPr>
          <p:cNvSpPr txBox="1"/>
          <p:nvPr/>
        </p:nvSpPr>
        <p:spPr>
          <a:xfrm>
            <a:off x="0" y="6211669"/>
            <a:ext cx="907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FFC000"/>
                </a:solidFill>
              </a:rPr>
              <a:t>G. Harris</a:t>
            </a:r>
          </a:p>
          <a:p>
            <a:r>
              <a:rPr lang="en-US" sz="1200" i="1">
                <a:solidFill>
                  <a:srgbClr val="FFC000"/>
                </a:solidFill>
              </a:rPr>
              <a:t>04/21/25</a:t>
            </a:r>
          </a:p>
          <a:p>
            <a:r>
              <a:rPr lang="en-US" sz="1200" i="1">
                <a:solidFill>
                  <a:srgbClr val="FFC000"/>
                </a:solidFill>
              </a:rPr>
              <a:t>Turner Co.</a:t>
            </a:r>
          </a:p>
        </p:txBody>
      </p:sp>
    </p:spTree>
    <p:extLst>
      <p:ext uri="{BB962C8B-B14F-4D97-AF65-F5344CB8AC3E}">
        <p14:creationId xmlns:p14="http://schemas.microsoft.com/office/powerpoint/2010/main" val="1413359379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27502-5E80-4D79-BEF6-CE6505B3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922" y="119946"/>
            <a:ext cx="10380132" cy="825500"/>
          </a:xfrm>
        </p:spPr>
        <p:txBody>
          <a:bodyPr/>
          <a:lstStyle/>
          <a:p>
            <a:r>
              <a:rPr lang="en-US"/>
              <a:t>Ryegrass in Corn – 2025</a:t>
            </a:r>
            <a:br>
              <a:rPr lang="en-US"/>
            </a:br>
            <a:r>
              <a:rPr lang="en-US" sz="2000" i="1">
                <a:solidFill>
                  <a:srgbClr val="FFC000"/>
                </a:solidFill>
              </a:rPr>
              <a:t>Treated with Liberty @ 43 oz/A + AMS @ 2 lbs/A + Atrazine @ 32 oz/A + Zidua @ 2 oz/A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DBA3A3-A95A-4A26-9108-78867CDB5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869" y="1195233"/>
            <a:ext cx="10513128" cy="48561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8B33C1-4F45-4966-AB97-EB469AC14149}"/>
              </a:ext>
            </a:extLst>
          </p:cNvPr>
          <p:cNvSpPr txBox="1"/>
          <p:nvPr/>
        </p:nvSpPr>
        <p:spPr>
          <a:xfrm>
            <a:off x="0" y="5956726"/>
            <a:ext cx="1130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FFC000"/>
                </a:solidFill>
              </a:rPr>
              <a:t>C. Traugh</a:t>
            </a:r>
          </a:p>
          <a:p>
            <a:r>
              <a:rPr lang="en-US" sz="1200" i="1">
                <a:solidFill>
                  <a:srgbClr val="FFC000"/>
                </a:solidFill>
              </a:rPr>
              <a:t>Seminole Co.</a:t>
            </a:r>
          </a:p>
          <a:p>
            <a:r>
              <a:rPr lang="en-US" sz="1200" i="1">
                <a:solidFill>
                  <a:srgbClr val="FFC000"/>
                </a:solidFill>
              </a:rPr>
              <a:t>April 17, 2025</a:t>
            </a:r>
          </a:p>
          <a:p>
            <a:r>
              <a:rPr lang="en-US" sz="1200" i="1">
                <a:solidFill>
                  <a:srgbClr val="FFC000"/>
                </a:solidFill>
              </a:rPr>
              <a:t>7 DAT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60270-898D-42D8-A3C4-2FDDF6AE70A6}"/>
              </a:ext>
            </a:extLst>
          </p:cNvPr>
          <p:cNvSpPr txBox="1"/>
          <p:nvPr/>
        </p:nvSpPr>
        <p:spPr>
          <a:xfrm>
            <a:off x="0" y="1409514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no burndown</a:t>
            </a:r>
          </a:p>
          <a:p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wet weather</a:t>
            </a:r>
          </a:p>
          <a:p>
            <a:r>
              <a:rPr lang="en-US" sz="1200">
                <a:solidFill>
                  <a:schemeClr val="bg1">
                    <a:lumMod val="20000"/>
                    <a:lumOff val="80000"/>
                  </a:schemeClr>
                </a:solidFill>
              </a:rPr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4035465847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Annual Ryegrass Control (10-25 days after early flower application) with Roundup WeatherMax 5.5SL (</a:t>
            </a:r>
            <a:r>
              <a:rPr lang="en-US" sz="2400" i="1"/>
              <a:t>Averaged over 6 locations</a:t>
            </a:r>
            <a:r>
              <a:rPr lang="en-US" sz="2400"/>
              <a:t>)</a:t>
            </a: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0627244"/>
              </p:ext>
            </p:extLst>
          </p:nvPr>
        </p:nvGraphicFramePr>
        <p:xfrm>
          <a:off x="1727199" y="1105786"/>
          <a:ext cx="9673467" cy="5518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0" y="6455734"/>
            <a:ext cx="54468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>
                <a:solidFill>
                  <a:srgbClr val="FF9900"/>
                </a:solidFill>
                <a:latin typeface="Times New Roman" pitchFamily="18" charset="0"/>
              </a:rPr>
              <a:t>Adapted </a:t>
            </a:r>
            <a:r>
              <a:rPr lang="en-US" sz="1600" i="1" err="1">
                <a:solidFill>
                  <a:srgbClr val="FF9900"/>
                </a:solidFill>
                <a:latin typeface="Times New Roman" pitchFamily="18" charset="0"/>
              </a:rPr>
              <a:t>from:Lins</a:t>
            </a:r>
            <a:r>
              <a:rPr lang="en-US" sz="1600" i="1">
                <a:solidFill>
                  <a:srgbClr val="FF9900"/>
                </a:solidFill>
                <a:latin typeface="Times New Roman" pitchFamily="18" charset="0"/>
              </a:rPr>
              <a:t> et al.  2007.  Weed Technology 21:602-605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09D64302-C042-B529-E24A-E52D605B566D}"/>
              </a:ext>
            </a:extLst>
          </p:cNvPr>
          <p:cNvSpPr/>
          <p:nvPr/>
        </p:nvSpPr>
        <p:spPr bwMode="auto">
          <a:xfrm>
            <a:off x="9486393" y="2099066"/>
            <a:ext cx="978408" cy="484632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DA16A-B7F0-48AC-B4E4-F630CA74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Brand Name Halex GT vs Home-Made Halex GT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18452-23B9-46C1-9A0E-FCD8FF819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697" y="1107758"/>
            <a:ext cx="11552023" cy="48561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/>
              <a:t> </a:t>
            </a:r>
            <a:r>
              <a:rPr lang="en-US" u="sng"/>
              <a:t>Brand Name Halex GT 4.389SC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 $42/gal @ 58 oz/A = </a:t>
            </a:r>
            <a:r>
              <a:rPr lang="en-US" b="1" u="sng">
                <a:solidFill>
                  <a:srgbClr val="FFC000"/>
                </a:solidFill>
              </a:rPr>
              <a:t>$19.03/A</a:t>
            </a:r>
            <a:endParaRPr lang="en-US" u="sng"/>
          </a:p>
          <a:p>
            <a:pPr lvl="2">
              <a:buFont typeface="Wingdings" panose="05000000000000000000" pitchFamily="2" charset="2"/>
              <a:buChar char="Ø"/>
            </a:pPr>
            <a:r>
              <a:rPr lang="en-US"/>
              <a:t> 0.947 lbs ai/A </a:t>
            </a:r>
            <a:r>
              <a:rPr lang="en-US" i="1"/>
              <a:t>s</a:t>
            </a:r>
            <a:r>
              <a:rPr lang="en-US"/>
              <a:t>-metolachlor + 0.947 lbs ae/A glyphosate (K-salt) + 0.0947 bs ai/A mesotrione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/>
          </a:p>
          <a:p>
            <a:pPr>
              <a:buFont typeface="Wingdings" panose="05000000000000000000" pitchFamily="2" charset="2"/>
              <a:buChar char="Ø"/>
            </a:pPr>
            <a:r>
              <a:rPr lang="en-US" u="sng"/>
              <a:t>Home-Made Halex GT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 Incinerate 4SC (mesotrione) = $165/gal @ 3 oz/A = </a:t>
            </a:r>
            <a:r>
              <a:rPr lang="en-US" b="1" i="1" u="sng">
                <a:solidFill>
                  <a:srgbClr val="FFC000"/>
                </a:solidFill>
              </a:rPr>
              <a:t>$3.87/A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 </a:t>
            </a:r>
            <a:r>
              <a:rPr lang="en-US" err="1"/>
              <a:t>CornerStone</a:t>
            </a:r>
            <a:r>
              <a:rPr lang="en-US"/>
              <a:t> 5 Plus 5.5SL (glyphosate-IPA, 4 lb ae/gal) = $15/gal @ 30.3 oz/A = </a:t>
            </a:r>
            <a:r>
              <a:rPr lang="en-US" b="1" i="1" u="sng">
                <a:solidFill>
                  <a:srgbClr val="FFC000"/>
                </a:solidFill>
              </a:rPr>
              <a:t>$3.55/A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/>
              <a:t> Charger Basic 7.62EC (</a:t>
            </a:r>
            <a:r>
              <a:rPr lang="en-US" i="1"/>
              <a:t>s</a:t>
            </a:r>
            <a:r>
              <a:rPr lang="en-US"/>
              <a:t>-metolachlor) = $40/gal @ 16 oz/A = </a:t>
            </a:r>
            <a:r>
              <a:rPr lang="en-US" b="1" i="1" u="sng">
                <a:solidFill>
                  <a:srgbClr val="FFC000"/>
                </a:solidFill>
              </a:rPr>
              <a:t>$5.00/A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b="1" i="1" u="sng"/>
          </a:p>
          <a:p>
            <a:pPr>
              <a:buFont typeface="Wingdings" panose="05000000000000000000" pitchFamily="2" charset="2"/>
              <a:buChar char="Ø"/>
            </a:pPr>
            <a:r>
              <a:rPr lang="en-US" b="1"/>
              <a:t> $19.03/A vs. $12.42/A </a:t>
            </a:r>
            <a:r>
              <a:rPr lang="en-US" b="1" u="sng">
                <a:solidFill>
                  <a:srgbClr val="FFC000"/>
                </a:solidFill>
              </a:rPr>
              <a:t>($6.61/A </a:t>
            </a:r>
            <a:r>
              <a:rPr lang="en-US" b="1"/>
              <a:t>savings)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/>
          </a:p>
          <a:p>
            <a:pPr>
              <a:buFont typeface="Wingdings" panose="05000000000000000000" pitchFamily="2" charset="2"/>
              <a:buChar char="Ø"/>
            </a:pPr>
            <a:r>
              <a:rPr lang="en-US"/>
              <a:t>But mesotrione labels say……….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B6C5FE-F9C2-411A-987E-FE8E17F14D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48" y="5803767"/>
            <a:ext cx="8962172" cy="983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CB808E-0BD6-9683-2075-174D7D88FD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1474" y="242302"/>
            <a:ext cx="1763204" cy="61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31509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ontent Slides">
  <a:themeElements>
    <a:clrScheme name="BASF Dark Blue">
      <a:dk1>
        <a:srgbClr val="000000"/>
      </a:dk1>
      <a:lt1>
        <a:srgbClr val="FFFFFF"/>
      </a:lt1>
      <a:dk2>
        <a:srgbClr val="002875"/>
      </a:dk2>
      <a:lt2>
        <a:srgbClr val="FFFFFF"/>
      </a:lt2>
      <a:accent1>
        <a:srgbClr val="004A96"/>
      </a:accent1>
      <a:accent2>
        <a:srgbClr val="4472AA"/>
      </a:accent2>
      <a:accent3>
        <a:srgbClr val="7CA0C6"/>
      </a:accent3>
      <a:accent4>
        <a:srgbClr val="A6C0DA"/>
      </a:accent4>
      <a:accent5>
        <a:srgbClr val="E0E9F2"/>
      </a:accent5>
      <a:accent6>
        <a:srgbClr val="808080"/>
      </a:accent6>
      <a:hlink>
        <a:srgbClr val="F39500"/>
      </a:hlink>
      <a:folHlink>
        <a:srgbClr val="FACF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21" ma:contentTypeDescription="Create a new document." ma:contentTypeScope="" ma:versionID="155d3250c01618cb7c9200ece16be77e">
  <xsd:schema xmlns:xsd="http://www.w3.org/2001/XMLSchema" xmlns:xs="http://www.w3.org/2001/XMLSchema" xmlns:p="http://schemas.microsoft.com/office/2006/metadata/properties" xmlns:ns1="http://schemas.microsoft.com/sharepoint/v3" xmlns:ns3="d2182f11-ec6d-4344-bcdd-126cac1ae7e5" xmlns:ns4="c613e7a6-ae2b-4057-9573-8cbc37370f0f" targetNamespace="http://schemas.microsoft.com/office/2006/metadata/properties" ma:root="true" ma:fieldsID="802fd0c65a72037904ce3c74d2a45f8b" ns1:_="" ns3:_="" ns4:_="">
    <xsd:import namespace="http://schemas.microsoft.com/sharepoint/v3"/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c613e7a6-ae2b-4057-9573-8cbc37370f0f" xsi:nil="true"/>
  </documentManagement>
</p:properties>
</file>

<file path=customXml/itemProps1.xml><?xml version="1.0" encoding="utf-8"?>
<ds:datastoreItem xmlns:ds="http://schemas.openxmlformats.org/officeDocument/2006/customXml" ds:itemID="{3559F534-9613-42A4-9905-F9E0C55B59BC}">
  <ds:schemaRefs>
    <ds:schemaRef ds:uri="c613e7a6-ae2b-4057-9573-8cbc37370f0f"/>
    <ds:schemaRef ds:uri="d2182f11-ec6d-4344-bcdd-126cac1ae7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A0B12F1-B9BE-4960-BEFA-B55BA0831A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794308-C11D-4A50-9A13-0E8CE4B010F8}">
  <ds:schemaRefs>
    <ds:schemaRef ds:uri="c613e7a6-ae2b-4057-9573-8cbc37370f0f"/>
    <ds:schemaRef ds:uri="d2182f11-ec6d-4344-bcdd-126cac1ae7e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1866</Words>
  <Application>Microsoft Office PowerPoint</Application>
  <PresentationFormat>Widescreen</PresentationFormat>
  <Paragraphs>341</Paragraphs>
  <Slides>45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Arial</vt:lpstr>
      <vt:lpstr>Calibri</vt:lpstr>
      <vt:lpstr>Calibri Light</vt:lpstr>
      <vt:lpstr>Monotype Sorts</vt:lpstr>
      <vt:lpstr>Times New Roman</vt:lpstr>
      <vt:lpstr>Wingdings</vt:lpstr>
      <vt:lpstr>Wingdings 3</vt:lpstr>
      <vt:lpstr>Corn</vt:lpstr>
      <vt:lpstr>1_Corn</vt:lpstr>
      <vt:lpstr>2_Corn</vt:lpstr>
      <vt:lpstr>Content Slides</vt:lpstr>
      <vt:lpstr>3_Corn</vt:lpstr>
      <vt:lpstr>Office Theme</vt:lpstr>
      <vt:lpstr>Peanuts</vt:lpstr>
      <vt:lpstr>Field Corn Weed Control Update 2026</vt:lpstr>
      <vt:lpstr>Where is grain agronomist? 04/17/25 – 5:17 AM</vt:lpstr>
      <vt:lpstr>Topics for Discussion</vt:lpstr>
      <vt:lpstr>Beware of Google/AI Recommendations!</vt:lpstr>
      <vt:lpstr>Field Corn Yield Loss (%) Caused by Uncontrolled Weeds in UGA Weed Science Irrigated Research Trials (2007-2025) Treated vs. Non-treated </vt:lpstr>
      <vt:lpstr>Ryegrass in Field Corn - 2025</vt:lpstr>
      <vt:lpstr>Ryegrass in Corn – 2025 Treated with Liberty @ 43 oz/A + AMS @ 2 lbs/A + Atrazine @ 32 oz/A + Zidua @ 2 oz/A </vt:lpstr>
      <vt:lpstr>Annual Ryegrass Control (10-25 days after early flower application) with Roundup WeatherMax 5.5SL (Averaged over 6 locations)</vt:lpstr>
      <vt:lpstr>Brand Name Halex GT vs Home-Made Halex GT</vt:lpstr>
      <vt:lpstr>Home-Made Halex GT - 2025</vt:lpstr>
      <vt:lpstr>Field Corn Weed Control – 2025 Halex GT (Applied 16 DAP, V3-4, P2042VYHR)</vt:lpstr>
      <vt:lpstr>Field Corn Weed Control - 2025</vt:lpstr>
      <vt:lpstr>Enlist™ Herbicide Tolerant Corn</vt:lpstr>
      <vt:lpstr>Enlist™ Herbicide Tolerant Corn Programs</vt:lpstr>
      <vt:lpstr>Enlist Field Corn Weed Control - 2025</vt:lpstr>
      <vt:lpstr>Enlist™ Field Corn Weed Control - 2025</vt:lpstr>
      <vt:lpstr>Enlist Field Corn Weed Control - 2025</vt:lpstr>
      <vt:lpstr>Enlist Field Corn Weed Control - 2025</vt:lpstr>
      <vt:lpstr>Enlist Field Corn Hybrids for Georgia – 2025 Averaged Over 22 Locations</vt:lpstr>
      <vt:lpstr>Enlist One/ESA/Runoff Mitigation (4-6 credits)</vt:lpstr>
      <vt:lpstr>Volunteer Corn/Replant?</vt:lpstr>
      <vt:lpstr>Field Corn Control with Select Max 0.97EC @ 6 oz/A + Induce @ 0.25% v/v</vt:lpstr>
      <vt:lpstr>Field Corn Control with Gramoxone 3SL @ 32 oz/A + Tricor 4F @ 4 oz/A + Induce @ 0.25% v/v</vt:lpstr>
      <vt:lpstr>Boron?</vt:lpstr>
      <vt:lpstr>Roundup + Atrazine + Zidua + Boron - 2025</vt:lpstr>
      <vt:lpstr>Roundup PowerMax3 5.88SL @ 27 oz/A + Aatrex 4L @ 64 oz/A + Zidua 4.17SC @ 2.5 oz/A ± 10% Liquid Boron @ 32 oz/A or 64 oz/A</vt:lpstr>
      <vt:lpstr>Surtain Herbicide</vt:lpstr>
      <vt:lpstr>Surtain (saflufenacil + pyroxasulfone) Encapsulation</vt:lpstr>
      <vt:lpstr>Field Corn Weed Control - 2025</vt:lpstr>
      <vt:lpstr>Cocklebur in Field Corn</vt:lpstr>
      <vt:lpstr>Peanut Control? Peanuts: V4-5; 2-3” tall;4-5” wide</vt:lpstr>
      <vt:lpstr>BD/TSW Control in Field Corn</vt:lpstr>
      <vt:lpstr>Benghal Dayflower/Tropical Spiderwort – HPPD’s</vt:lpstr>
      <vt:lpstr>BD/TS Control in Field Corn</vt:lpstr>
      <vt:lpstr>Post-Harvest Tropical Spiderwort Control – 2024 COMBE: 12-16” tall; flowering; POST1 = 09/10/24; POST2= 09/17/24</vt:lpstr>
      <vt:lpstr>Post-Harvest</vt:lpstr>
      <vt:lpstr>Post-Harvest Weed Control - 2021 Gramoxone 2L @ 3 pts/A + Tricor 4L @ 8 oz/A + NIS @ 0.25% v/v</vt:lpstr>
      <vt:lpstr>Special Problems</vt:lpstr>
      <vt:lpstr>Imazapyr/Triclopyr Contamination – Drone Application</vt:lpstr>
      <vt:lpstr>Name Recognition? Counter INFR</vt:lpstr>
      <vt:lpstr>Reflex (fomesafen) Carryover on Field Corn</vt:lpstr>
      <vt:lpstr>Field Corn/Potash – 2025 Integra 6410</vt:lpstr>
      <vt:lpstr>Pigweed Symptoms </vt:lpstr>
      <vt:lpstr>Pigweed Tissue Tests</vt:lpstr>
      <vt:lpstr>Questions/Comments?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Field Corn (Pioneer 1685) Yield Response to Roundup WeatherMax 5.5 SL (32 oz/A) + Aatrex 4L (48 oz/A) + AMS Xtra (2.5% v/v) - 2014</dc:title>
  <dc:creator>Eric P. Prostko</dc:creator>
  <cp:lastModifiedBy>Eric P. Prostko</cp:lastModifiedBy>
  <cp:revision>1</cp:revision>
  <cp:lastPrinted>2025-09-24T13:42:20Z</cp:lastPrinted>
  <dcterms:created xsi:type="dcterms:W3CDTF">2025-01-27T18:38:59Z</dcterms:created>
  <dcterms:modified xsi:type="dcterms:W3CDTF">2025-11-26T16:58:47Z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