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7.xml" ContentType="application/vnd.openxmlformats-officedocument.drawingml.chartshape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0" r:id="rId5"/>
  </p:sldMasterIdLst>
  <p:notesMasterIdLst>
    <p:notesMasterId r:id="rId39"/>
  </p:notesMasterIdLst>
  <p:sldIdLst>
    <p:sldId id="266" r:id="rId6"/>
    <p:sldId id="911" r:id="rId7"/>
    <p:sldId id="910" r:id="rId8"/>
    <p:sldId id="2002" r:id="rId9"/>
    <p:sldId id="2101" r:id="rId10"/>
    <p:sldId id="912" r:id="rId11"/>
    <p:sldId id="2016" r:id="rId12"/>
    <p:sldId id="2009" r:id="rId13"/>
    <p:sldId id="913" r:id="rId14"/>
    <p:sldId id="905" r:id="rId15"/>
    <p:sldId id="268" r:id="rId16"/>
    <p:sldId id="2003" r:id="rId17"/>
    <p:sldId id="2004" r:id="rId18"/>
    <p:sldId id="795" r:id="rId19"/>
    <p:sldId id="887" r:id="rId20"/>
    <p:sldId id="2005" r:id="rId21"/>
    <p:sldId id="904" r:id="rId22"/>
    <p:sldId id="2007" r:id="rId23"/>
    <p:sldId id="2008" r:id="rId24"/>
    <p:sldId id="1896" r:id="rId25"/>
    <p:sldId id="1977" r:id="rId26"/>
    <p:sldId id="2006" r:id="rId27"/>
    <p:sldId id="2010" r:id="rId28"/>
    <p:sldId id="2011" r:id="rId29"/>
    <p:sldId id="2014" r:id="rId30"/>
    <p:sldId id="2012" r:id="rId31"/>
    <p:sldId id="1931" r:id="rId32"/>
    <p:sldId id="2001" r:id="rId33"/>
    <p:sldId id="2013" r:id="rId34"/>
    <p:sldId id="2015" r:id="rId35"/>
    <p:sldId id="2100" r:id="rId36"/>
    <p:sldId id="2099" r:id="rId37"/>
    <p:sldId id="619" r:id="rId3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2" d="100"/>
          <a:sy n="72" d="100"/>
        </p:scale>
        <p:origin x="1477" y="8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7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P. Prostko" userId="57af0305-f4ff-4cda-9e98-7abbd193299d" providerId="ADAL" clId="{B983CD4E-95F9-4FF3-858B-746D438C0D9E}"/>
    <pc:docChg chg="modSld">
      <pc:chgData name="Eric P. Prostko" userId="57af0305-f4ff-4cda-9e98-7abbd193299d" providerId="ADAL" clId="{B983CD4E-95F9-4FF3-858B-746D438C0D9E}" dt="2024-06-28T19:19:56.742" v="33" actId="27918"/>
      <pc:docMkLst>
        <pc:docMk/>
      </pc:docMkLst>
      <pc:sldChg chg="modSp">
        <pc:chgData name="Eric P. Prostko" userId="57af0305-f4ff-4cda-9e98-7abbd193299d" providerId="ADAL" clId="{B983CD4E-95F9-4FF3-858B-746D438C0D9E}" dt="2024-06-28T19:18:26.962" v="30" actId="20577"/>
        <pc:sldMkLst>
          <pc:docMk/>
          <pc:sldMk cId="3104554210" sldId="619"/>
        </pc:sldMkLst>
        <pc:spChg chg="mod">
          <ac:chgData name="Eric P. Prostko" userId="57af0305-f4ff-4cda-9e98-7abbd193299d" providerId="ADAL" clId="{B983CD4E-95F9-4FF3-858B-746D438C0D9E}" dt="2024-06-28T19:18:26.962" v="30" actId="20577"/>
          <ac:spMkLst>
            <pc:docMk/>
            <pc:sldMk cId="3104554210" sldId="619"/>
            <ac:spMk id="2" creationId="{00000000-0000-0000-0000-000000000000}"/>
          </ac:spMkLst>
        </pc:spChg>
      </pc:sldChg>
      <pc:sldChg chg="modSp mod">
        <pc:chgData name="Eric P. Prostko" userId="57af0305-f4ff-4cda-9e98-7abbd193299d" providerId="ADAL" clId="{B983CD4E-95F9-4FF3-858B-746D438C0D9E}" dt="2024-06-28T19:19:56.742" v="33" actId="27918"/>
        <pc:sldMkLst>
          <pc:docMk/>
          <pc:sldMk cId="844515735" sldId="911"/>
        </pc:sldMkLst>
        <pc:spChg chg="mod">
          <ac:chgData name="Eric P. Prostko" userId="57af0305-f4ff-4cda-9e98-7abbd193299d" providerId="ADAL" clId="{B983CD4E-95F9-4FF3-858B-746D438C0D9E}" dt="2024-06-28T19:16:58.007" v="15" actId="20577"/>
          <ac:spMkLst>
            <pc:docMk/>
            <pc:sldMk cId="844515735" sldId="911"/>
            <ac:spMk id="2" creationId="{666DE4FC-E348-4FEA-ABDD-303676C586B2}"/>
          </ac:spMkLst>
        </pc:spChg>
      </pc:sldChg>
    </pc:docChg>
  </pc:docChgLst>
  <pc:docChgLst>
    <pc:chgData name="Eric P. Prostko" userId="57af0305-f4ff-4cda-9e98-7abbd193299d" providerId="ADAL" clId="{9024F316-B04C-4CC8-8DAE-5E9116B3401C}"/>
    <pc:docChg chg="undo custSel addSld delSld modSld sldOrd">
      <pc:chgData name="Eric P. Prostko" userId="57af0305-f4ff-4cda-9e98-7abbd193299d" providerId="ADAL" clId="{9024F316-B04C-4CC8-8DAE-5E9116B3401C}" dt="2024-07-03T09:48:25.387" v="899" actId="115"/>
      <pc:docMkLst>
        <pc:docMk/>
      </pc:docMkLst>
      <pc:sldChg chg="addSp modSp">
        <pc:chgData name="Eric P. Prostko" userId="57af0305-f4ff-4cda-9e98-7abbd193299d" providerId="ADAL" clId="{9024F316-B04C-4CC8-8DAE-5E9116B3401C}" dt="2024-07-02T18:58:16.931" v="677" actId="1076"/>
        <pc:sldMkLst>
          <pc:docMk/>
          <pc:sldMk cId="3909269402" sldId="268"/>
        </pc:sldMkLst>
        <pc:picChg chg="add mod">
          <ac:chgData name="Eric P. Prostko" userId="57af0305-f4ff-4cda-9e98-7abbd193299d" providerId="ADAL" clId="{9024F316-B04C-4CC8-8DAE-5E9116B3401C}" dt="2024-07-02T18:58:16.931" v="677" actId="1076"/>
          <ac:picMkLst>
            <pc:docMk/>
            <pc:sldMk cId="3909269402" sldId="268"/>
            <ac:picMk id="4" creationId="{FE8321F1-1B31-4878-8C70-14D687489538}"/>
          </ac:picMkLst>
        </pc:picChg>
      </pc:sldChg>
      <pc:sldChg chg="modSp">
        <pc:chgData name="Eric P. Prostko" userId="57af0305-f4ff-4cda-9e98-7abbd193299d" providerId="ADAL" clId="{9024F316-B04C-4CC8-8DAE-5E9116B3401C}" dt="2024-07-02T18:58:51.427" v="682" actId="114"/>
        <pc:sldMkLst>
          <pc:docMk/>
          <pc:sldMk cId="3104554210" sldId="619"/>
        </pc:sldMkLst>
        <pc:spChg chg="mod">
          <ac:chgData name="Eric P. Prostko" userId="57af0305-f4ff-4cda-9e98-7abbd193299d" providerId="ADAL" clId="{9024F316-B04C-4CC8-8DAE-5E9116B3401C}" dt="2024-07-02T18:58:51.427" v="682" actId="114"/>
          <ac:spMkLst>
            <pc:docMk/>
            <pc:sldMk cId="3104554210" sldId="619"/>
            <ac:spMk id="2" creationId="{00000000-0000-0000-0000-000000000000}"/>
          </ac:spMkLst>
        </pc:spChg>
      </pc:sldChg>
      <pc:sldChg chg="modSp">
        <pc:chgData name="Eric P. Prostko" userId="57af0305-f4ff-4cda-9e98-7abbd193299d" providerId="ADAL" clId="{9024F316-B04C-4CC8-8DAE-5E9116B3401C}" dt="2024-07-02T18:32:35.847" v="499" actId="115"/>
        <pc:sldMkLst>
          <pc:docMk/>
          <pc:sldMk cId="2780234361" sldId="795"/>
        </pc:sldMkLst>
        <pc:spChg chg="mod">
          <ac:chgData name="Eric P. Prostko" userId="57af0305-f4ff-4cda-9e98-7abbd193299d" providerId="ADAL" clId="{9024F316-B04C-4CC8-8DAE-5E9116B3401C}" dt="2024-07-02T18:32:32.417" v="496" actId="115"/>
          <ac:spMkLst>
            <pc:docMk/>
            <pc:sldMk cId="2780234361" sldId="795"/>
            <ac:spMk id="14" creationId="{38D0073C-178D-44F9-B67A-F8E453C0D045}"/>
          </ac:spMkLst>
        </pc:spChg>
        <pc:spChg chg="mod">
          <ac:chgData name="Eric P. Prostko" userId="57af0305-f4ff-4cda-9e98-7abbd193299d" providerId="ADAL" clId="{9024F316-B04C-4CC8-8DAE-5E9116B3401C}" dt="2024-07-02T18:32:35.847" v="499" actId="115"/>
          <ac:spMkLst>
            <pc:docMk/>
            <pc:sldMk cId="2780234361" sldId="795"/>
            <ac:spMk id="15" creationId="{54B0C16A-117D-4451-8742-4DDF59B49849}"/>
          </ac:spMkLst>
        </pc:spChg>
      </pc:sldChg>
      <pc:sldChg chg="del">
        <pc:chgData name="Eric P. Prostko" userId="57af0305-f4ff-4cda-9e98-7abbd193299d" providerId="ADAL" clId="{9024F316-B04C-4CC8-8DAE-5E9116B3401C}" dt="2024-07-02T18:32:43.692" v="500" actId="2696"/>
        <pc:sldMkLst>
          <pc:docMk/>
          <pc:sldMk cId="512900448" sldId="841"/>
        </pc:sldMkLst>
      </pc:sldChg>
      <pc:sldChg chg="modSp">
        <pc:chgData name="Eric P. Prostko" userId="57af0305-f4ff-4cda-9e98-7abbd193299d" providerId="ADAL" clId="{9024F316-B04C-4CC8-8DAE-5E9116B3401C}" dt="2024-07-02T18:32:52.333" v="506" actId="115"/>
        <pc:sldMkLst>
          <pc:docMk/>
          <pc:sldMk cId="1828657035" sldId="887"/>
        </pc:sldMkLst>
        <pc:spChg chg="mod">
          <ac:chgData name="Eric P. Prostko" userId="57af0305-f4ff-4cda-9e98-7abbd193299d" providerId="ADAL" clId="{9024F316-B04C-4CC8-8DAE-5E9116B3401C}" dt="2024-07-02T18:32:48.929" v="503" actId="115"/>
          <ac:spMkLst>
            <pc:docMk/>
            <pc:sldMk cId="1828657035" sldId="887"/>
            <ac:spMk id="14" creationId="{38D0073C-178D-44F9-B67A-F8E453C0D045}"/>
          </ac:spMkLst>
        </pc:spChg>
        <pc:spChg chg="mod">
          <ac:chgData name="Eric P. Prostko" userId="57af0305-f4ff-4cda-9e98-7abbd193299d" providerId="ADAL" clId="{9024F316-B04C-4CC8-8DAE-5E9116B3401C}" dt="2024-07-02T18:32:52.333" v="506" actId="115"/>
          <ac:spMkLst>
            <pc:docMk/>
            <pc:sldMk cId="1828657035" sldId="887"/>
            <ac:spMk id="15" creationId="{54B0C16A-117D-4451-8742-4DDF59B49849}"/>
          </ac:spMkLst>
        </pc:spChg>
      </pc:sldChg>
      <pc:sldChg chg="addSp modSp">
        <pc:chgData name="Eric P. Prostko" userId="57af0305-f4ff-4cda-9e98-7abbd193299d" providerId="ADAL" clId="{9024F316-B04C-4CC8-8DAE-5E9116B3401C}" dt="2024-07-02T18:58:39.306" v="681" actId="1076"/>
        <pc:sldMkLst>
          <pc:docMk/>
          <pc:sldMk cId="2786244546" sldId="904"/>
        </pc:sldMkLst>
        <pc:picChg chg="add mod">
          <ac:chgData name="Eric P. Prostko" userId="57af0305-f4ff-4cda-9e98-7abbd193299d" providerId="ADAL" clId="{9024F316-B04C-4CC8-8DAE-5E9116B3401C}" dt="2024-07-02T18:58:39.306" v="681" actId="1076"/>
          <ac:picMkLst>
            <pc:docMk/>
            <pc:sldMk cId="2786244546" sldId="904"/>
            <ac:picMk id="3" creationId="{ADE82AF8-9211-49C9-8B2D-FFE2C4DAB950}"/>
          </ac:picMkLst>
        </pc:picChg>
      </pc:sldChg>
      <pc:sldChg chg="addSp modSp">
        <pc:chgData name="Eric P. Prostko" userId="57af0305-f4ff-4cda-9e98-7abbd193299d" providerId="ADAL" clId="{9024F316-B04C-4CC8-8DAE-5E9116B3401C}" dt="2024-07-02T18:58:25.883" v="679" actId="1076"/>
        <pc:sldMkLst>
          <pc:docMk/>
          <pc:sldMk cId="1000456236" sldId="905"/>
        </pc:sldMkLst>
        <pc:spChg chg="mod">
          <ac:chgData name="Eric P. Prostko" userId="57af0305-f4ff-4cda-9e98-7abbd193299d" providerId="ADAL" clId="{9024F316-B04C-4CC8-8DAE-5E9116B3401C}" dt="2024-07-02T18:56:36.258" v="670" actId="20577"/>
          <ac:spMkLst>
            <pc:docMk/>
            <pc:sldMk cId="1000456236" sldId="905"/>
            <ac:spMk id="8" creationId="{3F3FE5B8-0483-4CAD-96EE-077756D76920}"/>
          </ac:spMkLst>
        </pc:spChg>
        <pc:picChg chg="add mod">
          <ac:chgData name="Eric P. Prostko" userId="57af0305-f4ff-4cda-9e98-7abbd193299d" providerId="ADAL" clId="{9024F316-B04C-4CC8-8DAE-5E9116B3401C}" dt="2024-07-02T18:58:25.883" v="679" actId="1076"/>
          <ac:picMkLst>
            <pc:docMk/>
            <pc:sldMk cId="1000456236" sldId="905"/>
            <ac:picMk id="1026" creationId="{24E28E34-D346-4B41-B1C6-1CC42BE99BE8}"/>
          </ac:picMkLst>
        </pc:picChg>
      </pc:sldChg>
      <pc:sldChg chg="modSp">
        <pc:chgData name="Eric P. Prostko" userId="57af0305-f4ff-4cda-9e98-7abbd193299d" providerId="ADAL" clId="{9024F316-B04C-4CC8-8DAE-5E9116B3401C}" dt="2024-07-02T18:51:56.771" v="655" actId="255"/>
        <pc:sldMkLst>
          <pc:docMk/>
          <pc:sldMk cId="993989484" sldId="912"/>
        </pc:sldMkLst>
        <pc:spChg chg="mod">
          <ac:chgData name="Eric P. Prostko" userId="57af0305-f4ff-4cda-9e98-7abbd193299d" providerId="ADAL" clId="{9024F316-B04C-4CC8-8DAE-5E9116B3401C}" dt="2024-07-02T18:51:56.771" v="655" actId="255"/>
          <ac:spMkLst>
            <pc:docMk/>
            <pc:sldMk cId="993989484" sldId="912"/>
            <ac:spMk id="3" creationId="{1D514346-C070-4198-BEE6-5AB302C30F62}"/>
          </ac:spMkLst>
        </pc:spChg>
      </pc:sldChg>
      <pc:sldChg chg="modSp">
        <pc:chgData name="Eric P. Prostko" userId="57af0305-f4ff-4cda-9e98-7abbd193299d" providerId="ADAL" clId="{9024F316-B04C-4CC8-8DAE-5E9116B3401C}" dt="2024-07-02T19:10:04.720" v="894" actId="114"/>
        <pc:sldMkLst>
          <pc:docMk/>
          <pc:sldMk cId="3762129179" sldId="913"/>
        </pc:sldMkLst>
        <pc:spChg chg="mod">
          <ac:chgData name="Eric P. Prostko" userId="57af0305-f4ff-4cda-9e98-7abbd193299d" providerId="ADAL" clId="{9024F316-B04C-4CC8-8DAE-5E9116B3401C}" dt="2024-07-02T19:09:42.741" v="886" actId="14100"/>
          <ac:spMkLst>
            <pc:docMk/>
            <pc:sldMk cId="3762129179" sldId="913"/>
            <ac:spMk id="2" creationId="{C5E9F0BA-32BC-41DA-92B9-95E20FC55D14}"/>
          </ac:spMkLst>
        </pc:spChg>
        <pc:spChg chg="mod">
          <ac:chgData name="Eric P. Prostko" userId="57af0305-f4ff-4cda-9e98-7abbd193299d" providerId="ADAL" clId="{9024F316-B04C-4CC8-8DAE-5E9116B3401C}" dt="2024-07-02T19:10:04.720" v="894" actId="114"/>
          <ac:spMkLst>
            <pc:docMk/>
            <pc:sldMk cId="3762129179" sldId="913"/>
            <ac:spMk id="3" creationId="{1D514346-C070-4198-BEE6-5AB302C30F62}"/>
          </ac:spMkLst>
        </pc:spChg>
      </pc:sldChg>
      <pc:sldChg chg="modSp">
        <pc:chgData name="Eric P. Prostko" userId="57af0305-f4ff-4cda-9e98-7abbd193299d" providerId="ADAL" clId="{9024F316-B04C-4CC8-8DAE-5E9116B3401C}" dt="2024-07-02T17:59:46.129" v="84" actId="115"/>
        <pc:sldMkLst>
          <pc:docMk/>
          <pc:sldMk cId="2166875039" sldId="1896"/>
        </pc:sldMkLst>
        <pc:spChg chg="mod">
          <ac:chgData name="Eric P. Prostko" userId="57af0305-f4ff-4cda-9e98-7abbd193299d" providerId="ADAL" clId="{9024F316-B04C-4CC8-8DAE-5E9116B3401C}" dt="2024-07-02T17:59:42.947" v="81" actId="115"/>
          <ac:spMkLst>
            <pc:docMk/>
            <pc:sldMk cId="2166875039" sldId="1896"/>
            <ac:spMk id="15" creationId="{8DE37CAA-6E8F-45FD-914F-ADB60CA0FA60}"/>
          </ac:spMkLst>
        </pc:spChg>
        <pc:spChg chg="mod">
          <ac:chgData name="Eric P. Prostko" userId="57af0305-f4ff-4cda-9e98-7abbd193299d" providerId="ADAL" clId="{9024F316-B04C-4CC8-8DAE-5E9116B3401C}" dt="2024-07-02T17:59:46.129" v="84" actId="115"/>
          <ac:spMkLst>
            <pc:docMk/>
            <pc:sldMk cId="2166875039" sldId="1896"/>
            <ac:spMk id="16" creationId="{ADB78E1A-0A77-412F-8262-4AC36E14873E}"/>
          </ac:spMkLst>
        </pc:spChg>
      </pc:sldChg>
      <pc:sldChg chg="addSp delSp modSp">
        <pc:chgData name="Eric P. Prostko" userId="57af0305-f4ff-4cda-9e98-7abbd193299d" providerId="ADAL" clId="{9024F316-B04C-4CC8-8DAE-5E9116B3401C}" dt="2024-07-02T18:46:47.969" v="644" actId="1076"/>
        <pc:sldMkLst>
          <pc:docMk/>
          <pc:sldMk cId="3115156571" sldId="1931"/>
        </pc:sldMkLst>
        <pc:spChg chg="mod">
          <ac:chgData name="Eric P. Prostko" userId="57af0305-f4ff-4cda-9e98-7abbd193299d" providerId="ADAL" clId="{9024F316-B04C-4CC8-8DAE-5E9116B3401C}" dt="2024-07-02T17:41:19.903" v="69" actId="115"/>
          <ac:spMkLst>
            <pc:docMk/>
            <pc:sldMk cId="3115156571" sldId="1931"/>
            <ac:spMk id="14" creationId="{35344D77-60D3-42D6-AF16-4D9FF2B1F870}"/>
          </ac:spMkLst>
        </pc:spChg>
        <pc:spChg chg="mod">
          <ac:chgData name="Eric P. Prostko" userId="57af0305-f4ff-4cda-9e98-7abbd193299d" providerId="ADAL" clId="{9024F316-B04C-4CC8-8DAE-5E9116B3401C}" dt="2024-07-02T17:41:23.344" v="72" actId="115"/>
          <ac:spMkLst>
            <pc:docMk/>
            <pc:sldMk cId="3115156571" sldId="1931"/>
            <ac:spMk id="15" creationId="{4BACEA17-D1E1-496C-96D3-E261346939B6}"/>
          </ac:spMkLst>
        </pc:spChg>
        <pc:picChg chg="add mod">
          <ac:chgData name="Eric P. Prostko" userId="57af0305-f4ff-4cda-9e98-7abbd193299d" providerId="ADAL" clId="{9024F316-B04C-4CC8-8DAE-5E9116B3401C}" dt="2024-07-02T18:46:47.969" v="644" actId="1076"/>
          <ac:picMkLst>
            <pc:docMk/>
            <pc:sldMk cId="3115156571" sldId="1931"/>
            <ac:picMk id="12" creationId="{54F5DBFE-52E3-4221-AA4F-2492395B5CA4}"/>
          </ac:picMkLst>
        </pc:picChg>
        <pc:picChg chg="del">
          <ac:chgData name="Eric P. Prostko" userId="57af0305-f4ff-4cda-9e98-7abbd193299d" providerId="ADAL" clId="{9024F316-B04C-4CC8-8DAE-5E9116B3401C}" dt="2024-07-02T18:46:44.591" v="643"/>
          <ac:picMkLst>
            <pc:docMk/>
            <pc:sldMk cId="3115156571" sldId="1931"/>
            <ac:picMk id="21" creationId="{DCFF218C-5870-4A04-B03C-1E81921A2481}"/>
          </ac:picMkLst>
        </pc:picChg>
      </pc:sldChg>
      <pc:sldChg chg="modSp del">
        <pc:chgData name="Eric P. Prostko" userId="57af0305-f4ff-4cda-9e98-7abbd193299d" providerId="ADAL" clId="{9024F316-B04C-4CC8-8DAE-5E9116B3401C}" dt="2024-07-02T18:33:05.132" v="507" actId="2696"/>
        <pc:sldMkLst>
          <pc:docMk/>
          <pc:sldMk cId="2897817001" sldId="1932"/>
        </pc:sldMkLst>
        <pc:spChg chg="mod">
          <ac:chgData name="Eric P. Prostko" userId="57af0305-f4ff-4cda-9e98-7abbd193299d" providerId="ADAL" clId="{9024F316-B04C-4CC8-8DAE-5E9116B3401C}" dt="2024-07-02T17:59:54.663" v="87" actId="115"/>
          <ac:spMkLst>
            <pc:docMk/>
            <pc:sldMk cId="2897817001" sldId="1932"/>
            <ac:spMk id="12" creationId="{54B91A6A-41A3-4EF5-9601-9DCA4F570B4F}"/>
          </ac:spMkLst>
        </pc:spChg>
        <pc:spChg chg="mod">
          <ac:chgData name="Eric P. Prostko" userId="57af0305-f4ff-4cda-9e98-7abbd193299d" providerId="ADAL" clId="{9024F316-B04C-4CC8-8DAE-5E9116B3401C}" dt="2024-07-02T17:59:58.295" v="90" actId="115"/>
          <ac:spMkLst>
            <pc:docMk/>
            <pc:sldMk cId="2897817001" sldId="1932"/>
            <ac:spMk id="13" creationId="{4E06AA6B-139B-4931-8FDC-8F120AD8DD22}"/>
          </ac:spMkLst>
        </pc:spChg>
      </pc:sldChg>
      <pc:sldChg chg="modSp del">
        <pc:chgData name="Eric P. Prostko" userId="57af0305-f4ff-4cda-9e98-7abbd193299d" providerId="ADAL" clId="{9024F316-B04C-4CC8-8DAE-5E9116B3401C}" dt="2024-07-02T18:34:02.230" v="514" actId="2696"/>
        <pc:sldMkLst>
          <pc:docMk/>
          <pc:sldMk cId="4210817674" sldId="1975"/>
        </pc:sldMkLst>
        <pc:spChg chg="mod">
          <ac:chgData name="Eric P. Prostko" userId="57af0305-f4ff-4cda-9e98-7abbd193299d" providerId="ADAL" clId="{9024F316-B04C-4CC8-8DAE-5E9116B3401C}" dt="2024-07-02T17:41:09.678" v="63" actId="115"/>
          <ac:spMkLst>
            <pc:docMk/>
            <pc:sldMk cId="4210817674" sldId="1975"/>
            <ac:spMk id="14" creationId="{35344D77-60D3-42D6-AF16-4D9FF2B1F870}"/>
          </ac:spMkLst>
        </pc:spChg>
        <pc:spChg chg="mod">
          <ac:chgData name="Eric P. Prostko" userId="57af0305-f4ff-4cda-9e98-7abbd193299d" providerId="ADAL" clId="{9024F316-B04C-4CC8-8DAE-5E9116B3401C}" dt="2024-07-02T17:41:13.244" v="66" actId="115"/>
          <ac:spMkLst>
            <pc:docMk/>
            <pc:sldMk cId="4210817674" sldId="1975"/>
            <ac:spMk id="15" creationId="{4BACEA17-D1E1-496C-96D3-E261346939B6}"/>
          </ac:spMkLst>
        </pc:spChg>
      </pc:sldChg>
      <pc:sldChg chg="modSp">
        <pc:chgData name="Eric P. Prostko" userId="57af0305-f4ff-4cda-9e98-7abbd193299d" providerId="ADAL" clId="{9024F316-B04C-4CC8-8DAE-5E9116B3401C}" dt="2024-07-02T18:33:23.889" v="513" actId="115"/>
        <pc:sldMkLst>
          <pc:docMk/>
          <pc:sldMk cId="1157572939" sldId="1977"/>
        </pc:sldMkLst>
        <pc:spChg chg="mod">
          <ac:chgData name="Eric P. Prostko" userId="57af0305-f4ff-4cda-9e98-7abbd193299d" providerId="ADAL" clId="{9024F316-B04C-4CC8-8DAE-5E9116B3401C}" dt="2024-07-02T18:33:18.590" v="510" actId="115"/>
          <ac:spMkLst>
            <pc:docMk/>
            <pc:sldMk cId="1157572939" sldId="1977"/>
            <ac:spMk id="12" creationId="{54B91A6A-41A3-4EF5-9601-9DCA4F570B4F}"/>
          </ac:spMkLst>
        </pc:spChg>
        <pc:spChg chg="mod">
          <ac:chgData name="Eric P. Prostko" userId="57af0305-f4ff-4cda-9e98-7abbd193299d" providerId="ADAL" clId="{9024F316-B04C-4CC8-8DAE-5E9116B3401C}" dt="2024-07-02T18:33:23.889" v="513" actId="115"/>
          <ac:spMkLst>
            <pc:docMk/>
            <pc:sldMk cId="1157572939" sldId="1977"/>
            <ac:spMk id="13" creationId="{4E06AA6B-139B-4931-8FDC-8F120AD8DD22}"/>
          </ac:spMkLst>
        </pc:spChg>
      </pc:sldChg>
      <pc:sldChg chg="modSp">
        <pc:chgData name="Eric P. Prostko" userId="57af0305-f4ff-4cda-9e98-7abbd193299d" providerId="ADAL" clId="{9024F316-B04C-4CC8-8DAE-5E9116B3401C}" dt="2024-07-02T17:41:40.129" v="78" actId="115"/>
        <pc:sldMkLst>
          <pc:docMk/>
          <pc:sldMk cId="1489271021" sldId="2001"/>
        </pc:sldMkLst>
        <pc:spChg chg="mod">
          <ac:chgData name="Eric P. Prostko" userId="57af0305-f4ff-4cda-9e98-7abbd193299d" providerId="ADAL" clId="{9024F316-B04C-4CC8-8DAE-5E9116B3401C}" dt="2024-07-02T17:41:36.954" v="75" actId="115"/>
          <ac:spMkLst>
            <pc:docMk/>
            <pc:sldMk cId="1489271021" sldId="2001"/>
            <ac:spMk id="14" creationId="{35344D77-60D3-42D6-AF16-4D9FF2B1F870}"/>
          </ac:spMkLst>
        </pc:spChg>
        <pc:spChg chg="mod">
          <ac:chgData name="Eric P. Prostko" userId="57af0305-f4ff-4cda-9e98-7abbd193299d" providerId="ADAL" clId="{9024F316-B04C-4CC8-8DAE-5E9116B3401C}" dt="2024-07-02T17:41:40.129" v="78" actId="115"/>
          <ac:spMkLst>
            <pc:docMk/>
            <pc:sldMk cId="1489271021" sldId="2001"/>
            <ac:spMk id="15" creationId="{4BACEA17-D1E1-496C-96D3-E261346939B6}"/>
          </ac:spMkLst>
        </pc:spChg>
      </pc:sldChg>
      <pc:sldChg chg="modSp">
        <pc:chgData name="Eric P. Prostko" userId="57af0305-f4ff-4cda-9e98-7abbd193299d" providerId="ADAL" clId="{9024F316-B04C-4CC8-8DAE-5E9116B3401C}" dt="2024-07-03T09:48:25.387" v="899" actId="115"/>
        <pc:sldMkLst>
          <pc:docMk/>
          <pc:sldMk cId="723171333" sldId="2015"/>
        </pc:sldMkLst>
        <pc:spChg chg="mod">
          <ac:chgData name="Eric P. Prostko" userId="57af0305-f4ff-4cda-9e98-7abbd193299d" providerId="ADAL" clId="{9024F316-B04C-4CC8-8DAE-5E9116B3401C}" dt="2024-07-02T18:59:49.568" v="694" actId="14100"/>
          <ac:spMkLst>
            <pc:docMk/>
            <pc:sldMk cId="723171333" sldId="2015"/>
            <ac:spMk id="2" creationId="{ACD75BE3-3AA6-4F4B-8651-3A054214CE2B}"/>
          </ac:spMkLst>
        </pc:spChg>
        <pc:spChg chg="mod">
          <ac:chgData name="Eric P. Prostko" userId="57af0305-f4ff-4cda-9e98-7abbd193299d" providerId="ADAL" clId="{9024F316-B04C-4CC8-8DAE-5E9116B3401C}" dt="2024-07-03T09:48:25.387" v="899" actId="115"/>
          <ac:spMkLst>
            <pc:docMk/>
            <pc:sldMk cId="723171333" sldId="2015"/>
            <ac:spMk id="3" creationId="{3FB06E2B-1EC7-4638-8DB8-AF927F073CD7}"/>
          </ac:spMkLst>
        </pc:spChg>
      </pc:sldChg>
      <pc:sldChg chg="modSp add ord">
        <pc:chgData name="Eric P. Prostko" userId="57af0305-f4ff-4cda-9e98-7abbd193299d" providerId="ADAL" clId="{9024F316-B04C-4CC8-8DAE-5E9116B3401C}" dt="2024-06-28T15:56:44.103" v="6"/>
        <pc:sldMkLst>
          <pc:docMk/>
          <pc:sldMk cId="1699044787" sldId="2099"/>
        </pc:sldMkLst>
        <pc:picChg chg="mod">
          <ac:chgData name="Eric P. Prostko" userId="57af0305-f4ff-4cda-9e98-7abbd193299d" providerId="ADAL" clId="{9024F316-B04C-4CC8-8DAE-5E9116B3401C}" dt="2024-06-28T15:46:21.352" v="4" actId="1076"/>
          <ac:picMkLst>
            <pc:docMk/>
            <pc:sldMk cId="1699044787" sldId="2099"/>
            <ac:picMk id="13" creationId="{40ADF9BB-DF92-4F38-8873-3D88CE13665B}"/>
          </ac:picMkLst>
        </pc:picChg>
      </pc:sldChg>
      <pc:sldChg chg="modSp add">
        <pc:chgData name="Eric P. Prostko" userId="57af0305-f4ff-4cda-9e98-7abbd193299d" providerId="ADAL" clId="{9024F316-B04C-4CC8-8DAE-5E9116B3401C}" dt="2024-07-02T17:41:01.176" v="60" actId="115"/>
        <pc:sldMkLst>
          <pc:docMk/>
          <pc:sldMk cId="2130593092" sldId="2100"/>
        </pc:sldMkLst>
        <pc:spChg chg="mod">
          <ac:chgData name="Eric P. Prostko" userId="57af0305-f4ff-4cda-9e98-7abbd193299d" providerId="ADAL" clId="{9024F316-B04C-4CC8-8DAE-5E9116B3401C}" dt="2024-06-28T15:57:08.844" v="14" actId="1076"/>
          <ac:spMkLst>
            <pc:docMk/>
            <pc:sldMk cId="2130593092" sldId="2100"/>
            <ac:spMk id="15" creationId="{02706D3F-F047-4601-8C09-DD6E50933461}"/>
          </ac:spMkLst>
        </pc:spChg>
        <pc:spChg chg="mod">
          <ac:chgData name="Eric P. Prostko" userId="57af0305-f4ff-4cda-9e98-7abbd193299d" providerId="ADAL" clId="{9024F316-B04C-4CC8-8DAE-5E9116B3401C}" dt="2024-07-02T17:40:58.079" v="57" actId="115"/>
          <ac:spMkLst>
            <pc:docMk/>
            <pc:sldMk cId="2130593092" sldId="2100"/>
            <ac:spMk id="16" creationId="{08B180C5-6B88-48D9-AFC3-5815AAB30762}"/>
          </ac:spMkLst>
        </pc:spChg>
        <pc:spChg chg="mod">
          <ac:chgData name="Eric P. Prostko" userId="57af0305-f4ff-4cda-9e98-7abbd193299d" providerId="ADAL" clId="{9024F316-B04C-4CC8-8DAE-5E9116B3401C}" dt="2024-07-02T17:41:01.176" v="60" actId="115"/>
          <ac:spMkLst>
            <pc:docMk/>
            <pc:sldMk cId="2130593092" sldId="2100"/>
            <ac:spMk id="17" creationId="{037D2B19-336A-45EA-903F-45F2825FAD8A}"/>
          </ac:spMkLst>
        </pc:spChg>
        <pc:picChg chg="mod">
          <ac:chgData name="Eric P. Prostko" userId="57af0305-f4ff-4cda-9e98-7abbd193299d" providerId="ADAL" clId="{9024F316-B04C-4CC8-8DAE-5E9116B3401C}" dt="2024-06-28T15:56:59.896" v="11" actId="1076"/>
          <ac:picMkLst>
            <pc:docMk/>
            <pc:sldMk cId="2130593092" sldId="2100"/>
            <ac:picMk id="4" creationId="{DADF2BB7-E0A1-4C48-82B7-3B613B7D6799}"/>
          </ac:picMkLst>
        </pc:picChg>
        <pc:picChg chg="mod">
          <ac:chgData name="Eric P. Prostko" userId="57af0305-f4ff-4cda-9e98-7abbd193299d" providerId="ADAL" clId="{9024F316-B04C-4CC8-8DAE-5E9116B3401C}" dt="2024-06-28T15:57:01.334" v="12" actId="1076"/>
          <ac:picMkLst>
            <pc:docMk/>
            <pc:sldMk cId="2130593092" sldId="2100"/>
            <ac:picMk id="10" creationId="{10858CE0-668B-48A3-8F4E-7048DA253372}"/>
          </ac:picMkLst>
        </pc:picChg>
        <pc:picChg chg="mod">
          <ac:chgData name="Eric P. Prostko" userId="57af0305-f4ff-4cda-9e98-7abbd193299d" providerId="ADAL" clId="{9024F316-B04C-4CC8-8DAE-5E9116B3401C}" dt="2024-06-28T15:57:03.553" v="13" actId="1076"/>
          <ac:picMkLst>
            <pc:docMk/>
            <pc:sldMk cId="2130593092" sldId="2100"/>
            <ac:picMk id="12" creationId="{9267CB88-B4F4-40F9-AFBA-9AEF1CD1FE08}"/>
          </ac:picMkLst>
        </pc:picChg>
      </pc:sldChg>
      <pc:sldChg chg="addSp delSp modSp add">
        <pc:chgData name="Eric P. Prostko" userId="57af0305-f4ff-4cda-9e98-7abbd193299d" providerId="ADAL" clId="{9024F316-B04C-4CC8-8DAE-5E9116B3401C}" dt="2024-07-02T18:41:18.997" v="631" actId="114"/>
        <pc:sldMkLst>
          <pc:docMk/>
          <pc:sldMk cId="1629282076" sldId="2101"/>
        </pc:sldMkLst>
        <pc:spChg chg="mod">
          <ac:chgData name="Eric P. Prostko" userId="57af0305-f4ff-4cda-9e98-7abbd193299d" providerId="ADAL" clId="{9024F316-B04C-4CC8-8DAE-5E9116B3401C}" dt="2024-07-02T18:41:18.997" v="631" actId="114"/>
          <ac:spMkLst>
            <pc:docMk/>
            <pc:sldMk cId="1629282076" sldId="2101"/>
            <ac:spMk id="2" creationId="{B3EA9469-7008-43D6-8DAE-567F054B7C28}"/>
          </ac:spMkLst>
        </pc:spChg>
        <pc:spChg chg="add del mod">
          <ac:chgData name="Eric P. Prostko" userId="57af0305-f4ff-4cda-9e98-7abbd193299d" providerId="ADAL" clId="{9024F316-B04C-4CC8-8DAE-5E9116B3401C}" dt="2024-07-02T18:30:46.943" v="488"/>
          <ac:spMkLst>
            <pc:docMk/>
            <pc:sldMk cId="1629282076" sldId="2101"/>
            <ac:spMk id="3" creationId="{A321F6C3-BC27-4A99-A1AE-36F78587376E}"/>
          </ac:spMkLst>
        </pc:spChg>
        <pc:spChg chg="add del mod">
          <ac:chgData name="Eric P. Prostko" userId="57af0305-f4ff-4cda-9e98-7abbd193299d" providerId="ADAL" clId="{9024F316-B04C-4CC8-8DAE-5E9116B3401C}" dt="2024-07-02T18:10:36.087" v="285"/>
          <ac:spMkLst>
            <pc:docMk/>
            <pc:sldMk cId="1629282076" sldId="2101"/>
            <ac:spMk id="4" creationId="{5F11F6BC-F8C0-4AFE-945C-223D8632D8C4}"/>
          </ac:spMkLst>
        </pc:spChg>
        <pc:picChg chg="add mod">
          <ac:chgData name="Eric P. Prostko" userId="57af0305-f4ff-4cda-9e98-7abbd193299d" providerId="ADAL" clId="{9024F316-B04C-4CC8-8DAE-5E9116B3401C}" dt="2024-07-02T18:28:55.006" v="294" actId="1076"/>
          <ac:picMkLst>
            <pc:docMk/>
            <pc:sldMk cId="1629282076" sldId="2101"/>
            <ac:picMk id="5" creationId="{DC2470FA-04C2-42B0-A4C8-319D7DB62E42}"/>
          </ac:picMkLst>
        </pc:picChg>
        <pc:picChg chg="add mod">
          <ac:chgData name="Eric P. Prostko" userId="57af0305-f4ff-4cda-9e98-7abbd193299d" providerId="ADAL" clId="{9024F316-B04C-4CC8-8DAE-5E9116B3401C}" dt="2024-07-02T18:31:05.010" v="491" actId="1076"/>
          <ac:picMkLst>
            <pc:docMk/>
            <pc:sldMk cId="1629282076" sldId="2101"/>
            <ac:picMk id="6" creationId="{EA1D3F18-6D70-4201-BE49-376A1C1995A1}"/>
          </ac:picMkLst>
        </pc:picChg>
        <pc:picChg chg="add del mod">
          <ac:chgData name="Eric P. Prostko" userId="57af0305-f4ff-4cda-9e98-7abbd193299d" providerId="ADAL" clId="{9024F316-B04C-4CC8-8DAE-5E9116B3401C}" dt="2024-07-02T18:29:53.052" v="298"/>
          <ac:picMkLst>
            <pc:docMk/>
            <pc:sldMk cId="1629282076" sldId="2101"/>
            <ac:picMk id="7" creationId="{5E37768B-3550-46B4-A3A6-E0943769B161}"/>
          </ac:picMkLst>
        </pc:picChg>
        <pc:picChg chg="add del mod modCrop">
          <ac:chgData name="Eric P. Prostko" userId="57af0305-f4ff-4cda-9e98-7abbd193299d" providerId="ADAL" clId="{9024F316-B04C-4CC8-8DAE-5E9116B3401C}" dt="2024-07-02T18:30:44.556" v="487"/>
          <ac:picMkLst>
            <pc:docMk/>
            <pc:sldMk cId="1629282076" sldId="2101"/>
            <ac:picMk id="8" creationId="{849AE4A0-6784-45EC-BB44-0A2704EC0793}"/>
          </ac:picMkLst>
        </pc:picChg>
        <pc:picChg chg="add mod">
          <ac:chgData name="Eric P. Prostko" userId="57af0305-f4ff-4cda-9e98-7abbd193299d" providerId="ADAL" clId="{9024F316-B04C-4CC8-8DAE-5E9116B3401C}" dt="2024-07-02T18:30:46.943" v="488"/>
          <ac:picMkLst>
            <pc:docMk/>
            <pc:sldMk cId="1629282076" sldId="2101"/>
            <ac:picMk id="9" creationId="{53B6A901-F0F9-4C56-8C5E-AE7811863CFC}"/>
          </ac:picMkLst>
        </pc:picChg>
      </pc:sldChg>
      <pc:sldChg chg="addSp delSp modSp add del">
        <pc:chgData name="Eric P. Prostko" userId="57af0305-f4ff-4cda-9e98-7abbd193299d" providerId="ADAL" clId="{9024F316-B04C-4CC8-8DAE-5E9116B3401C}" dt="2024-07-02T18:43:20.071" v="637" actId="2696"/>
        <pc:sldMkLst>
          <pc:docMk/>
          <pc:sldMk cId="2477787895" sldId="2102"/>
        </pc:sldMkLst>
        <pc:spChg chg="del">
          <ac:chgData name="Eric P. Prostko" userId="57af0305-f4ff-4cda-9e98-7abbd193299d" providerId="ADAL" clId="{9024F316-B04C-4CC8-8DAE-5E9116B3401C}" dt="2024-07-02T18:37:18.731" v="562"/>
          <ac:spMkLst>
            <pc:docMk/>
            <pc:sldMk cId="2477787895" sldId="2102"/>
            <ac:spMk id="2" creationId="{146E599E-9A70-4EE3-AE9D-C137BAEA6EA8}"/>
          </ac:spMkLst>
        </pc:spChg>
        <pc:spChg chg="del">
          <ac:chgData name="Eric P. Prostko" userId="57af0305-f4ff-4cda-9e98-7abbd193299d" providerId="ADAL" clId="{9024F316-B04C-4CC8-8DAE-5E9116B3401C}" dt="2024-07-02T18:37:18.731" v="562"/>
          <ac:spMkLst>
            <pc:docMk/>
            <pc:sldMk cId="2477787895" sldId="2102"/>
            <ac:spMk id="3" creationId="{4B61DF47-930D-43BD-A42D-E47D423D3362}"/>
          </ac:spMkLst>
        </pc:spChg>
        <pc:spChg chg="add mod">
          <ac:chgData name="Eric P. Prostko" userId="57af0305-f4ff-4cda-9e98-7abbd193299d" providerId="ADAL" clId="{9024F316-B04C-4CC8-8DAE-5E9116B3401C}" dt="2024-07-02T18:38:33.477" v="577" actId="255"/>
          <ac:spMkLst>
            <pc:docMk/>
            <pc:sldMk cId="2477787895" sldId="2102"/>
            <ac:spMk id="4" creationId="{7778053E-9FC0-4EED-A204-B99D2A0BAC7F}"/>
          </ac:spMkLst>
        </pc:spChg>
        <pc:spChg chg="add del mod">
          <ac:chgData name="Eric P. Prostko" userId="57af0305-f4ff-4cda-9e98-7abbd193299d" providerId="ADAL" clId="{9024F316-B04C-4CC8-8DAE-5E9116B3401C}" dt="2024-07-02T18:37:21.003" v="563"/>
          <ac:spMkLst>
            <pc:docMk/>
            <pc:sldMk cId="2477787895" sldId="2102"/>
            <ac:spMk id="5" creationId="{2507FE5B-0209-4127-897D-FB181328D083}"/>
          </ac:spMkLst>
        </pc:spChg>
        <pc:spChg chg="add del mod">
          <ac:chgData name="Eric P. Prostko" userId="57af0305-f4ff-4cda-9e98-7abbd193299d" providerId="ADAL" clId="{9024F316-B04C-4CC8-8DAE-5E9116B3401C}" dt="2024-07-02T18:37:48.509" v="571"/>
          <ac:spMkLst>
            <pc:docMk/>
            <pc:sldMk cId="2477787895" sldId="2102"/>
            <ac:spMk id="6" creationId="{4ECAC7F2-10A3-4ECB-8C92-AFE8D648EDB9}"/>
          </ac:spMkLst>
        </pc:spChg>
        <pc:picChg chg="add mod">
          <ac:chgData name="Eric P. Prostko" userId="57af0305-f4ff-4cda-9e98-7abbd193299d" providerId="ADAL" clId="{9024F316-B04C-4CC8-8DAE-5E9116B3401C}" dt="2024-07-02T18:37:54.189" v="574" actId="1076"/>
          <ac:picMkLst>
            <pc:docMk/>
            <pc:sldMk cId="2477787895" sldId="2102"/>
            <ac:picMk id="7" creationId="{E9FF5C95-21CB-4871-8B01-8D9ACE598005}"/>
          </ac:picMkLst>
        </pc:picChg>
        <pc:picChg chg="add mod">
          <ac:chgData name="Eric P. Prostko" userId="57af0305-f4ff-4cda-9e98-7abbd193299d" providerId="ADAL" clId="{9024F316-B04C-4CC8-8DAE-5E9116B3401C}" dt="2024-07-02T18:37:55.934" v="575" actId="1076"/>
          <ac:picMkLst>
            <pc:docMk/>
            <pc:sldMk cId="2477787895" sldId="2102"/>
            <ac:picMk id="8" creationId="{108DA27B-F07E-4F50-A3B6-E7F95A9F9FB1}"/>
          </ac:picMkLst>
        </pc:picChg>
      </pc:sldChg>
      <pc:sldChg chg="add del">
        <pc:chgData name="Eric P. Prostko" userId="57af0305-f4ff-4cda-9e98-7abbd193299d" providerId="ADAL" clId="{9024F316-B04C-4CC8-8DAE-5E9116B3401C}" dt="2024-07-02T18:43:35.370" v="639"/>
        <pc:sldMkLst>
          <pc:docMk/>
          <pc:sldMk cId="3893760986" sldId="210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88152709216105"/>
          <c:y val="2.9121593445679102E-2"/>
          <c:w val="0.83202466194967895"/>
          <c:h val="0.842807564942232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field corn</c:v>
                </c:pt>
                <c:pt idx="1">
                  <c:v>soybean</c:v>
                </c:pt>
                <c:pt idx="2">
                  <c:v>wheat</c:v>
                </c:pt>
                <c:pt idx="3">
                  <c:v>cotton</c:v>
                </c:pt>
                <c:pt idx="4">
                  <c:v>rice</c:v>
                </c:pt>
                <c:pt idx="5">
                  <c:v>peanut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91475</c:v>
                </c:pt>
                <c:pt idx="1">
                  <c:v>86100</c:v>
                </c:pt>
                <c:pt idx="2">
                  <c:v>47240</c:v>
                </c:pt>
                <c:pt idx="3">
                  <c:v>11670</c:v>
                </c:pt>
                <c:pt idx="4">
                  <c:v>2943</c:v>
                </c:pt>
                <c:pt idx="5">
                  <c:v>1757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37-4022-A4DA-45BFA7058C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6997056"/>
        <c:axId val="267000992"/>
      </c:barChart>
      <c:catAx>
        <c:axId val="2669970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i="1" dirty="0"/>
                  <a:t>Crop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7000992"/>
        <c:crosses val="autoZero"/>
        <c:auto val="1"/>
        <c:lblAlgn val="ctr"/>
        <c:lblOffset val="100"/>
        <c:noMultiLvlLbl val="0"/>
      </c:catAx>
      <c:valAx>
        <c:axId val="267000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i="1" dirty="0"/>
                  <a:t>Millions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6997056"/>
        <c:crosses val="autoZero"/>
        <c:crossBetween val="between"/>
        <c:majorUnit val="20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Gramoxone + Storm + Dual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smallflower mg</c:v>
                </c:pt>
                <c:pt idx="1">
                  <c:v>Palmer amaranth</c:v>
                </c:pt>
                <c:pt idx="2">
                  <c:v>annual grasses</c:v>
                </c:pt>
                <c:pt idx="3">
                  <c:v>wild radish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84</c:v>
                </c:pt>
                <c:pt idx="1">
                  <c:v>99</c:v>
                </c:pt>
                <c:pt idx="2">
                  <c:v>95</c:v>
                </c:pt>
                <c:pt idx="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DD-45E6-A0C2-444E86CC80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Reglone + Storm + Dual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smallflower mg</c:v>
                </c:pt>
                <c:pt idx="1">
                  <c:v>Palmer amaranth</c:v>
                </c:pt>
                <c:pt idx="2">
                  <c:v>annual grasses</c:v>
                </c:pt>
                <c:pt idx="3">
                  <c:v>wild radish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76</c:v>
                </c:pt>
                <c:pt idx="1">
                  <c:v>99</c:v>
                </c:pt>
                <c:pt idx="2">
                  <c:v>96</c:v>
                </c:pt>
                <c:pt idx="3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DD-45E6-A0C2-444E86CC80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0347296"/>
        <c:axId val="400350248"/>
      </c:barChart>
      <c:catAx>
        <c:axId val="40034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350248"/>
        <c:crosses val="autoZero"/>
        <c:auto val="1"/>
        <c:lblAlgn val="ctr"/>
        <c:lblOffset val="100"/>
        <c:noMultiLvlLbl val="0"/>
      </c:catAx>
      <c:valAx>
        <c:axId val="40035024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3472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22444716709717"/>
          <c:y val="0.10447705251796796"/>
          <c:w val="0.87577555283290287"/>
          <c:h val="0.840461549782912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 Treatment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Gramoxone + Storm + Dual</c:v>
                </c:pt>
                <c:pt idx="1">
                  <c:v>Reglone + Storm + Dual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5417</c:v>
                </c:pt>
                <c:pt idx="1">
                  <c:v>5829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7B-44F0-AE06-3D7E05CFF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7579912"/>
        <c:axId val="397580240"/>
      </c:barChart>
      <c:catAx>
        <c:axId val="397579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580240"/>
        <c:crosses val="autoZero"/>
        <c:auto val="1"/>
        <c:lblAlgn val="ctr"/>
        <c:lblOffset val="100"/>
        <c:noMultiLvlLbl val="0"/>
      </c:catAx>
      <c:valAx>
        <c:axId val="397580240"/>
        <c:scaling>
          <c:orientation val="minMax"/>
          <c:max val="6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Yield (lbs/A</a:t>
                </a:r>
              </a:p>
              <a:p>
                <a:pPr>
                  <a:defRPr/>
                </a:pP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579912"/>
        <c:crosses val="autoZero"/>
        <c:crossBetween val="between"/>
        <c:majorUnit val="1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Palmer Amaranth Control - 20 DAT*</a:t>
            </a:r>
          </a:p>
        </c:rich>
      </c:tx>
      <c:layout>
        <c:manualLayout>
          <c:xMode val="edge"/>
          <c:yMode val="edge"/>
          <c:x val="0.2880045990286893"/>
          <c:y val="1.49532710280373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004427345491626E-2"/>
          <c:y val="0.16780415532170626"/>
          <c:w val="0.90478116895447536"/>
          <c:h val="0.70412500306620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Oglethorpe-2006</c:v>
                </c:pt>
                <c:pt idx="1">
                  <c:v>Mt. Olive-2006</c:v>
                </c:pt>
                <c:pt idx="2">
                  <c:v>Parkton-2006</c:v>
                </c:pt>
                <c:pt idx="3">
                  <c:v>Oglethorpe-2007</c:v>
                </c:pt>
                <c:pt idx="4">
                  <c:v>Mt. Olive-2007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100</c:v>
                </c:pt>
                <c:pt idx="1">
                  <c:v>83</c:v>
                </c:pt>
                <c:pt idx="2">
                  <c:v>96</c:v>
                </c:pt>
                <c:pt idx="3">
                  <c:v>82</c:v>
                </c:pt>
                <c:pt idx="4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5C-4065-A932-DC1B2B8831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Caparol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Oglethorpe-2006</c:v>
                </c:pt>
                <c:pt idx="1">
                  <c:v>Mt. Olive-2006</c:v>
                </c:pt>
                <c:pt idx="2">
                  <c:v>Parkton-2006</c:v>
                </c:pt>
                <c:pt idx="3">
                  <c:v>Oglethorpe-2007</c:v>
                </c:pt>
                <c:pt idx="4">
                  <c:v>Mt. Olive-2007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79</c:v>
                </c:pt>
                <c:pt idx="1">
                  <c:v>39</c:v>
                </c:pt>
                <c:pt idx="2">
                  <c:v>70</c:v>
                </c:pt>
                <c:pt idx="3">
                  <c:v>30</c:v>
                </c:pt>
                <c:pt idx="4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5C-4065-A932-DC1B2B8831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9658776"/>
        <c:axId val="679659104"/>
      </c:barChart>
      <c:catAx>
        <c:axId val="679658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i="1" dirty="0"/>
                  <a:t>Location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9659104"/>
        <c:crosses val="autoZero"/>
        <c:auto val="1"/>
        <c:lblAlgn val="ctr"/>
        <c:lblOffset val="100"/>
        <c:noMultiLvlLbl val="0"/>
      </c:catAx>
      <c:valAx>
        <c:axId val="67965910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i="1" dirty="0"/>
                  <a:t>Control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96587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 Treatment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Sonalan + Valor + Strongarm</c:v>
                </c:pt>
                <c:pt idx="1">
                  <c:v>Sonalan + Caparol + Strongarm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7B-44F0-AE06-3D7E05CFF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7579912"/>
        <c:axId val="397580240"/>
      </c:barChart>
      <c:catAx>
        <c:axId val="397579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580240"/>
        <c:crosses val="autoZero"/>
        <c:auto val="1"/>
        <c:lblAlgn val="ctr"/>
        <c:lblOffset val="100"/>
        <c:noMultiLvlLbl val="0"/>
      </c:catAx>
      <c:valAx>
        <c:axId val="397580240"/>
        <c:scaling>
          <c:orientation val="minMax"/>
          <c:max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Stunting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57991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004427345491626E-2"/>
          <c:y val="9.2015993327936807E-2"/>
          <c:w val="0.90478116895447536"/>
          <c:h val="0.77991316505997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Sonalan + Valor + Strongarm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Palmer Amaranth</c:v>
                </c:pt>
                <c:pt idx="1">
                  <c:v>Wild Radish</c:v>
                </c:pt>
                <c:pt idx="2">
                  <c:v>Annual Grasses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0">
                  <c:v>100</c:v>
                </c:pt>
                <c:pt idx="1">
                  <c:v>100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7B-44F0-AE06-3D7E05CFF1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Sonalan + Caparol + Strongarm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Palmer Amaranth</c:v>
                </c:pt>
                <c:pt idx="1">
                  <c:v>Wild Radish</c:v>
                </c:pt>
                <c:pt idx="2">
                  <c:v>Annual Grasses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97</c:v>
                </c:pt>
                <c:pt idx="1">
                  <c:v>100</c:v>
                </c:pt>
                <c:pt idx="2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25-4318-9C1D-4DFB4D374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7579912"/>
        <c:axId val="397580240"/>
      </c:barChart>
      <c:catAx>
        <c:axId val="397579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Weed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580240"/>
        <c:crosses val="autoZero"/>
        <c:auto val="1"/>
        <c:lblAlgn val="ctr"/>
        <c:lblOffset val="100"/>
        <c:noMultiLvlLbl val="0"/>
      </c:catAx>
      <c:valAx>
        <c:axId val="39758024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Control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57991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 Treatment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Sonalan + Valor + Strongarm</c:v>
                </c:pt>
                <c:pt idx="1">
                  <c:v>Sonalan + Caparol + Strongarm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6096</c:v>
                </c:pt>
                <c:pt idx="1">
                  <c:v>5331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7B-44F0-AE06-3D7E05CFF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7579912"/>
        <c:axId val="397580240"/>
      </c:barChart>
      <c:catAx>
        <c:axId val="397579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580240"/>
        <c:crosses val="autoZero"/>
        <c:auto val="1"/>
        <c:lblAlgn val="ctr"/>
        <c:lblOffset val="100"/>
        <c:noMultiLvlLbl val="0"/>
      </c:catAx>
      <c:valAx>
        <c:axId val="397580240"/>
        <c:scaling>
          <c:orientation val="minMax"/>
          <c:max val="6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Yield (lbs/A</a:t>
                </a:r>
              </a:p>
              <a:p>
                <a:pPr>
                  <a:defRPr/>
                </a:pP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579912"/>
        <c:crosses val="autoZero"/>
        <c:crossBetween val="between"/>
        <c:majorUnit val="124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210189657908223E-2"/>
          <c:y val="3.2202909215787279E-2"/>
          <c:w val="0.91357540664205872"/>
          <c:h val="0.840461549782912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 Treatment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Prowl + Valor + Strongarm</c:v>
                </c:pt>
                <c:pt idx="1">
                  <c:v>Prowl + Caparol + Strongarm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28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7B-44F0-AE06-3D7E05CFF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7579912"/>
        <c:axId val="397580240"/>
      </c:barChart>
      <c:catAx>
        <c:axId val="397579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580240"/>
        <c:crosses val="autoZero"/>
        <c:auto val="1"/>
        <c:lblAlgn val="ctr"/>
        <c:lblOffset val="100"/>
        <c:noMultiLvlLbl val="0"/>
      </c:catAx>
      <c:valAx>
        <c:axId val="397580240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Stunting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579912"/>
        <c:crosses val="autoZero"/>
        <c:crossBetween val="between"/>
        <c:majorUnit val="6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771705568518503"/>
          <c:y val="0.95205887114577969"/>
          <c:w val="0.15513730753923352"/>
          <c:h val="4.79411288542203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Prowl + Valor + Strongarm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Palmer Amaranth</c:v>
                </c:pt>
                <c:pt idx="1">
                  <c:v>Wild Radish</c:v>
                </c:pt>
                <c:pt idx="2">
                  <c:v>Annual Grasses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0">
                  <c:v>96</c:v>
                </c:pt>
                <c:pt idx="1">
                  <c:v>95</c:v>
                </c:pt>
                <c:pt idx="2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7B-44F0-AE06-3D7E05CFF1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Prowl + Caparol + Strongarm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Palmer Amaranth</c:v>
                </c:pt>
                <c:pt idx="1">
                  <c:v>Wild Radish</c:v>
                </c:pt>
                <c:pt idx="2">
                  <c:v>Annual Grasses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89</c:v>
                </c:pt>
                <c:pt idx="1">
                  <c:v>68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25-4318-9C1D-4DFB4D374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7579912"/>
        <c:axId val="397580240"/>
      </c:barChart>
      <c:catAx>
        <c:axId val="397579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Weed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580240"/>
        <c:crosses val="autoZero"/>
        <c:auto val="1"/>
        <c:lblAlgn val="ctr"/>
        <c:lblOffset val="100"/>
        <c:noMultiLvlLbl val="0"/>
      </c:catAx>
      <c:valAx>
        <c:axId val="39758024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Control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57991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22444716709717"/>
          <c:y val="1.6660534255647952E-2"/>
          <c:w val="0.87577555283290287"/>
          <c:h val="0.840461549782912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 Treatment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Prowl + Valor + Strongarm</c:v>
                </c:pt>
                <c:pt idx="1">
                  <c:v>Prowl + Caparol + Strongarm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5445</c:v>
                </c:pt>
                <c:pt idx="1">
                  <c:v>5556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7B-44F0-AE06-3D7E05CFF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7579912"/>
        <c:axId val="397580240"/>
      </c:barChart>
      <c:catAx>
        <c:axId val="397579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580240"/>
        <c:crosses val="autoZero"/>
        <c:auto val="1"/>
        <c:lblAlgn val="ctr"/>
        <c:lblOffset val="100"/>
        <c:noMultiLvlLbl val="0"/>
      </c:catAx>
      <c:valAx>
        <c:axId val="397580240"/>
        <c:scaling>
          <c:orientation val="minMax"/>
          <c:max val="6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Yield (lbs/A</a:t>
                </a:r>
              </a:p>
              <a:p>
                <a:pPr>
                  <a:defRPr/>
                </a:pP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579912"/>
        <c:crosses val="autoZero"/>
        <c:crossBetween val="between"/>
        <c:majorUnit val="124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Gramoxone + Storm + Dual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Stunting</c:v>
                </c:pt>
                <c:pt idx="1">
                  <c:v>Necrosis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15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DD-45E6-A0C2-444E86CC80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Reglone + Storm + Dual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Stunting</c:v>
                </c:pt>
                <c:pt idx="1">
                  <c:v>Necrosis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15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DD-45E6-A0C2-444E86CC80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0347296"/>
        <c:axId val="400350248"/>
      </c:barChart>
      <c:catAx>
        <c:axId val="40034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350248"/>
        <c:crosses val="autoZero"/>
        <c:auto val="1"/>
        <c:lblAlgn val="ctr"/>
        <c:lblOffset val="100"/>
        <c:noMultiLvlLbl val="0"/>
      </c:catAx>
      <c:valAx>
        <c:axId val="400350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347296"/>
        <c:crosses val="autoZero"/>
        <c:crossBetween val="between"/>
        <c:majorUnit val="9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0.85792</cdr:x>
      <cdr:y>0.04003</cdr:y>
    </cdr:from>
    <cdr:to>
      <cdr:x>0.95306</cdr:x>
      <cdr:y>0.21947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C360BB5-8C98-40E2-B690-9DA9E96DBF8F}"/>
            </a:ext>
          </a:extLst>
        </cdr:cNvPr>
        <cdr:cNvSpPr txBox="1"/>
      </cdr:nvSpPr>
      <cdr:spPr>
        <a:xfrm xmlns:a="http://schemas.openxmlformats.org/drawingml/2006/main">
          <a:off x="8245219" y="20400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LSD 0.10 = 3.43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0.46843</cdr:x>
      <cdr:y>0.81554</cdr:y>
    </cdr:from>
    <cdr:to>
      <cdr:x>0.60084</cdr:x>
      <cdr:y>0.86919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FE6D643-2F07-4B0F-9B2F-DA7590F6B2CA}"/>
            </a:ext>
          </a:extLst>
        </cdr:cNvPr>
        <cdr:cNvSpPr txBox="1"/>
      </cdr:nvSpPr>
      <cdr:spPr>
        <a:xfrm xmlns:a="http://schemas.openxmlformats.org/drawingml/2006/main">
          <a:off x="4501904" y="4155906"/>
          <a:ext cx="1272618" cy="273377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>
              <a:solidFill>
                <a:srgbClr val="FFFF00"/>
              </a:solidFill>
            </a:rPr>
            <a:t>LSD 0.10 = 6.79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0.85792</cdr:x>
      <cdr:y>0.04003</cdr:y>
    </cdr:from>
    <cdr:to>
      <cdr:x>0.95306</cdr:x>
      <cdr:y>0.21947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C360BB5-8C98-40E2-B690-9DA9E96DBF8F}"/>
            </a:ext>
          </a:extLst>
        </cdr:cNvPr>
        <cdr:cNvSpPr txBox="1"/>
      </cdr:nvSpPr>
      <cdr:spPr>
        <a:xfrm xmlns:a="http://schemas.openxmlformats.org/drawingml/2006/main">
          <a:off x="8245219" y="20400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LSD 0.10 = 669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0.85792</cdr:x>
      <cdr:y>0.04003</cdr:y>
    </cdr:from>
    <cdr:to>
      <cdr:x>0.95306</cdr:x>
      <cdr:y>0.21947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C360BB5-8C98-40E2-B690-9DA9E96DBF8F}"/>
            </a:ext>
          </a:extLst>
        </cdr:cNvPr>
        <cdr:cNvSpPr txBox="1"/>
      </cdr:nvSpPr>
      <cdr:spPr>
        <a:xfrm xmlns:a="http://schemas.openxmlformats.org/drawingml/2006/main">
          <a:off x="8245219" y="20400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LSD 0.10 = 3.84</a:t>
          </a:r>
        </a:p>
        <a:p xmlns:a="http://schemas.openxmlformats.org/drawingml/2006/main">
          <a:endParaRPr lang="en-US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0.4748</cdr:x>
      <cdr:y>0.73669</cdr:y>
    </cdr:from>
    <cdr:to>
      <cdr:x>0.56994</cdr:x>
      <cdr:y>0.91613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2EC7058-0A5D-4346-8214-CE4CB301C3A2}"/>
            </a:ext>
          </a:extLst>
        </cdr:cNvPr>
        <cdr:cNvSpPr txBox="1"/>
      </cdr:nvSpPr>
      <cdr:spPr>
        <a:xfrm xmlns:a="http://schemas.openxmlformats.org/drawingml/2006/main">
          <a:off x="4563178" y="375409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0.46581</cdr:x>
      <cdr:y>0.82598</cdr:y>
    </cdr:from>
    <cdr:to>
      <cdr:x>0.60095</cdr:x>
      <cdr:y>0.86874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E30C203C-37C9-4E4B-B950-2CDA971DD280}"/>
            </a:ext>
          </a:extLst>
        </cdr:cNvPr>
        <cdr:cNvSpPr txBox="1"/>
      </cdr:nvSpPr>
      <cdr:spPr>
        <a:xfrm xmlns:a="http://schemas.openxmlformats.org/drawingml/2006/main">
          <a:off x="4476801" y="4209096"/>
          <a:ext cx="1298753" cy="217915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>
              <a:solidFill>
                <a:srgbClr val="FFFF00"/>
              </a:solidFill>
            </a:rPr>
            <a:t>LSD 0.10 = 12.46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0.88734</cdr:x>
      <cdr:y>0.02986</cdr:y>
    </cdr:from>
    <cdr:to>
      <cdr:x>0.98249</cdr:x>
      <cdr:y>0.2093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C360BB5-8C98-40E2-B690-9DA9E96DBF8F}"/>
            </a:ext>
          </a:extLst>
        </cdr:cNvPr>
        <cdr:cNvSpPr txBox="1"/>
      </cdr:nvSpPr>
      <cdr:spPr>
        <a:xfrm xmlns:a="http://schemas.openxmlformats.org/drawingml/2006/main">
          <a:off x="8527981" y="152163"/>
          <a:ext cx="914460" cy="9144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LSD 0.10 = 568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0.89028</cdr:x>
      <cdr:y>0.10756</cdr:y>
    </cdr:from>
    <cdr:to>
      <cdr:x>0.98543</cdr:x>
      <cdr:y>0.287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C360BB5-8C98-40E2-B690-9DA9E96DBF8F}"/>
            </a:ext>
          </a:extLst>
        </cdr:cNvPr>
        <cdr:cNvSpPr txBox="1"/>
      </cdr:nvSpPr>
      <cdr:spPr>
        <a:xfrm xmlns:a="http://schemas.openxmlformats.org/drawingml/2006/main">
          <a:off x="8556262" y="548089"/>
          <a:ext cx="914460" cy="9144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LSD 0.10 = 582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789857A-4F97-43A4-8C93-E601E2A7965B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F7EDFDA-38B8-43EE-858F-2BCC528DFA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83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00645">
              <a:defRPr/>
            </a:pPr>
            <a:fld id="{5A5C210E-E557-4145-9E73-54ADDB841E51}" type="slidenum">
              <a:rPr lang="en-US">
                <a:solidFill>
                  <a:prstClr val="black"/>
                </a:solidFill>
                <a:latin typeface="Calibri"/>
              </a:rPr>
              <a:pPr defTabSz="1000645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9314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9902" y="2754313"/>
            <a:ext cx="8887884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20484" y="3649663"/>
            <a:ext cx="7423149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83363"/>
            <a:ext cx="2540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83363"/>
            <a:ext cx="38608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583363"/>
            <a:ext cx="2540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76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9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71052" y="96841"/>
            <a:ext cx="2429933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79135" y="96841"/>
            <a:ext cx="7088717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5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379136" y="1308103"/>
            <a:ext cx="4703233" cy="50958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5569" y="1308103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17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36" y="1308103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85569" y="1308103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68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36" y="1308103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7285569" y="1308103"/>
            <a:ext cx="4705351" cy="50958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8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9136" y="1308100"/>
            <a:ext cx="470323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69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379136" y="3932241"/>
            <a:ext cx="470323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85569" y="3932241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30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9136" y="1308100"/>
            <a:ext cx="470323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379136" y="3932241"/>
            <a:ext cx="470323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7285569" y="1308103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3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36" y="1308103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69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285569" y="3932241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61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36" y="1308103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69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285569" y="3932241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26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36" y="1308103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5569" y="1308103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64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07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9903" y="2754313"/>
            <a:ext cx="8887884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20484" y="3649663"/>
            <a:ext cx="7423149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83363"/>
            <a:ext cx="2540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83363"/>
            <a:ext cx="38608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583363"/>
            <a:ext cx="2540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92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28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1" indent="0">
              <a:buNone/>
              <a:defRPr sz="1351"/>
            </a:lvl2pPr>
            <a:lvl3pPr marL="685783" indent="0">
              <a:buNone/>
              <a:defRPr sz="1200"/>
            </a:lvl3pPr>
            <a:lvl4pPr marL="1028674" indent="0">
              <a:buNone/>
              <a:defRPr sz="1051"/>
            </a:lvl4pPr>
            <a:lvl5pPr marL="1371566" indent="0">
              <a:buNone/>
              <a:defRPr sz="1051"/>
            </a:lvl5pPr>
            <a:lvl6pPr marL="1714457" indent="0">
              <a:buNone/>
              <a:defRPr sz="1051"/>
            </a:lvl6pPr>
            <a:lvl7pPr marL="2057349" indent="0">
              <a:buNone/>
              <a:defRPr sz="1051"/>
            </a:lvl7pPr>
            <a:lvl8pPr marL="2400240" indent="0">
              <a:buNone/>
              <a:defRPr sz="1051"/>
            </a:lvl8pPr>
            <a:lvl9pPr marL="2743131" indent="0">
              <a:buNone/>
              <a:defRPr sz="10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20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37" y="1308105"/>
            <a:ext cx="4703233" cy="50958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85570" y="1308105"/>
            <a:ext cx="4705351" cy="50958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81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67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20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12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0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06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4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02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71052" y="96843"/>
            <a:ext cx="2429933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79136" y="96843"/>
            <a:ext cx="7088717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89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379137" y="1308105"/>
            <a:ext cx="4703233" cy="50958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5570" y="1308105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11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37" y="1308105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85570" y="1308105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20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37" y="1308105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7285570" y="1308105"/>
            <a:ext cx="4705351" cy="50958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2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9137" y="1308100"/>
            <a:ext cx="470323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70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379137" y="3932243"/>
            <a:ext cx="470323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85570" y="3932243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92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9137" y="1308100"/>
            <a:ext cx="470323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379137" y="3932243"/>
            <a:ext cx="470323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7285570" y="1308105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239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37" y="1308105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70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285570" y="3932243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33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37" y="1308105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70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285570" y="3932243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136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37" y="1308105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5570" y="1308105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6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36" y="1308103"/>
            <a:ext cx="470323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85569" y="1308103"/>
            <a:ext cx="4705351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32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559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99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24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7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6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79133" y="96838"/>
            <a:ext cx="972185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9133" y="1308103"/>
            <a:ext cx="9611784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513513"/>
            <a:ext cx="2540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13513"/>
            <a:ext cx="38608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13513"/>
            <a:ext cx="2540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7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79133" y="96838"/>
            <a:ext cx="972185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9133" y="1308105"/>
            <a:ext cx="9611784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513513"/>
            <a:ext cx="2540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13513"/>
            <a:ext cx="38608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13513"/>
            <a:ext cx="2540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05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5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9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5pPr>
      <a:lvl6pPr marL="342891" algn="l" rtl="0" fontAlgn="base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6pPr>
      <a:lvl7pPr marL="685783" algn="l" rtl="0" fontAlgn="base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7pPr>
      <a:lvl8pPr marL="1028674" algn="l" rtl="0" fontAlgn="base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8pPr>
      <a:lvl9pPr marL="1371566" algn="l" rtl="0" fontAlgn="base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Char char="•"/>
        <a:defRPr sz="1875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Char char="–"/>
        <a:defRPr sz="1875">
          <a:solidFill>
            <a:schemeClr val="tx1"/>
          </a:solidFill>
          <a:latin typeface="+mn-lt"/>
        </a:defRPr>
      </a:lvl2pPr>
      <a:lvl3pPr marL="857229" indent="-171446" algn="l" rtl="0" eaLnBrk="0" fontAlgn="base" hangingPunct="0">
        <a:spcBef>
          <a:spcPct val="20000"/>
        </a:spcBef>
        <a:spcAft>
          <a:spcPct val="0"/>
        </a:spcAft>
        <a:buChar char="•"/>
        <a:defRPr sz="1875">
          <a:solidFill>
            <a:schemeClr val="tx1"/>
          </a:solidFill>
          <a:latin typeface="+mn-lt"/>
        </a:defRPr>
      </a:lvl3pPr>
      <a:lvl4pPr marL="1200121" indent="-171446" algn="l" rtl="0" eaLnBrk="0" fontAlgn="base" hangingPunct="0">
        <a:spcBef>
          <a:spcPct val="20000"/>
        </a:spcBef>
        <a:spcAft>
          <a:spcPct val="0"/>
        </a:spcAft>
        <a:buChar char="–"/>
        <a:defRPr sz="1875">
          <a:solidFill>
            <a:schemeClr val="tx1"/>
          </a:solidFill>
          <a:latin typeface="+mn-lt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5pPr>
      <a:lvl6pPr marL="1885904" indent="-171446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8pPr>
      <a:lvl9pPr marL="2914578" indent="-171446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429002" y="2966431"/>
            <a:ext cx="7066526" cy="825500"/>
          </a:xfrm>
        </p:spPr>
        <p:txBody>
          <a:bodyPr/>
          <a:lstStyle/>
          <a:p>
            <a:pPr algn="ctr" eaLnBrk="1" hangingPunct="1"/>
            <a:r>
              <a:rPr lang="en-US" altLang="en-US" sz="3200" dirty="0"/>
              <a:t>Caparol® (prometryn) or Reglone® (diquat) for Weed Control in Peanut??  </a:t>
            </a:r>
            <a:br>
              <a:rPr lang="en-US" altLang="en-US" sz="3200" dirty="0"/>
            </a:br>
            <a:endParaRPr lang="en-US" altLang="en-US" sz="3200" dirty="0"/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077093" y="3793326"/>
            <a:ext cx="5567363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400" dirty="0"/>
              <a:t>Eric P. Prostko* and Nick J. Shay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2400" dirty="0"/>
              <a:t>University of Georgia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2400" dirty="0"/>
              <a:t>Dept. Crop &amp; Soil Sciences</a:t>
            </a: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1524002" y="6477001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447" y="5134466"/>
            <a:ext cx="4112735" cy="141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75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CC5F37-6E3D-4078-98CD-FE4967F4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351" y="96841"/>
            <a:ext cx="7291388" cy="750655"/>
          </a:xfrm>
        </p:spPr>
        <p:txBody>
          <a:bodyPr/>
          <a:lstStyle/>
          <a:p>
            <a:r>
              <a:rPr lang="en-US" dirty="0"/>
              <a:t>Materials and Methods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256B56A-469F-4D5E-BA58-8A50AB925E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581" y="983977"/>
            <a:ext cx="4511465" cy="301145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F3FE5B8-0483-4CAD-96EE-077756D76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73805" y="983977"/>
            <a:ext cx="3713956" cy="5095875"/>
          </a:xfrm>
        </p:spPr>
        <p:txBody>
          <a:bodyPr/>
          <a:lstStyle/>
          <a:p>
            <a:r>
              <a:rPr lang="en-US" sz="2000" b="1" u="sng" dirty="0"/>
              <a:t>UGA Ponder Farm (Ty Ty)</a:t>
            </a:r>
          </a:p>
          <a:p>
            <a:pPr lvl="1"/>
            <a:r>
              <a:rPr lang="en-US" sz="2000" i="1" dirty="0"/>
              <a:t>small plots, 15 GPA, 11002AIXR tips</a:t>
            </a:r>
          </a:p>
          <a:p>
            <a:r>
              <a:rPr lang="en-US" sz="2000" b="1" u="sng" dirty="0"/>
              <a:t>2022</a:t>
            </a:r>
          </a:p>
          <a:p>
            <a:pPr lvl="1"/>
            <a:r>
              <a:rPr lang="en-US" sz="2000" i="1" dirty="0"/>
              <a:t>Caparol 4L @ 24, 32, 48 oz/A alone and in tank-mixes</a:t>
            </a:r>
          </a:p>
          <a:p>
            <a:pPr lvl="1"/>
            <a:r>
              <a:rPr lang="en-US" sz="2000" i="1" dirty="0"/>
              <a:t>RCBD, 3 reps</a:t>
            </a:r>
          </a:p>
          <a:p>
            <a:r>
              <a:rPr lang="en-US" sz="2000" b="1" u="sng" dirty="0"/>
              <a:t>2023</a:t>
            </a:r>
          </a:p>
          <a:p>
            <a:pPr lvl="1"/>
            <a:r>
              <a:rPr lang="en-US" sz="2000" i="1" dirty="0"/>
              <a:t>Repeated 2022 Caparol test</a:t>
            </a:r>
          </a:p>
          <a:p>
            <a:pPr lvl="1"/>
            <a:r>
              <a:rPr lang="en-US" sz="2000" i="1" dirty="0"/>
              <a:t>Reglone 2SL @ 6.4 and 8.6 oz/A compared to Gramoxone 2SL </a:t>
            </a:r>
          </a:p>
          <a:p>
            <a:pPr lvl="2"/>
            <a:r>
              <a:rPr lang="en-US" sz="1600" i="1" dirty="0"/>
              <a:t>Lower rates (oopsy) </a:t>
            </a:r>
          </a:p>
          <a:p>
            <a:pPr lvl="1"/>
            <a:endParaRPr lang="en-US" sz="1600" i="1" dirty="0"/>
          </a:p>
          <a:p>
            <a:r>
              <a:rPr lang="en-US" sz="2000" b="1" u="sng" dirty="0"/>
              <a:t>ANOVA, P=0.10, Fisher’s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232A30-CDAC-4076-8C00-1DBAEB37E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116" y="4065371"/>
            <a:ext cx="3594389" cy="2695791"/>
          </a:xfrm>
          <a:prstGeom prst="rect">
            <a:avLst/>
          </a:prstGeom>
        </p:spPr>
      </p:pic>
      <p:pic>
        <p:nvPicPr>
          <p:cNvPr id="1026" name="Picture 2" descr="Map of Georgia highlighting Worth County">
            <a:extLst>
              <a:ext uri="{FF2B5EF4-FFF2-40B4-BE49-F238E27FC236}">
                <a16:creationId xmlns:a16="http://schemas.microsoft.com/office/drawing/2014/main" id="{24E28E34-D346-4B41-B1C6-1CC42BE99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27" y="1917290"/>
            <a:ext cx="1564909" cy="181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456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Results - 2022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85B21C2-16A0-4383-A65C-07473CEAF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421" y="1064197"/>
            <a:ext cx="7595955" cy="569696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7A86EF-BA21-47E6-9566-9CD550A27788}"/>
              </a:ext>
            </a:extLst>
          </p:cNvPr>
          <p:cNvSpPr txBox="1"/>
          <p:nvPr/>
        </p:nvSpPr>
        <p:spPr>
          <a:xfrm>
            <a:off x="3379381" y="631744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Screven Co.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8321F1-1B31-4878-8C70-14D687489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98" y="1819261"/>
            <a:ext cx="1536001" cy="190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69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819D-FB26-475D-AC03-81252BE16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Stunting – 2022 (12 DAT)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AF9F209-571F-43F9-913B-A4D3D89EAB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6875295"/>
              </p:ext>
            </p:extLst>
          </p:nvPr>
        </p:nvGraphicFramePr>
        <p:xfrm>
          <a:off x="2379663" y="1308100"/>
          <a:ext cx="96107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D0876A-6534-468D-AD92-D4425AB1E77D}"/>
              </a:ext>
            </a:extLst>
          </p:cNvPr>
          <p:cNvSpPr txBox="1"/>
          <p:nvPr/>
        </p:nvSpPr>
        <p:spPr>
          <a:xfrm>
            <a:off x="0" y="6027003"/>
            <a:ext cx="2356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Sonalan HFP 4EC @ 32 oz/A</a:t>
            </a:r>
          </a:p>
          <a:p>
            <a:r>
              <a:rPr lang="en-US" sz="1200" dirty="0"/>
              <a:t>Valor EZ @ 3 oz/A</a:t>
            </a:r>
          </a:p>
          <a:p>
            <a:r>
              <a:rPr lang="en-US" sz="1200" dirty="0"/>
              <a:t>Strongarm 84WG @ 0.225 oz/A</a:t>
            </a:r>
          </a:p>
          <a:p>
            <a:r>
              <a:rPr lang="en-US" sz="1200" dirty="0"/>
              <a:t>Caparol 4L @ 24 oz/A</a:t>
            </a:r>
          </a:p>
        </p:txBody>
      </p:sp>
    </p:spTree>
    <p:extLst>
      <p:ext uri="{BB962C8B-B14F-4D97-AF65-F5344CB8AC3E}">
        <p14:creationId xmlns:p14="http://schemas.microsoft.com/office/powerpoint/2010/main" val="1260762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819D-FB26-475D-AC03-81252BE16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– 2022 (22 DAT)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AF9F209-571F-43F9-913B-A4D3D89EAB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544442"/>
              </p:ext>
            </p:extLst>
          </p:nvPr>
        </p:nvGraphicFramePr>
        <p:xfrm>
          <a:off x="2379663" y="1308100"/>
          <a:ext cx="96107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D0876A-6534-468D-AD92-D4425AB1E77D}"/>
              </a:ext>
            </a:extLst>
          </p:cNvPr>
          <p:cNvSpPr txBox="1"/>
          <p:nvPr/>
        </p:nvSpPr>
        <p:spPr>
          <a:xfrm>
            <a:off x="0" y="6027003"/>
            <a:ext cx="2356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Sonalan HFP 4EC @ 32 oz/A</a:t>
            </a:r>
          </a:p>
          <a:p>
            <a:r>
              <a:rPr lang="en-US" sz="1200" dirty="0"/>
              <a:t>Valor EZ @ 3 oz/A</a:t>
            </a:r>
          </a:p>
          <a:p>
            <a:r>
              <a:rPr lang="en-US" sz="1200" dirty="0"/>
              <a:t>Strongarm 84WG @ 0.225 oz/A</a:t>
            </a:r>
          </a:p>
          <a:p>
            <a:r>
              <a:rPr lang="en-US" sz="1200" dirty="0"/>
              <a:t>Caparol 4L @ 24 oz/A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F86789-0D04-4505-8219-320470CBE23F}"/>
              </a:ext>
            </a:extLst>
          </p:cNvPr>
          <p:cNvSpPr txBox="1"/>
          <p:nvPr/>
        </p:nvSpPr>
        <p:spPr>
          <a:xfrm>
            <a:off x="3965533" y="5464006"/>
            <a:ext cx="1298753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LSD 0.10 = 3.44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4C23E-DC63-4DAC-BD25-3C5D51F5FB18}"/>
              </a:ext>
            </a:extLst>
          </p:cNvPr>
          <p:cNvSpPr txBox="1"/>
          <p:nvPr/>
        </p:nvSpPr>
        <p:spPr>
          <a:xfrm>
            <a:off x="9775599" y="5462828"/>
            <a:ext cx="1298753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LSD 0.10 = 3.83</a:t>
            </a:r>
          </a:p>
        </p:txBody>
      </p:sp>
    </p:spTree>
    <p:extLst>
      <p:ext uri="{BB962C8B-B14F-4D97-AF65-F5344CB8AC3E}">
        <p14:creationId xmlns:p14="http://schemas.microsoft.com/office/powerpoint/2010/main" val="672382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705CE8-DEBC-49FB-925C-F89C84D8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878" y="110956"/>
            <a:ext cx="7291388" cy="1143000"/>
          </a:xfrm>
        </p:spPr>
        <p:txBody>
          <a:bodyPr/>
          <a:lstStyle/>
          <a:p>
            <a:r>
              <a:rPr lang="en-US" dirty="0"/>
              <a:t>Peanut Weed Control - 2022</a:t>
            </a:r>
            <a:br>
              <a:rPr lang="en-US" dirty="0"/>
            </a:br>
            <a:r>
              <a:rPr lang="en-US" sz="2800" i="1" dirty="0"/>
              <a:t>Valor + Strongarm vs. Caparol + Strongarm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7DD94-BC59-4B55-82CF-78DD7D34304B}"/>
              </a:ext>
            </a:extLst>
          </p:cNvPr>
          <p:cNvSpPr txBox="1"/>
          <p:nvPr/>
        </p:nvSpPr>
        <p:spPr>
          <a:xfrm>
            <a:off x="2" y="6365611"/>
            <a:ext cx="723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sz="1000" i="1" dirty="0">
                <a:solidFill>
                  <a:srgbClr val="000000"/>
                </a:solidFill>
                <a:latin typeface="Arial"/>
              </a:rPr>
              <a:t>PE-12-22</a:t>
            </a:r>
          </a:p>
          <a:p>
            <a:pPr defTabSz="457189"/>
            <a:r>
              <a:rPr lang="en-US" sz="1000" i="1" dirty="0">
                <a:solidFill>
                  <a:srgbClr val="000000"/>
                </a:solidFill>
                <a:latin typeface="Arial"/>
              </a:rPr>
              <a:t>May 20</a:t>
            </a:r>
          </a:p>
          <a:p>
            <a:pPr defTabSz="457189"/>
            <a:r>
              <a:rPr lang="en-US" sz="1000" i="1" dirty="0">
                <a:solidFill>
                  <a:srgbClr val="000000"/>
                </a:solidFill>
                <a:latin typeface="Arial"/>
              </a:rPr>
              <a:t>22 DAT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C693A-DB2B-48BF-A3B1-6A59533E80C9}"/>
              </a:ext>
            </a:extLst>
          </p:cNvPr>
          <p:cNvSpPr txBox="1"/>
          <p:nvPr/>
        </p:nvSpPr>
        <p:spPr>
          <a:xfrm>
            <a:off x="1960130" y="576550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dirty="0">
                <a:solidFill>
                  <a:srgbClr val="000000"/>
                </a:solidFill>
                <a:latin typeface="Arial"/>
              </a:rPr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D0073C-178D-44F9-B67A-F8E453C0D045}"/>
              </a:ext>
            </a:extLst>
          </p:cNvPr>
          <p:cNvSpPr txBox="1"/>
          <p:nvPr/>
        </p:nvSpPr>
        <p:spPr>
          <a:xfrm>
            <a:off x="4660168" y="5688503"/>
            <a:ext cx="2715807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 defTabSz="457189"/>
            <a:r>
              <a:rPr lang="en-US" sz="1400" dirty="0">
                <a:solidFill>
                  <a:srgbClr val="FFFF00"/>
                </a:solidFill>
                <a:latin typeface="Arial"/>
              </a:rPr>
              <a:t>Sonalan HFP 4EC @ 32 oz/A</a:t>
            </a:r>
          </a:p>
          <a:p>
            <a:pPr algn="ctr" defTabSz="457189"/>
            <a:r>
              <a:rPr lang="en-US" sz="1400" b="1" i="1" u="sng" dirty="0">
                <a:solidFill>
                  <a:srgbClr val="FFFF00"/>
                </a:solidFill>
                <a:latin typeface="Arial"/>
              </a:rPr>
              <a:t>Valor EZ 4SC @ 3 oz/A</a:t>
            </a:r>
          </a:p>
          <a:p>
            <a:pPr algn="ctr" defTabSz="457189"/>
            <a:r>
              <a:rPr lang="en-US" sz="1400" dirty="0">
                <a:solidFill>
                  <a:srgbClr val="FFFF00"/>
                </a:solidFill>
                <a:latin typeface="Arial"/>
              </a:rPr>
              <a:t>Strongarm 84WG @ 0.225 oz/A</a:t>
            </a:r>
          </a:p>
          <a:p>
            <a:pPr algn="ctr" defTabSz="457189"/>
            <a:r>
              <a:rPr lang="en-US" sz="1400" dirty="0">
                <a:solidFill>
                  <a:srgbClr val="FFC000"/>
                </a:solidFill>
                <a:latin typeface="Arial"/>
              </a:rPr>
              <a:t>Applied PRE (1 DAP)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0C16A-117D-4451-8742-4DDF59B49849}"/>
              </a:ext>
            </a:extLst>
          </p:cNvPr>
          <p:cNvSpPr txBox="1"/>
          <p:nvPr/>
        </p:nvSpPr>
        <p:spPr>
          <a:xfrm>
            <a:off x="8417425" y="5688503"/>
            <a:ext cx="2715807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 defTabSz="457189"/>
            <a:r>
              <a:rPr lang="en-US" sz="1400" dirty="0">
                <a:solidFill>
                  <a:srgbClr val="FFFF00"/>
                </a:solidFill>
                <a:latin typeface="Arial"/>
              </a:rPr>
              <a:t>Sonalan HFP 4EC @ 32 oz/A</a:t>
            </a:r>
          </a:p>
          <a:p>
            <a:pPr algn="ctr" defTabSz="457189"/>
            <a:r>
              <a:rPr lang="en-US" sz="1400" b="1" i="1" u="sng" dirty="0">
                <a:solidFill>
                  <a:srgbClr val="FFFF00"/>
                </a:solidFill>
                <a:latin typeface="Arial"/>
              </a:rPr>
              <a:t>Caparol 4L @ 24 oz/A </a:t>
            </a:r>
          </a:p>
          <a:p>
            <a:pPr algn="ctr" defTabSz="457189"/>
            <a:r>
              <a:rPr lang="en-US" sz="1400" dirty="0">
                <a:solidFill>
                  <a:srgbClr val="FFFF00"/>
                </a:solidFill>
                <a:latin typeface="Arial"/>
              </a:rPr>
              <a:t>Strongarm 84WG @ 0.225 oz/A</a:t>
            </a:r>
          </a:p>
          <a:p>
            <a:pPr algn="ctr" defTabSz="457189"/>
            <a:r>
              <a:rPr lang="en-US" sz="1400" dirty="0">
                <a:solidFill>
                  <a:srgbClr val="FFC000"/>
                </a:solidFill>
                <a:latin typeface="Arial"/>
              </a:rPr>
              <a:t>Applied PRE (1 DAP)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B312C-DBA6-4690-9D89-9FD6DB2A29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4550" y="1854410"/>
            <a:ext cx="4469823" cy="3352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66A2FD-1376-4421-BE2D-BAB466A69D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823349" y="1854410"/>
            <a:ext cx="4469825" cy="3352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853700-669A-447A-ADBE-33DFF3342F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515963" y="1846840"/>
            <a:ext cx="4469827" cy="335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34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705CE8-DEBC-49FB-925C-F89C84D82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- 2022</a:t>
            </a:r>
            <a:br>
              <a:rPr lang="en-US" dirty="0"/>
            </a:br>
            <a:r>
              <a:rPr lang="en-US" sz="2800" i="1" dirty="0"/>
              <a:t>Valor + Strongarm vs. Caparol + Strongarm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7DD94-BC59-4B55-82CF-78DD7D34304B}"/>
              </a:ext>
            </a:extLst>
          </p:cNvPr>
          <p:cNvSpPr txBox="1"/>
          <p:nvPr/>
        </p:nvSpPr>
        <p:spPr>
          <a:xfrm>
            <a:off x="-50187" y="6304002"/>
            <a:ext cx="723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sz="1000" i="1" dirty="0">
                <a:solidFill>
                  <a:srgbClr val="000000"/>
                </a:solidFill>
                <a:latin typeface="Arial"/>
              </a:rPr>
              <a:t>PE-12-22</a:t>
            </a:r>
          </a:p>
          <a:p>
            <a:pPr defTabSz="457189"/>
            <a:r>
              <a:rPr lang="en-US" sz="1000" i="1" dirty="0">
                <a:solidFill>
                  <a:srgbClr val="000000"/>
                </a:solidFill>
                <a:latin typeface="Arial"/>
              </a:rPr>
              <a:t>June 21</a:t>
            </a:r>
          </a:p>
          <a:p>
            <a:pPr defTabSz="457189"/>
            <a:r>
              <a:rPr lang="en-US" sz="1000" i="1" dirty="0">
                <a:solidFill>
                  <a:srgbClr val="000000"/>
                </a:solidFill>
                <a:latin typeface="Arial"/>
              </a:rPr>
              <a:t>55 DAP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C693A-DB2B-48BF-A3B1-6A59533E80C9}"/>
              </a:ext>
            </a:extLst>
          </p:cNvPr>
          <p:cNvSpPr txBox="1"/>
          <p:nvPr/>
        </p:nvSpPr>
        <p:spPr>
          <a:xfrm>
            <a:off x="3101222" y="534562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dirty="0">
                <a:solidFill>
                  <a:srgbClr val="000000"/>
                </a:solidFill>
                <a:latin typeface="Arial"/>
              </a:rPr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D0073C-178D-44F9-B67A-F8E453C0D045}"/>
              </a:ext>
            </a:extLst>
          </p:cNvPr>
          <p:cNvSpPr txBox="1"/>
          <p:nvPr/>
        </p:nvSpPr>
        <p:spPr>
          <a:xfrm>
            <a:off x="5035484" y="5329540"/>
            <a:ext cx="2456121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Sonalan HFP 4EC @ 32 oz/A</a:t>
            </a:r>
          </a:p>
          <a:p>
            <a:pPr algn="ctr" defTabSz="457189"/>
            <a:r>
              <a:rPr lang="en-US" sz="1200" b="1" i="1" u="sng" dirty="0">
                <a:solidFill>
                  <a:srgbClr val="FFFF00"/>
                </a:solidFill>
                <a:latin typeface="Arial"/>
              </a:rPr>
              <a:t>Valor EZ 4SC @ 3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Strongarm 84WG @ 0.225 oz/A</a:t>
            </a:r>
          </a:p>
          <a:p>
            <a:pPr algn="ctr" defTabSz="457189"/>
            <a:r>
              <a:rPr lang="en-US" sz="1200" b="1" dirty="0">
                <a:solidFill>
                  <a:srgbClr val="FFC000"/>
                </a:solidFill>
                <a:latin typeface="Arial"/>
              </a:rPr>
              <a:t>PRE (1 DAP)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Cadre 2AS @ 4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2,4-DB 2SL @ 16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Dual Magnum 7.62EC @ 16 oz/A</a:t>
            </a:r>
          </a:p>
          <a:p>
            <a:pPr algn="ctr" defTabSz="457189"/>
            <a:r>
              <a:rPr lang="en-US" sz="1200" b="1" dirty="0">
                <a:solidFill>
                  <a:srgbClr val="FFC000"/>
                </a:solidFill>
                <a:latin typeface="Arial"/>
              </a:rPr>
              <a:t>POST (27 DAP)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0C16A-117D-4451-8742-4DDF59B49849}"/>
              </a:ext>
            </a:extLst>
          </p:cNvPr>
          <p:cNvSpPr txBox="1"/>
          <p:nvPr/>
        </p:nvSpPr>
        <p:spPr>
          <a:xfrm>
            <a:off x="7937160" y="5341597"/>
            <a:ext cx="2456121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Sonalan HFP 4EC @ 32 oz/A</a:t>
            </a:r>
          </a:p>
          <a:p>
            <a:pPr algn="ctr" defTabSz="457189"/>
            <a:r>
              <a:rPr lang="en-US" sz="1200" b="1" i="1" u="sng" dirty="0">
                <a:solidFill>
                  <a:srgbClr val="FFFF00"/>
                </a:solidFill>
                <a:latin typeface="Arial"/>
              </a:rPr>
              <a:t>Caparol 4L @ 24 oz/A 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Strongarm 84WG @ 0.225 oz/A</a:t>
            </a:r>
          </a:p>
          <a:p>
            <a:pPr algn="ctr" defTabSz="457189"/>
            <a:r>
              <a:rPr lang="en-US" sz="1200" b="1" dirty="0">
                <a:solidFill>
                  <a:srgbClr val="FFC000"/>
                </a:solidFill>
                <a:latin typeface="Arial"/>
              </a:rPr>
              <a:t>PRE (1 DAP)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Cadre 2AS @ 4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2,4-DB 2SL @ 16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Dual Magnum 7.62EC @ 16 oz/A</a:t>
            </a:r>
          </a:p>
          <a:p>
            <a:pPr algn="ctr" defTabSz="457189"/>
            <a:r>
              <a:rPr lang="en-US" sz="1200" b="1" dirty="0">
                <a:solidFill>
                  <a:srgbClr val="FFC000"/>
                </a:solidFill>
                <a:latin typeface="Arial"/>
              </a:rPr>
              <a:t>POST (27 DAP)</a:t>
            </a:r>
            <a:endParaRPr lang="en-US" sz="1400" dirty="0">
              <a:solidFill>
                <a:srgbClr val="FFC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913AF-5217-48F6-AE01-6635374B8B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700381" y="2205364"/>
            <a:ext cx="3622099" cy="2716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74B6C-BC66-45F2-AB95-C51E479F3D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77217" y="2205362"/>
            <a:ext cx="3622099" cy="2716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002E8A-CF15-4E25-8FF5-EFE84BCB13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254054" y="2205362"/>
            <a:ext cx="3622100" cy="271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57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819D-FB26-475D-AC03-81252BE16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Yield – 2022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AF9F209-571F-43F9-913B-A4D3D89EAB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013720"/>
              </p:ext>
            </p:extLst>
          </p:nvPr>
        </p:nvGraphicFramePr>
        <p:xfrm>
          <a:off x="2379663" y="1308100"/>
          <a:ext cx="96107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D0876A-6534-468D-AD92-D4425AB1E77D}"/>
              </a:ext>
            </a:extLst>
          </p:cNvPr>
          <p:cNvSpPr txBox="1"/>
          <p:nvPr/>
        </p:nvSpPr>
        <p:spPr>
          <a:xfrm>
            <a:off x="0" y="6027003"/>
            <a:ext cx="2356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Sonalan HFP 4EC @ 32 oz/A</a:t>
            </a:r>
          </a:p>
          <a:p>
            <a:r>
              <a:rPr lang="en-US" sz="1200" dirty="0"/>
              <a:t>Valor EZ @ 3 oz/A</a:t>
            </a:r>
          </a:p>
          <a:p>
            <a:r>
              <a:rPr lang="en-US" sz="1200" dirty="0"/>
              <a:t>Strongarm 84WG @ 0.225 oz/A</a:t>
            </a:r>
          </a:p>
          <a:p>
            <a:r>
              <a:rPr lang="en-US" sz="1200" dirty="0"/>
              <a:t>Caparol 4L @ 24 oz/A</a:t>
            </a:r>
          </a:p>
        </p:txBody>
      </p:sp>
    </p:spTree>
    <p:extLst>
      <p:ext uri="{BB962C8B-B14F-4D97-AF65-F5344CB8AC3E}">
        <p14:creationId xmlns:p14="http://schemas.microsoft.com/office/powerpoint/2010/main" val="1533027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2D912-585D-417B-80A0-7161CD8E7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Results - 2023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FBFAF8-FACC-4386-87C3-90D85F682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593" y="988783"/>
            <a:ext cx="7696507" cy="577238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E82AF8-9211-49C9-8B2D-FFE2C4DAB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81" y="1832150"/>
            <a:ext cx="1536325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44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819D-FB26-475D-AC03-81252BE16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Stunting – 2023 (14 DAT)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AF9F209-571F-43F9-913B-A4D3D89EAB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667048"/>
              </p:ext>
            </p:extLst>
          </p:nvPr>
        </p:nvGraphicFramePr>
        <p:xfrm>
          <a:off x="2379133" y="1326953"/>
          <a:ext cx="96107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D0876A-6534-468D-AD92-D4425AB1E77D}"/>
              </a:ext>
            </a:extLst>
          </p:cNvPr>
          <p:cNvSpPr txBox="1"/>
          <p:nvPr/>
        </p:nvSpPr>
        <p:spPr>
          <a:xfrm>
            <a:off x="0" y="6027003"/>
            <a:ext cx="2363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@ 3 oz/A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84WG @ 0.225 oz/A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Caparol 4L @ 32 oz/A</a:t>
            </a:r>
          </a:p>
        </p:txBody>
      </p:sp>
    </p:spTree>
    <p:extLst>
      <p:ext uri="{BB962C8B-B14F-4D97-AF65-F5344CB8AC3E}">
        <p14:creationId xmlns:p14="http://schemas.microsoft.com/office/powerpoint/2010/main" val="2258195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819D-FB26-475D-AC03-81252BE16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– 2023 (20 DAT)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AF9F209-571F-43F9-913B-A4D3D89EAB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3510036"/>
              </p:ext>
            </p:extLst>
          </p:nvPr>
        </p:nvGraphicFramePr>
        <p:xfrm>
          <a:off x="2379663" y="1308100"/>
          <a:ext cx="96107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D0876A-6534-468D-AD92-D4425AB1E77D}"/>
              </a:ext>
            </a:extLst>
          </p:cNvPr>
          <p:cNvSpPr txBox="1"/>
          <p:nvPr/>
        </p:nvSpPr>
        <p:spPr>
          <a:xfrm>
            <a:off x="0" y="6027003"/>
            <a:ext cx="2380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@ 3 oz/A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84WG @ 0.225 oz/A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Caparol 4L @ 32 oz/A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8E71AD-3682-48AF-A6BD-38B61144FAED}"/>
              </a:ext>
            </a:extLst>
          </p:cNvPr>
          <p:cNvSpPr txBox="1"/>
          <p:nvPr/>
        </p:nvSpPr>
        <p:spPr>
          <a:xfrm>
            <a:off x="3968687" y="5458112"/>
            <a:ext cx="1298753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LSD 0.10 = 6.15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4BFF35-8EE5-4670-9CD4-A835AFCFF139}"/>
              </a:ext>
            </a:extLst>
          </p:cNvPr>
          <p:cNvSpPr txBox="1"/>
          <p:nvPr/>
        </p:nvSpPr>
        <p:spPr>
          <a:xfrm>
            <a:off x="9728469" y="5458112"/>
            <a:ext cx="1383712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LSD 0.10 = 12.88</a:t>
            </a:r>
          </a:p>
        </p:txBody>
      </p:sp>
    </p:spTree>
    <p:extLst>
      <p:ext uri="{BB962C8B-B14F-4D97-AF65-F5344CB8AC3E}">
        <p14:creationId xmlns:p14="http://schemas.microsoft.com/office/powerpoint/2010/main" val="363294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DE4FC-E348-4FEA-ABDD-303676C58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Row Crop Production – 2024</a:t>
            </a:r>
            <a:br>
              <a:rPr lang="en-US" dirty="0"/>
            </a:br>
            <a:r>
              <a:rPr lang="en-US" sz="2800" i="1" dirty="0"/>
              <a:t>Acres Planted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6320982-395D-4E32-B444-7B282F83C9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1615489"/>
              </p:ext>
            </p:extLst>
          </p:nvPr>
        </p:nvGraphicFramePr>
        <p:xfrm>
          <a:off x="3308350" y="1308101"/>
          <a:ext cx="7208839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290DF68-A517-46AE-916A-CC878D87F0BF}"/>
              </a:ext>
            </a:extLst>
          </p:cNvPr>
          <p:cNvSpPr txBox="1"/>
          <p:nvPr/>
        </p:nvSpPr>
        <p:spPr>
          <a:xfrm>
            <a:off x="2379134" y="6611781"/>
            <a:ext cx="25587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sz="1000" i="1" dirty="0">
                <a:solidFill>
                  <a:srgbClr val="000000"/>
                </a:solidFill>
                <a:latin typeface="Arial"/>
              </a:rPr>
              <a:t>Source: USDA/NASS, Acreage (06/28/24)</a:t>
            </a:r>
          </a:p>
        </p:txBody>
      </p:sp>
    </p:spTree>
    <p:extLst>
      <p:ext uri="{BB962C8B-B14F-4D97-AF65-F5344CB8AC3E}">
        <p14:creationId xmlns:p14="http://schemas.microsoft.com/office/powerpoint/2010/main" val="844515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7A0DB1-050C-4A08-9AFE-D3C1BB537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– 2023</a:t>
            </a:r>
            <a:br>
              <a:rPr lang="en-US" dirty="0"/>
            </a:br>
            <a:r>
              <a:rPr lang="en-US" sz="2400" i="1" dirty="0"/>
              <a:t>Valor + Strongarm vs. Caparol + Strongarm</a:t>
            </a:r>
            <a:br>
              <a:rPr lang="en-US" dirty="0"/>
            </a:br>
            <a:r>
              <a:rPr lang="en-US" sz="2000" i="1" dirty="0"/>
              <a:t>1</a:t>
            </a:r>
            <a:r>
              <a:rPr lang="en-US" sz="2000" i="1" baseline="30000" dirty="0"/>
              <a:t>st</a:t>
            </a:r>
            <a:r>
              <a:rPr lang="en-US" sz="2000" i="1" dirty="0"/>
              <a:t> rainfall/irrigation event was 8 DAP (0.5” irrigation)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37E87-C80B-47A9-9473-7B1300E9A617}"/>
              </a:ext>
            </a:extLst>
          </p:cNvPr>
          <p:cNvSpPr txBox="1"/>
          <p:nvPr/>
        </p:nvSpPr>
        <p:spPr>
          <a:xfrm>
            <a:off x="83723" y="593467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PE-14-23</a:t>
            </a:r>
          </a:p>
          <a:p>
            <a:r>
              <a:rPr lang="en-US" dirty="0"/>
              <a:t>May 24</a:t>
            </a:r>
          </a:p>
          <a:p>
            <a:r>
              <a:rPr lang="en-US" dirty="0"/>
              <a:t>21 DAP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86DB64-DE77-491C-9B81-DD419E75C0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14479" y="1893748"/>
            <a:ext cx="3945293" cy="2958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FB943D-F89F-4F90-97A6-0C2A8ACCE0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29683" y="1893747"/>
            <a:ext cx="3945296" cy="29589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5A23BC-7773-4AD1-AE02-6D1377698B99}"/>
              </a:ext>
            </a:extLst>
          </p:cNvPr>
          <p:cNvSpPr txBox="1"/>
          <p:nvPr/>
        </p:nvSpPr>
        <p:spPr>
          <a:xfrm>
            <a:off x="2757547" y="527274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E37CAA-6E8F-45FD-914F-ADB60CA0FA60}"/>
              </a:ext>
            </a:extLst>
          </p:cNvPr>
          <p:cNvSpPr txBox="1"/>
          <p:nvPr/>
        </p:nvSpPr>
        <p:spPr>
          <a:xfrm>
            <a:off x="4844427" y="5346762"/>
            <a:ext cx="2715807" cy="73866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Prowl H</a:t>
            </a:r>
            <a:r>
              <a:rPr lang="en-US" sz="1400" baseline="-25000" dirty="0">
                <a:solidFill>
                  <a:srgbClr val="FFFF00"/>
                </a:solidFill>
              </a:rPr>
              <a:t>2</a:t>
            </a:r>
            <a:r>
              <a:rPr lang="en-US" sz="1400" dirty="0">
                <a:solidFill>
                  <a:srgbClr val="FFFF00"/>
                </a:solidFill>
              </a:rPr>
              <a:t>0 3.8SC @ 32 oz/A</a:t>
            </a:r>
          </a:p>
          <a:p>
            <a:pPr algn="ctr"/>
            <a:r>
              <a:rPr lang="en-US" sz="1400" b="1" i="1" u="sng" dirty="0">
                <a:solidFill>
                  <a:srgbClr val="FFFF00"/>
                </a:solidFill>
              </a:rPr>
              <a:t>Valor EZ 4SC @ 3 oz/A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Strongarm 84WG @ 0.225 oz/A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B78E1A-0A77-412F-8262-4AC36E14873E}"/>
              </a:ext>
            </a:extLst>
          </p:cNvPr>
          <p:cNvSpPr txBox="1"/>
          <p:nvPr/>
        </p:nvSpPr>
        <p:spPr>
          <a:xfrm>
            <a:off x="8062826" y="5346762"/>
            <a:ext cx="2770053" cy="73866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rgbClr val="FFFF00"/>
                </a:solidFill>
              </a:rPr>
              <a:t>Prowl H</a:t>
            </a:r>
            <a:r>
              <a:rPr lang="pt-BR" sz="1400" baseline="-25000" dirty="0">
                <a:solidFill>
                  <a:srgbClr val="FFFF00"/>
                </a:solidFill>
              </a:rPr>
              <a:t>2</a:t>
            </a:r>
            <a:r>
              <a:rPr lang="pt-BR" sz="1400" dirty="0">
                <a:solidFill>
                  <a:srgbClr val="FFFF00"/>
                </a:solidFill>
              </a:rPr>
              <a:t>O 3.8SC @ 32 oz/A</a:t>
            </a:r>
          </a:p>
          <a:p>
            <a:pPr algn="ctr"/>
            <a:r>
              <a:rPr lang="pt-BR" sz="1400" b="1" i="1" u="sng" dirty="0">
                <a:solidFill>
                  <a:srgbClr val="FFFF00"/>
                </a:solidFill>
              </a:rPr>
              <a:t>Caparol 4L @ 32 oz/A</a:t>
            </a:r>
          </a:p>
          <a:p>
            <a:pPr algn="ctr"/>
            <a:r>
              <a:rPr lang="pt-BR" sz="1400" dirty="0">
                <a:solidFill>
                  <a:srgbClr val="FFFF00"/>
                </a:solidFill>
              </a:rPr>
              <a:t>Strongarm 84WG @ 0.225 oz/A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3D300-152C-4557-B925-8D4BDCC4B6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475204" y="1893744"/>
            <a:ext cx="3945298" cy="295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75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50D4D-A36C-4961-BB5A-B1271F044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- 2023</a:t>
            </a:r>
            <a:br>
              <a:rPr lang="en-US" dirty="0"/>
            </a:br>
            <a:r>
              <a:rPr lang="en-US" sz="2400" i="1" dirty="0"/>
              <a:t>Valor + Strongarm vs. Caparol + Strongarm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5DEC7-1B8D-4A47-AF17-07821F18FCC7}"/>
              </a:ext>
            </a:extLst>
          </p:cNvPr>
          <p:cNvSpPr txBox="1"/>
          <p:nvPr/>
        </p:nvSpPr>
        <p:spPr>
          <a:xfrm>
            <a:off x="1" y="5946287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PE-14-23</a:t>
            </a:r>
          </a:p>
          <a:p>
            <a:r>
              <a:rPr lang="en-US" dirty="0"/>
              <a:t>June 28</a:t>
            </a:r>
          </a:p>
          <a:p>
            <a:r>
              <a:rPr lang="en-US" dirty="0"/>
              <a:t>56 DAP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6A1664-6D44-45D5-8BBC-92C45BACE540}"/>
              </a:ext>
            </a:extLst>
          </p:cNvPr>
          <p:cNvSpPr txBox="1"/>
          <p:nvPr/>
        </p:nvSpPr>
        <p:spPr>
          <a:xfrm>
            <a:off x="2649197" y="5048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B91A6A-41A3-4EF5-9601-9DCA4F570B4F}"/>
              </a:ext>
            </a:extLst>
          </p:cNvPr>
          <p:cNvSpPr txBox="1"/>
          <p:nvPr/>
        </p:nvSpPr>
        <p:spPr>
          <a:xfrm>
            <a:off x="4977659" y="5129830"/>
            <a:ext cx="2456121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Prowl H</a:t>
            </a:r>
            <a:r>
              <a:rPr lang="en-US" sz="1200" baseline="-25000" dirty="0">
                <a:solidFill>
                  <a:srgbClr val="FFFF00"/>
                </a:solidFill>
              </a:rPr>
              <a:t>2</a:t>
            </a:r>
            <a:r>
              <a:rPr lang="en-US" sz="1200" dirty="0">
                <a:solidFill>
                  <a:srgbClr val="FFFF00"/>
                </a:solidFill>
              </a:rPr>
              <a:t>0 3.8SC @ 32 oz/A</a:t>
            </a:r>
          </a:p>
          <a:p>
            <a:pPr algn="ctr"/>
            <a:r>
              <a:rPr lang="en-US" sz="1200" b="1" i="1" u="sng" dirty="0">
                <a:solidFill>
                  <a:srgbClr val="FFFF00"/>
                </a:solidFill>
              </a:rPr>
              <a:t>Valor EZ 4SC @ 3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Strongarm 84WG @ 0.225 oz/A</a:t>
            </a:r>
          </a:p>
          <a:p>
            <a:pPr algn="ctr"/>
            <a:r>
              <a:rPr lang="en-US" sz="1200" i="1" dirty="0">
                <a:solidFill>
                  <a:srgbClr val="FFC000"/>
                </a:solidFill>
              </a:rPr>
              <a:t>PRE (1 DAP)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Cadre 2AS @ 4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Dual Magnum 7.62EC @ 16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2,4-DB 2SL @ 16 oz/A</a:t>
            </a:r>
          </a:p>
          <a:p>
            <a:pPr algn="ctr"/>
            <a:r>
              <a:rPr lang="en-US" sz="1200" i="1" dirty="0">
                <a:solidFill>
                  <a:srgbClr val="FFC000"/>
                </a:solidFill>
              </a:rPr>
              <a:t>POST2 (28 DAP)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06AA6B-139B-4931-8FDC-8F120AD8DD22}"/>
              </a:ext>
            </a:extLst>
          </p:cNvPr>
          <p:cNvSpPr txBox="1"/>
          <p:nvPr/>
        </p:nvSpPr>
        <p:spPr>
          <a:xfrm>
            <a:off x="8314742" y="5069124"/>
            <a:ext cx="2456121" cy="175432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Prowl H</a:t>
            </a:r>
            <a:r>
              <a:rPr lang="en-US" sz="1200" baseline="-25000" dirty="0">
                <a:solidFill>
                  <a:srgbClr val="FFFF00"/>
                </a:solidFill>
              </a:rPr>
              <a:t>2</a:t>
            </a:r>
            <a:r>
              <a:rPr lang="en-US" sz="1200" dirty="0">
                <a:solidFill>
                  <a:srgbClr val="FFFF00"/>
                </a:solidFill>
              </a:rPr>
              <a:t>0 3.8SC @ 32 oz/A</a:t>
            </a:r>
          </a:p>
          <a:p>
            <a:pPr algn="ctr"/>
            <a:r>
              <a:rPr lang="en-US" sz="1200" b="1" i="1" u="sng" dirty="0">
                <a:solidFill>
                  <a:srgbClr val="FFFF00"/>
                </a:solidFill>
              </a:rPr>
              <a:t>Caparol 4L @ 32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Strongarm 84WG @ 0.225 oz/A</a:t>
            </a:r>
          </a:p>
          <a:p>
            <a:pPr algn="ctr"/>
            <a:r>
              <a:rPr lang="en-US" sz="1200" i="1" dirty="0">
                <a:solidFill>
                  <a:srgbClr val="FFC000"/>
                </a:solidFill>
              </a:rPr>
              <a:t>PRE (1 DAP)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Cadre 2AS @ 4 oz/A</a:t>
            </a:r>
          </a:p>
          <a:p>
            <a:pPr algn="ctr"/>
            <a:r>
              <a:rPr lang="en-US" sz="1200" b="1" i="1" u="sng" dirty="0">
                <a:solidFill>
                  <a:srgbClr val="FFFF00"/>
                </a:solidFill>
              </a:rPr>
              <a:t>Cobra 2EC 12.5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Dual Magnum 7.62EC @ 16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2,4-DB 2SL @ 16 oz/A</a:t>
            </a:r>
          </a:p>
          <a:p>
            <a:pPr algn="ctr"/>
            <a:r>
              <a:rPr lang="en-US" sz="1200" i="1" dirty="0">
                <a:solidFill>
                  <a:srgbClr val="FFC000"/>
                </a:solidFill>
              </a:rPr>
              <a:t>POST1 (22 DAP)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9EC78-3B99-4043-BCA5-C2170BF1C2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45246" y="1953394"/>
            <a:ext cx="3637351" cy="2728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D4BEDB-21E1-4EFC-A536-1367425D71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395212" y="1967686"/>
            <a:ext cx="3621017" cy="2715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DAB0F7-3737-4F83-A55E-7D5CD588DF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24127" y="1953393"/>
            <a:ext cx="3637352" cy="27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72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819D-FB26-475D-AC03-81252BE16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Yield – 2023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AF9F209-571F-43F9-913B-A4D3D89EAB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1222060"/>
              </p:ext>
            </p:extLst>
          </p:nvPr>
        </p:nvGraphicFramePr>
        <p:xfrm>
          <a:off x="2379663" y="1308100"/>
          <a:ext cx="96107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D0876A-6534-468D-AD92-D4425AB1E77D}"/>
              </a:ext>
            </a:extLst>
          </p:cNvPr>
          <p:cNvSpPr txBox="1"/>
          <p:nvPr/>
        </p:nvSpPr>
        <p:spPr>
          <a:xfrm>
            <a:off x="0" y="6027003"/>
            <a:ext cx="2432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@ 3 oz/A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84WG @ 0.225 oz/A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Caparol 4L @ 32 oz/A</a:t>
            </a:r>
          </a:p>
        </p:txBody>
      </p:sp>
    </p:spTree>
    <p:extLst>
      <p:ext uri="{BB962C8B-B14F-4D97-AF65-F5344CB8AC3E}">
        <p14:creationId xmlns:p14="http://schemas.microsoft.com/office/powerpoint/2010/main" val="2699708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9F0BA-32BC-41DA-92B9-95E20FC5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Reglone®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0E0D3D9-F485-4987-AA5C-39892F9D85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9662" y="1435365"/>
            <a:ext cx="3749040" cy="438912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7D31EB-E8C8-4BCE-A005-AEA0181E45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98071" y="2314280"/>
            <a:ext cx="4365155" cy="21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83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FA3A-6C0D-481D-91AE-12F190BF7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Injury (%) – 2023 (2 DAT)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B0440FB-5925-4800-9C83-9CC3B2356D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309056"/>
              </p:ext>
            </p:extLst>
          </p:nvPr>
        </p:nvGraphicFramePr>
        <p:xfrm>
          <a:off x="2379663" y="1308100"/>
          <a:ext cx="96107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C6F6313-1FB3-4549-A3BC-FA478A776227}"/>
              </a:ext>
            </a:extLst>
          </p:cNvPr>
          <p:cNvSpPr txBox="1"/>
          <p:nvPr/>
        </p:nvSpPr>
        <p:spPr>
          <a:xfrm>
            <a:off x="-23565" y="5988476"/>
            <a:ext cx="2499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Gramoxone 2SL @ 12 oz/A</a:t>
            </a:r>
          </a:p>
          <a:p>
            <a:r>
              <a:rPr lang="en-US" sz="1200" dirty="0"/>
              <a:t>Storm 4SL @ 16 oz/A</a:t>
            </a:r>
          </a:p>
          <a:p>
            <a:r>
              <a:rPr lang="en-US" sz="1200" dirty="0"/>
              <a:t>Dual Magnum 7.62EC @ 16 oz/A</a:t>
            </a:r>
          </a:p>
          <a:p>
            <a:r>
              <a:rPr lang="en-US" sz="1200" dirty="0"/>
              <a:t>Reglone 2SL @ 8.6 oz/A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C3CFB-2089-4AC8-8AFF-A326569D3371}"/>
              </a:ext>
            </a:extLst>
          </p:cNvPr>
          <p:cNvSpPr txBox="1"/>
          <p:nvPr/>
        </p:nvSpPr>
        <p:spPr>
          <a:xfrm>
            <a:off x="4317476" y="6265474"/>
            <a:ext cx="14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(LSD 0.10 = 2.45)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CC9497-C22D-4281-B667-BA1B467852E7}"/>
              </a:ext>
            </a:extLst>
          </p:cNvPr>
          <p:cNvSpPr txBox="1"/>
          <p:nvPr/>
        </p:nvSpPr>
        <p:spPr>
          <a:xfrm>
            <a:off x="8903617" y="6252070"/>
            <a:ext cx="1444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(LSD 0.10 = 2.82)</a:t>
            </a:r>
          </a:p>
        </p:txBody>
      </p:sp>
    </p:spTree>
    <p:extLst>
      <p:ext uri="{BB962C8B-B14F-4D97-AF65-F5344CB8AC3E}">
        <p14:creationId xmlns:p14="http://schemas.microsoft.com/office/powerpoint/2010/main" val="4089977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8380B3-9F0C-4962-AF68-2C2DD7450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Injury – 2 DAT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130E1F7-FC88-4B67-B204-006229ADD1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6"/>
          <a:stretch/>
        </p:blipFill>
        <p:spPr>
          <a:xfrm rot="5400000">
            <a:off x="123167" y="1888661"/>
            <a:ext cx="3795607" cy="3888183"/>
          </a:xfr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6303FDF8-2F5A-4F92-BB33-764B3AB71F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114800" y="1889791"/>
            <a:ext cx="3793348" cy="3888182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93B022-11BA-4DB9-B138-82AA25EF38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145822" y="1898059"/>
            <a:ext cx="3795609" cy="38693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766EB6-D1B8-4454-AC6F-813E6CDCD52E}"/>
              </a:ext>
            </a:extLst>
          </p:cNvPr>
          <p:cNvSpPr txBox="1"/>
          <p:nvPr/>
        </p:nvSpPr>
        <p:spPr>
          <a:xfrm>
            <a:off x="1564848" y="566079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258677-0328-4F9C-B90C-E39E14383616}"/>
              </a:ext>
            </a:extLst>
          </p:cNvPr>
          <p:cNvSpPr txBox="1"/>
          <p:nvPr/>
        </p:nvSpPr>
        <p:spPr>
          <a:xfrm>
            <a:off x="4012940" y="5665162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Gramoxone + Storm + Dual Magnum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33F53B-AE30-4482-9413-F3E2E0F1AAA5}"/>
              </a:ext>
            </a:extLst>
          </p:cNvPr>
          <p:cNvSpPr txBox="1"/>
          <p:nvPr/>
        </p:nvSpPr>
        <p:spPr>
          <a:xfrm>
            <a:off x="8297622" y="5697859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Reglone + Storm + Dual Magnum</a:t>
            </a:r>
          </a:p>
        </p:txBody>
      </p:sp>
    </p:spTree>
    <p:extLst>
      <p:ext uri="{BB962C8B-B14F-4D97-AF65-F5344CB8AC3E}">
        <p14:creationId xmlns:p14="http://schemas.microsoft.com/office/powerpoint/2010/main" val="820898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FA3A-6C0D-481D-91AE-12F190BF7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Control (%) – 2023 (8 DAT)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B0440FB-5925-4800-9C83-9CC3B2356D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039239"/>
              </p:ext>
            </p:extLst>
          </p:nvPr>
        </p:nvGraphicFramePr>
        <p:xfrm>
          <a:off x="2379663" y="1308100"/>
          <a:ext cx="96107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C6F6313-1FB3-4549-A3BC-FA478A776227}"/>
              </a:ext>
            </a:extLst>
          </p:cNvPr>
          <p:cNvSpPr txBox="1"/>
          <p:nvPr/>
        </p:nvSpPr>
        <p:spPr>
          <a:xfrm>
            <a:off x="-23565" y="5988476"/>
            <a:ext cx="2499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Gramoxone 2SL @ 12 oz/A</a:t>
            </a:r>
          </a:p>
          <a:p>
            <a:r>
              <a:rPr lang="en-US" sz="1200" dirty="0"/>
              <a:t>Storm 4SL @ 16 oz/A</a:t>
            </a:r>
          </a:p>
          <a:p>
            <a:r>
              <a:rPr lang="en-US" sz="1200" dirty="0"/>
              <a:t>Dual Magnum 7.62EC @ 16 oz/A</a:t>
            </a:r>
          </a:p>
          <a:p>
            <a:r>
              <a:rPr lang="en-US" sz="1200" dirty="0"/>
              <a:t>Reglone 2SL @ 8.6 oz/A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C3CFB-2089-4AC8-8AFF-A326569D3371}"/>
              </a:ext>
            </a:extLst>
          </p:cNvPr>
          <p:cNvSpPr txBox="1"/>
          <p:nvPr/>
        </p:nvSpPr>
        <p:spPr>
          <a:xfrm>
            <a:off x="3245967" y="6265474"/>
            <a:ext cx="14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(LSD 0.10 = 10.84)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CC9497-C22D-4281-B667-BA1B467852E7}"/>
              </a:ext>
            </a:extLst>
          </p:cNvPr>
          <p:cNvSpPr txBox="1"/>
          <p:nvPr/>
        </p:nvSpPr>
        <p:spPr>
          <a:xfrm>
            <a:off x="5561811" y="6271550"/>
            <a:ext cx="1316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(LSD 0.10 = NS)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1538E0-3E4F-43D1-8B44-98CBACFF1D52}"/>
              </a:ext>
            </a:extLst>
          </p:cNvPr>
          <p:cNvSpPr txBox="1"/>
          <p:nvPr/>
        </p:nvSpPr>
        <p:spPr>
          <a:xfrm>
            <a:off x="7791254" y="6266210"/>
            <a:ext cx="14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(LSD 0.10 = 5.85)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646B67-D245-44C3-A52B-6E7F90EE3C3C}"/>
              </a:ext>
            </a:extLst>
          </p:cNvPr>
          <p:cNvSpPr txBox="1"/>
          <p:nvPr/>
        </p:nvSpPr>
        <p:spPr>
          <a:xfrm>
            <a:off x="10034833" y="6275637"/>
            <a:ext cx="14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(LSD 0.10 = 8.09)</a:t>
            </a:r>
          </a:p>
        </p:txBody>
      </p:sp>
    </p:spTree>
    <p:extLst>
      <p:ext uri="{BB962C8B-B14F-4D97-AF65-F5344CB8AC3E}">
        <p14:creationId xmlns:p14="http://schemas.microsoft.com/office/powerpoint/2010/main" val="756892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5DD6A-E132-470E-8DF7-4E184AB7C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Gramoxone vs. Reglone - 2023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3EA03-A4AE-478B-9E42-5D55CBEB89E8}"/>
              </a:ext>
            </a:extLst>
          </p:cNvPr>
          <p:cNvSpPr txBox="1"/>
          <p:nvPr/>
        </p:nvSpPr>
        <p:spPr>
          <a:xfrm>
            <a:off x="91127" y="5963458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dirty="0">
                <a:solidFill>
                  <a:srgbClr val="000000"/>
                </a:solidFill>
                <a:latin typeface="Arial"/>
              </a:rPr>
              <a:t>PE-12-23</a:t>
            </a:r>
          </a:p>
          <a:p>
            <a:pPr defTabSz="457189"/>
            <a:r>
              <a:rPr lang="en-US" dirty="0">
                <a:solidFill>
                  <a:srgbClr val="000000"/>
                </a:solidFill>
                <a:latin typeface="Arial"/>
              </a:rPr>
              <a:t>June 7</a:t>
            </a:r>
          </a:p>
          <a:p>
            <a:pPr defTabSz="457189"/>
            <a:r>
              <a:rPr lang="en-US" dirty="0">
                <a:solidFill>
                  <a:srgbClr val="000000"/>
                </a:solidFill>
                <a:latin typeface="Arial"/>
              </a:rPr>
              <a:t>35 DAP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EA22E4-501C-4694-A549-4676CCDC12DB}"/>
              </a:ext>
            </a:extLst>
          </p:cNvPr>
          <p:cNvSpPr txBox="1"/>
          <p:nvPr/>
        </p:nvSpPr>
        <p:spPr>
          <a:xfrm>
            <a:off x="3061772" y="5163153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defTabSz="457189"/>
            <a:r>
              <a:rPr lang="en-US" dirty="0">
                <a:solidFill>
                  <a:srgbClr val="FFFF00"/>
                </a:solidFill>
                <a:latin typeface="Arial"/>
              </a:rPr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344D77-60D3-42D6-AF16-4D9FF2B1F870}"/>
              </a:ext>
            </a:extLst>
          </p:cNvPr>
          <p:cNvSpPr txBox="1"/>
          <p:nvPr/>
        </p:nvSpPr>
        <p:spPr>
          <a:xfrm>
            <a:off x="4926882" y="5165233"/>
            <a:ext cx="2456121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 defTabSz="457189"/>
            <a:r>
              <a:rPr lang="en-US" sz="1200" b="1" i="1" u="sng" dirty="0">
                <a:solidFill>
                  <a:srgbClr val="FFFF00"/>
                </a:solidFill>
                <a:latin typeface="Arial"/>
              </a:rPr>
              <a:t>Gramoxone 2SL @ 12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Storm 4SL @ 16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Dual Magnum 7.62EC @ 16 oz/A</a:t>
            </a:r>
          </a:p>
          <a:p>
            <a:pPr algn="ctr" defTabSz="457189"/>
            <a:r>
              <a:rPr lang="en-US" sz="1200" i="1" dirty="0">
                <a:solidFill>
                  <a:srgbClr val="FFC000"/>
                </a:solidFill>
                <a:latin typeface="Arial"/>
              </a:rPr>
              <a:t>Applied 13 DAP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Cadre 2AS @ 4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Dual Magnum 7.62EC @ 16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2,4-DB 2SL @ 16 oz/A</a:t>
            </a:r>
          </a:p>
          <a:p>
            <a:pPr algn="ctr" defTabSz="457189"/>
            <a:r>
              <a:rPr lang="en-US" sz="1200" i="1" dirty="0">
                <a:solidFill>
                  <a:srgbClr val="FFC000"/>
                </a:solidFill>
                <a:latin typeface="Arial"/>
              </a:rPr>
              <a:t>Applied 27 DAP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ACEA17-D1E1-496C-96D3-E261346939B6}"/>
              </a:ext>
            </a:extLst>
          </p:cNvPr>
          <p:cNvSpPr txBox="1"/>
          <p:nvPr/>
        </p:nvSpPr>
        <p:spPr>
          <a:xfrm>
            <a:off x="7628382" y="5178628"/>
            <a:ext cx="2456121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 defTabSz="457189"/>
            <a:r>
              <a:rPr lang="en-US" sz="1200" b="1" i="1" u="sng" dirty="0">
                <a:solidFill>
                  <a:srgbClr val="FFFF00"/>
                </a:solidFill>
                <a:latin typeface="Arial"/>
              </a:rPr>
              <a:t>Reglone 2SL @ 8.6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Storm 4SL @ 16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Dual Magnum 7.62EC @ 16 oz/A</a:t>
            </a:r>
          </a:p>
          <a:p>
            <a:pPr algn="ctr" defTabSz="457189"/>
            <a:r>
              <a:rPr lang="en-US" sz="1200" i="1" dirty="0">
                <a:solidFill>
                  <a:srgbClr val="FFC000"/>
                </a:solidFill>
                <a:latin typeface="Arial"/>
              </a:rPr>
              <a:t>Applied 13 DAP</a:t>
            </a:r>
          </a:p>
          <a:p>
            <a:pPr algn="ctr" defTabSz="457189"/>
            <a:r>
              <a:rPr lang="pt-BR" sz="1200" dirty="0">
                <a:solidFill>
                  <a:srgbClr val="FFFF00"/>
                </a:solidFill>
                <a:latin typeface="Arial"/>
              </a:rPr>
              <a:t>Cadre 2AS @ 4 oz/A</a:t>
            </a:r>
          </a:p>
          <a:p>
            <a:pPr algn="ctr" defTabSz="457189"/>
            <a:r>
              <a:rPr lang="pt-BR" sz="1200" dirty="0">
                <a:solidFill>
                  <a:srgbClr val="FFFF00"/>
                </a:solidFill>
                <a:latin typeface="Arial"/>
              </a:rPr>
              <a:t>Dual Magnum 7.62EC @ 16 oz/A</a:t>
            </a:r>
          </a:p>
          <a:p>
            <a:pPr algn="ctr" defTabSz="457189"/>
            <a:r>
              <a:rPr lang="pt-BR" sz="1200" dirty="0">
                <a:solidFill>
                  <a:srgbClr val="FFFF00"/>
                </a:solidFill>
                <a:latin typeface="Arial"/>
              </a:rPr>
              <a:t>2,4-DB 2SL @ 16 oz/A</a:t>
            </a:r>
          </a:p>
          <a:p>
            <a:pPr algn="ctr" defTabSz="457189"/>
            <a:r>
              <a:rPr lang="pt-BR" sz="1200" i="1" dirty="0">
                <a:solidFill>
                  <a:srgbClr val="FFC000"/>
                </a:solidFill>
                <a:latin typeface="Arial"/>
              </a:rPr>
              <a:t>Applied 27 DAP</a:t>
            </a:r>
            <a:endParaRPr lang="en-US" i="1" dirty="0">
              <a:solidFill>
                <a:srgbClr val="FFC000"/>
              </a:solidFill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605927-97B3-4676-8C72-9717D3D338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721936" y="2116780"/>
            <a:ext cx="3499253" cy="26244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FC47FE-20C4-45E9-AAF5-64A380E741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05314" y="2116779"/>
            <a:ext cx="3499257" cy="26244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673AF6-426A-472D-98A6-2B0D547DE3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082653" y="2074494"/>
            <a:ext cx="3547583" cy="26606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948646-97E2-4AA1-B1D8-C02C2CA41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9399" y="1913184"/>
            <a:ext cx="2513603" cy="4572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F5DBFE-52E3-4221-AA4F-2492395B5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080" y="1844404"/>
            <a:ext cx="2066723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56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5DD6A-E132-470E-8DF7-4E184AB7C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Gramoxone vs. Reglone - 2023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3EA03-A4AE-478B-9E42-5D55CBEB89E8}"/>
              </a:ext>
            </a:extLst>
          </p:cNvPr>
          <p:cNvSpPr txBox="1"/>
          <p:nvPr/>
        </p:nvSpPr>
        <p:spPr>
          <a:xfrm>
            <a:off x="0" y="5999104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dirty="0">
                <a:solidFill>
                  <a:srgbClr val="000000"/>
                </a:solidFill>
                <a:latin typeface="Arial"/>
              </a:rPr>
              <a:t>PE-12-23</a:t>
            </a:r>
          </a:p>
          <a:p>
            <a:pPr defTabSz="457189"/>
            <a:r>
              <a:rPr lang="en-US" dirty="0">
                <a:solidFill>
                  <a:srgbClr val="000000"/>
                </a:solidFill>
                <a:latin typeface="Arial"/>
              </a:rPr>
              <a:t>July 24 </a:t>
            </a:r>
          </a:p>
          <a:p>
            <a:pPr defTabSz="457189"/>
            <a:r>
              <a:rPr lang="en-US" dirty="0">
                <a:solidFill>
                  <a:srgbClr val="000000"/>
                </a:solidFill>
                <a:latin typeface="Arial"/>
              </a:rPr>
              <a:t>83 DAP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EA22E4-501C-4694-A549-4676CCDC12DB}"/>
              </a:ext>
            </a:extLst>
          </p:cNvPr>
          <p:cNvSpPr txBox="1"/>
          <p:nvPr/>
        </p:nvSpPr>
        <p:spPr>
          <a:xfrm>
            <a:off x="2845041" y="5103337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defTabSz="457189"/>
            <a:r>
              <a:rPr lang="en-US" dirty="0">
                <a:solidFill>
                  <a:srgbClr val="FFFF00"/>
                </a:solidFill>
                <a:latin typeface="Arial"/>
              </a:rPr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344D77-60D3-42D6-AF16-4D9FF2B1F870}"/>
              </a:ext>
            </a:extLst>
          </p:cNvPr>
          <p:cNvSpPr txBox="1"/>
          <p:nvPr/>
        </p:nvSpPr>
        <p:spPr>
          <a:xfrm>
            <a:off x="4971428" y="5105631"/>
            <a:ext cx="2456121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 defTabSz="457189"/>
            <a:r>
              <a:rPr lang="en-US" sz="1200" b="1" i="1" u="sng" dirty="0">
                <a:solidFill>
                  <a:srgbClr val="FFFF00"/>
                </a:solidFill>
                <a:latin typeface="Arial"/>
              </a:rPr>
              <a:t>Gramoxone 2SL @ 12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Storm 4SL @ 16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Dual Magnum 7.62EC @ 16 oz/A</a:t>
            </a:r>
          </a:p>
          <a:p>
            <a:pPr algn="ctr" defTabSz="457189"/>
            <a:r>
              <a:rPr lang="en-US" sz="1200" i="1" dirty="0">
                <a:solidFill>
                  <a:srgbClr val="FFC000"/>
                </a:solidFill>
                <a:latin typeface="Arial"/>
              </a:rPr>
              <a:t>Applied 13 DAP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Cadre 2AS @ 4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Dual Magnum 7.62EC @ 16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2,4-DB 2SL @ 16 oz/A</a:t>
            </a:r>
          </a:p>
          <a:p>
            <a:pPr algn="ctr" defTabSz="457189"/>
            <a:r>
              <a:rPr lang="en-US" sz="1200" i="1" dirty="0">
                <a:solidFill>
                  <a:srgbClr val="FFC000"/>
                </a:solidFill>
                <a:latin typeface="Arial"/>
              </a:rPr>
              <a:t>Applied 27 DAP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ACEA17-D1E1-496C-96D3-E261346939B6}"/>
              </a:ext>
            </a:extLst>
          </p:cNvPr>
          <p:cNvSpPr txBox="1"/>
          <p:nvPr/>
        </p:nvSpPr>
        <p:spPr>
          <a:xfrm>
            <a:off x="7931654" y="5124369"/>
            <a:ext cx="2456121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 defTabSz="457189"/>
            <a:r>
              <a:rPr lang="en-US" sz="1200" b="1" i="1" u="sng" dirty="0">
                <a:solidFill>
                  <a:srgbClr val="FFFF00"/>
                </a:solidFill>
                <a:latin typeface="Arial"/>
              </a:rPr>
              <a:t>Reglone 2SL @ 8.6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Storm 4SL @ 16 oz/A</a:t>
            </a:r>
          </a:p>
          <a:p>
            <a:pPr algn="ctr" defTabSz="457189"/>
            <a:r>
              <a:rPr lang="en-US" sz="1200" dirty="0">
                <a:solidFill>
                  <a:srgbClr val="FFFF00"/>
                </a:solidFill>
                <a:latin typeface="Arial"/>
              </a:rPr>
              <a:t>Dual Magnum 7.62EC @ 16 oz/A</a:t>
            </a:r>
          </a:p>
          <a:p>
            <a:pPr algn="ctr" defTabSz="457189"/>
            <a:r>
              <a:rPr lang="en-US" sz="1200" i="1" dirty="0">
                <a:solidFill>
                  <a:srgbClr val="FFC000"/>
                </a:solidFill>
                <a:latin typeface="Arial"/>
              </a:rPr>
              <a:t>Applied 13 DAP</a:t>
            </a:r>
          </a:p>
          <a:p>
            <a:pPr algn="ctr" defTabSz="457189"/>
            <a:r>
              <a:rPr lang="pt-BR" sz="1200" dirty="0">
                <a:solidFill>
                  <a:srgbClr val="FFFF00"/>
                </a:solidFill>
                <a:latin typeface="Arial"/>
              </a:rPr>
              <a:t>Cadre 2AS @ 4 oz/A</a:t>
            </a:r>
          </a:p>
          <a:p>
            <a:pPr algn="ctr" defTabSz="457189"/>
            <a:r>
              <a:rPr lang="pt-BR" sz="1200" dirty="0">
                <a:solidFill>
                  <a:srgbClr val="FFFF00"/>
                </a:solidFill>
                <a:latin typeface="Arial"/>
              </a:rPr>
              <a:t>Dual Magnum 7.62EC @ 16 oz/A</a:t>
            </a:r>
          </a:p>
          <a:p>
            <a:pPr algn="ctr" defTabSz="457189"/>
            <a:r>
              <a:rPr lang="pt-BR" sz="1200" dirty="0">
                <a:solidFill>
                  <a:srgbClr val="FFFF00"/>
                </a:solidFill>
                <a:latin typeface="Arial"/>
              </a:rPr>
              <a:t>2,4-DB 2SL @ 16 oz/A</a:t>
            </a:r>
          </a:p>
          <a:p>
            <a:pPr algn="ctr" defTabSz="457189"/>
            <a:r>
              <a:rPr lang="pt-BR" sz="1200" i="1" dirty="0">
                <a:solidFill>
                  <a:srgbClr val="FFC000"/>
                </a:solidFill>
                <a:latin typeface="Arial"/>
              </a:rPr>
              <a:t>Applied 27 DAP</a:t>
            </a:r>
            <a:endParaRPr lang="en-US" i="1" dirty="0">
              <a:solidFill>
                <a:srgbClr val="FFC000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FC880-93D9-4713-BA46-ECAA0C6270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85777" y="1775117"/>
            <a:ext cx="3803681" cy="2852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E38B15-5832-4D16-A2BE-BB9ABBF3D0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80667" y="1745402"/>
            <a:ext cx="3837640" cy="28782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77E64F-0AD6-4261-8F38-2448E161E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044" y="1299655"/>
            <a:ext cx="2511771" cy="4572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A744E2-1CF7-4FA3-8274-01BB59BD26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205271" y="1762382"/>
            <a:ext cx="3837640" cy="28782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23B227-034D-4776-9281-4148B7128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6705" y="1299655"/>
            <a:ext cx="2066723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71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819D-FB26-475D-AC03-81252BE16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Yield – 2023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AF9F209-571F-43F9-913B-A4D3D89EAB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3171588"/>
              </p:ext>
            </p:extLst>
          </p:nvPr>
        </p:nvGraphicFramePr>
        <p:xfrm>
          <a:off x="2379663" y="1308100"/>
          <a:ext cx="96107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C2E73B3-7AE0-40BC-82E5-DEEB83E78B78}"/>
              </a:ext>
            </a:extLst>
          </p:cNvPr>
          <p:cNvSpPr/>
          <p:nvPr/>
        </p:nvSpPr>
        <p:spPr>
          <a:xfrm>
            <a:off x="-32994" y="6056738"/>
            <a:ext cx="2710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rgbClr val="000000"/>
                </a:solidFill>
              </a:rPr>
              <a:t>Gramoxone 2SL @ 12 oz/A</a:t>
            </a:r>
          </a:p>
          <a:p>
            <a:pPr lvl="0"/>
            <a:r>
              <a:rPr lang="en-US" sz="1200" dirty="0">
                <a:solidFill>
                  <a:srgbClr val="000000"/>
                </a:solidFill>
              </a:rPr>
              <a:t>Storm 4SL @ 16 oz/A</a:t>
            </a:r>
          </a:p>
          <a:p>
            <a:pPr lvl="0"/>
            <a:r>
              <a:rPr lang="en-US" sz="1200" dirty="0">
                <a:solidFill>
                  <a:srgbClr val="000000"/>
                </a:solidFill>
              </a:rPr>
              <a:t>Dual Magnum 7.62EC @ 16 oz/A</a:t>
            </a:r>
          </a:p>
          <a:p>
            <a:pPr lvl="0"/>
            <a:r>
              <a:rPr lang="en-US" sz="1200" dirty="0">
                <a:solidFill>
                  <a:srgbClr val="000000"/>
                </a:solidFill>
              </a:rPr>
              <a:t>Reglone 2SL @ 8.6 oz/A</a:t>
            </a:r>
          </a:p>
        </p:txBody>
      </p:sp>
    </p:spTree>
    <p:extLst>
      <p:ext uri="{BB962C8B-B14F-4D97-AF65-F5344CB8AC3E}">
        <p14:creationId xmlns:p14="http://schemas.microsoft.com/office/powerpoint/2010/main" val="2361052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37382" y="95481"/>
            <a:ext cx="6446756" cy="857251"/>
          </a:xfrm>
        </p:spPr>
        <p:txBody>
          <a:bodyPr/>
          <a:lstStyle/>
          <a:p>
            <a:r>
              <a:rPr lang="en-US" sz="3200" dirty="0"/>
              <a:t>Peanut Herbicide History </a:t>
            </a:r>
            <a:br>
              <a:rPr lang="en-US" sz="3200" dirty="0"/>
            </a:br>
            <a:r>
              <a:rPr lang="en-US" sz="3200" i="1" dirty="0"/>
              <a:t>Since the 1980’s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404827" y="1031273"/>
            <a:ext cx="3512076" cy="3821907"/>
          </a:xfrm>
        </p:spPr>
        <p:txBody>
          <a:bodyPr/>
          <a:lstStyle/>
          <a:p>
            <a:r>
              <a:rPr lang="en-US" sz="2200" dirty="0"/>
              <a:t>Frontier - 1996</a:t>
            </a:r>
          </a:p>
          <a:p>
            <a:r>
              <a:rPr lang="en-US" sz="2200" dirty="0"/>
              <a:t>Dual Magnum - 1997</a:t>
            </a:r>
          </a:p>
          <a:p>
            <a:r>
              <a:rPr lang="en-US" sz="2200" dirty="0"/>
              <a:t>Outlook - 1999</a:t>
            </a:r>
          </a:p>
          <a:p>
            <a:r>
              <a:rPr lang="en-US" sz="2200" dirty="0"/>
              <a:t>Strongarm - 2000</a:t>
            </a:r>
          </a:p>
          <a:p>
            <a:r>
              <a:rPr lang="en-US" sz="2200" dirty="0"/>
              <a:t>Valor - 2001</a:t>
            </a:r>
          </a:p>
          <a:p>
            <a:r>
              <a:rPr lang="en-US" sz="2200" dirty="0"/>
              <a:t>Spartan - 2003</a:t>
            </a:r>
          </a:p>
          <a:p>
            <a:r>
              <a:rPr lang="en-US" sz="2200" dirty="0"/>
              <a:t>Cobra - 2005</a:t>
            </a:r>
          </a:p>
          <a:p>
            <a:r>
              <a:rPr lang="en-US" sz="2200" dirty="0"/>
              <a:t>Fusilade - 2009</a:t>
            </a:r>
          </a:p>
          <a:p>
            <a:r>
              <a:rPr lang="en-US" sz="2200" dirty="0"/>
              <a:t>Warrant - 2014</a:t>
            </a:r>
          </a:p>
          <a:p>
            <a:r>
              <a:rPr lang="en-US" sz="2200" dirty="0"/>
              <a:t>Zidua - 2017</a:t>
            </a:r>
          </a:p>
          <a:p>
            <a:r>
              <a:rPr lang="en-US" sz="2200" dirty="0"/>
              <a:t>Anthem Flex - 2020</a:t>
            </a:r>
          </a:p>
          <a:p>
            <a:r>
              <a:rPr lang="en-US" sz="2200" dirty="0"/>
              <a:t>Brake - 2023</a:t>
            </a:r>
          </a:p>
          <a:p>
            <a:r>
              <a:rPr lang="en-US" sz="2200" dirty="0"/>
              <a:t>Rexovor - ????????</a:t>
            </a:r>
          </a:p>
          <a:p>
            <a:r>
              <a:rPr lang="en-US" sz="2200" dirty="0"/>
              <a:t>Liberty - ???????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5FA85-ABC0-4620-AC09-3AEE21EEA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37382" y="1031273"/>
            <a:ext cx="3527425" cy="5095875"/>
          </a:xfrm>
        </p:spPr>
        <p:txBody>
          <a:bodyPr/>
          <a:lstStyle/>
          <a:p>
            <a:r>
              <a:rPr lang="en-US" sz="2200" dirty="0"/>
              <a:t>Dual - 1980</a:t>
            </a:r>
          </a:p>
          <a:p>
            <a:r>
              <a:rPr lang="en-US" sz="2200" dirty="0"/>
              <a:t>Poast - 1985</a:t>
            </a:r>
          </a:p>
          <a:p>
            <a:pPr lvl="0"/>
            <a:r>
              <a:rPr lang="en-US" sz="2200" b="1" dirty="0">
                <a:solidFill>
                  <a:srgbClr val="FF0000"/>
                </a:solidFill>
              </a:rPr>
              <a:t>Premerge/Dinitro/ Dyanap (dinoseb) was cancelled in 1986</a:t>
            </a:r>
          </a:p>
          <a:p>
            <a:r>
              <a:rPr lang="en-US" sz="2200" dirty="0"/>
              <a:t>Sonalan - 1988</a:t>
            </a:r>
          </a:p>
          <a:p>
            <a:r>
              <a:rPr lang="en-US" sz="2200" dirty="0"/>
              <a:t>Classic - 1988</a:t>
            </a:r>
          </a:p>
          <a:p>
            <a:r>
              <a:rPr lang="en-US" sz="2200" dirty="0"/>
              <a:t>Paraquat - 1988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Lasso (alachlor) Issues - 1991</a:t>
            </a:r>
          </a:p>
          <a:p>
            <a:r>
              <a:rPr lang="en-US" sz="2200" dirty="0"/>
              <a:t>Pursuit - 1991</a:t>
            </a:r>
          </a:p>
          <a:p>
            <a:r>
              <a:rPr lang="en-US" sz="2200" dirty="0"/>
              <a:t>Zorial/Solicam - 1993</a:t>
            </a:r>
          </a:p>
          <a:p>
            <a:r>
              <a:rPr lang="en-US" sz="2200" dirty="0"/>
              <a:t>Tough - 1992</a:t>
            </a:r>
          </a:p>
          <a:p>
            <a:r>
              <a:rPr lang="en-US" sz="2200" dirty="0"/>
              <a:t>Select - 1996</a:t>
            </a:r>
          </a:p>
          <a:p>
            <a:r>
              <a:rPr lang="en-US" sz="2200" dirty="0"/>
              <a:t>Cadre - 1996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704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75BE3-3AA6-4F4B-8651-3A054214C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663555"/>
          </a:xfrm>
        </p:spPr>
        <p:txBody>
          <a:bodyPr/>
          <a:lstStyle/>
          <a:p>
            <a:r>
              <a:rPr lang="en-US" dirty="0"/>
              <a:t>Summary/Future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06E2B-1EC7-4638-8DB8-AF927F073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9133" y="760393"/>
            <a:ext cx="5873813" cy="5095875"/>
          </a:xfrm>
        </p:spPr>
        <p:txBody>
          <a:bodyPr/>
          <a:lstStyle/>
          <a:p>
            <a:r>
              <a:rPr lang="en-US" sz="2000" b="1" i="1" u="sng" dirty="0"/>
              <a:t>Caparol®</a:t>
            </a:r>
          </a:p>
          <a:p>
            <a:pPr lvl="1"/>
            <a:r>
              <a:rPr lang="en-US" sz="2000" i="1" dirty="0"/>
              <a:t>Less injurious than Valor</a:t>
            </a:r>
          </a:p>
          <a:p>
            <a:pPr lvl="1"/>
            <a:r>
              <a:rPr lang="en-US" sz="2000" i="1" dirty="0"/>
              <a:t>Less effective than Valor</a:t>
            </a:r>
          </a:p>
          <a:p>
            <a:pPr lvl="1"/>
            <a:r>
              <a:rPr lang="en-US" sz="2000" i="1" dirty="0"/>
              <a:t>Moisture activation issues</a:t>
            </a:r>
          </a:p>
          <a:p>
            <a:pPr lvl="1"/>
            <a:r>
              <a:rPr lang="en-US" sz="2000" i="1" dirty="0"/>
              <a:t>OK in PRE + POST system</a:t>
            </a:r>
            <a:r>
              <a:rPr lang="en-US" sz="2000" b="1" i="1" dirty="0"/>
              <a:t>?</a:t>
            </a:r>
          </a:p>
          <a:p>
            <a:pPr lvl="1"/>
            <a:endParaRPr lang="en-US" sz="2000" dirty="0"/>
          </a:p>
          <a:p>
            <a:r>
              <a:rPr lang="en-US" sz="2000" b="1" i="1" u="sng" dirty="0"/>
              <a:t>Reglone®</a:t>
            </a:r>
          </a:p>
          <a:p>
            <a:pPr lvl="1"/>
            <a:r>
              <a:rPr lang="en-US" sz="2000" i="1" dirty="0"/>
              <a:t>Less or more injurious than Gramoxone??</a:t>
            </a:r>
          </a:p>
          <a:p>
            <a:pPr lvl="2"/>
            <a:r>
              <a:rPr lang="en-US" sz="1700" i="1" dirty="0"/>
              <a:t>rate</a:t>
            </a:r>
          </a:p>
          <a:p>
            <a:pPr lvl="1"/>
            <a:r>
              <a:rPr lang="en-US" sz="2000" i="1" dirty="0"/>
              <a:t>Similar weed control to Gramoxone</a:t>
            </a:r>
          </a:p>
          <a:p>
            <a:pPr lvl="1"/>
            <a:r>
              <a:rPr lang="en-US" sz="2000" i="1" dirty="0"/>
              <a:t>$/A </a:t>
            </a:r>
          </a:p>
          <a:p>
            <a:pPr lvl="1"/>
            <a:endParaRPr lang="en-US" sz="2000" i="1" dirty="0"/>
          </a:p>
          <a:p>
            <a:r>
              <a:rPr lang="en-US" sz="2000" b="1" i="1" u="sng" dirty="0"/>
              <a:t>Future</a:t>
            </a:r>
          </a:p>
          <a:p>
            <a:pPr lvl="1"/>
            <a:r>
              <a:rPr lang="en-US" sz="2000" i="1" dirty="0"/>
              <a:t>Repeated studies in 2024</a:t>
            </a:r>
          </a:p>
          <a:p>
            <a:pPr lvl="1"/>
            <a:r>
              <a:rPr lang="en-US" sz="2000" i="1" dirty="0"/>
              <a:t>Caparol tank-mixes with Valor, Brake, Rexovor (ALS-resistant AMAPA)</a:t>
            </a:r>
          </a:p>
          <a:p>
            <a:pPr lvl="1"/>
            <a:r>
              <a:rPr lang="en-US" sz="2000" i="1" dirty="0"/>
              <a:t>Appropriate rates for Reglone</a:t>
            </a:r>
          </a:p>
          <a:p>
            <a:pPr lvl="2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78971E-4886-4E0D-A863-0EDE6682C4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806" y="1099760"/>
            <a:ext cx="4048341" cy="3036255"/>
          </a:xfrm>
        </p:spPr>
      </p:pic>
    </p:spTree>
    <p:extLst>
      <p:ext uri="{BB962C8B-B14F-4D97-AF65-F5344CB8AC3E}">
        <p14:creationId xmlns:p14="http://schemas.microsoft.com/office/powerpoint/2010/main" val="723171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BF17D8-2AF8-48CC-BF4A-FAF45B11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Gramoxone vs. Reglone - 2024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2E266-3C7E-4598-B386-A687B1511049}"/>
              </a:ext>
            </a:extLst>
          </p:cNvPr>
          <p:cNvSpPr txBox="1"/>
          <p:nvPr/>
        </p:nvSpPr>
        <p:spPr>
          <a:xfrm>
            <a:off x="0" y="6211669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PE-10-24</a:t>
            </a:r>
          </a:p>
          <a:p>
            <a:r>
              <a:rPr lang="en-US" sz="1200" dirty="0"/>
              <a:t>June 28 </a:t>
            </a:r>
          </a:p>
          <a:p>
            <a:r>
              <a:rPr lang="en-US" sz="1200" dirty="0"/>
              <a:t>59 DAP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706D3F-F047-4601-8C09-DD6E50933461}"/>
              </a:ext>
            </a:extLst>
          </p:cNvPr>
          <p:cNvSpPr txBox="1"/>
          <p:nvPr/>
        </p:nvSpPr>
        <p:spPr>
          <a:xfrm>
            <a:off x="2379133" y="50999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180C5-6B88-48D9-AFC3-5815AAB30762}"/>
              </a:ext>
            </a:extLst>
          </p:cNvPr>
          <p:cNvSpPr txBox="1"/>
          <p:nvPr/>
        </p:nvSpPr>
        <p:spPr>
          <a:xfrm>
            <a:off x="4846300" y="5170530"/>
            <a:ext cx="2499402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i="1" u="sng" dirty="0">
                <a:solidFill>
                  <a:srgbClr val="FFFF00"/>
                </a:solidFill>
              </a:rPr>
              <a:t>Gramoxone 3SL @ 8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Storm 4SL @ 16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Dual Magnum 7.62EC @ 16 oz/A</a:t>
            </a:r>
          </a:p>
          <a:p>
            <a:pPr algn="ctr"/>
            <a:r>
              <a:rPr lang="en-US" sz="1200" i="1" dirty="0">
                <a:solidFill>
                  <a:srgbClr val="FFC000"/>
                </a:solidFill>
              </a:rPr>
              <a:t>EPOST (13 DAP)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Cadre 2AS @ 4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Dual Magnum 7.62EC @ 16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Butyrac 20 2SL @ 16 oz/A</a:t>
            </a:r>
          </a:p>
          <a:p>
            <a:pPr algn="ctr"/>
            <a:r>
              <a:rPr lang="en-US" sz="1200" i="1" dirty="0">
                <a:solidFill>
                  <a:srgbClr val="FFC000"/>
                </a:solidFill>
              </a:rPr>
              <a:t>POST (34 DAP)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7D2B19-336A-45EA-903F-45F2825FAD8A}"/>
              </a:ext>
            </a:extLst>
          </p:cNvPr>
          <p:cNvSpPr txBox="1"/>
          <p:nvPr/>
        </p:nvSpPr>
        <p:spPr>
          <a:xfrm>
            <a:off x="8212642" y="5170530"/>
            <a:ext cx="2456121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i="1" u="sng" dirty="0">
                <a:solidFill>
                  <a:srgbClr val="FFFF00"/>
                </a:solidFill>
              </a:rPr>
              <a:t>Reglone 2SL @ 12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Storm 4SL @ 16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Dual Magnum 7.62EC @ 16 oz/A</a:t>
            </a:r>
          </a:p>
          <a:p>
            <a:pPr algn="ctr"/>
            <a:r>
              <a:rPr lang="en-US" sz="1200" i="1" dirty="0">
                <a:solidFill>
                  <a:srgbClr val="FFC000"/>
                </a:solidFill>
              </a:rPr>
              <a:t>EPOST (13 DAP)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Cadre 2AS @ 4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Dual Magnum 7.62EC @ 16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Butyrac 20 2SL @ 16 oz/A</a:t>
            </a:r>
          </a:p>
          <a:p>
            <a:pPr algn="ctr"/>
            <a:r>
              <a:rPr lang="en-US" sz="1200" i="1" dirty="0">
                <a:solidFill>
                  <a:srgbClr val="FFC000"/>
                </a:solidFill>
              </a:rPr>
              <a:t>POST (34 DAP)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DF2BB7-E0A1-4C48-82B7-3B613B7D67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90973" y="1861193"/>
            <a:ext cx="3780169" cy="2835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858CE0-668B-48A3-8F4E-7048DA253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05915" y="1861191"/>
            <a:ext cx="3780171" cy="28351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67CB88-B4F4-40F9-AFBA-9AEF1CD1F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520860" y="1861189"/>
            <a:ext cx="3780173" cy="283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93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3AF692-8BEF-4BCC-B163-57F601927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Control in Peanut - 2024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85B39-F2E4-45E9-937C-8A30F5D0213A}"/>
              </a:ext>
            </a:extLst>
          </p:cNvPr>
          <p:cNvSpPr txBox="1"/>
          <p:nvPr/>
        </p:nvSpPr>
        <p:spPr>
          <a:xfrm>
            <a:off x="0" y="5980204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PE-07-24</a:t>
            </a:r>
          </a:p>
          <a:p>
            <a:r>
              <a:rPr lang="en-US" dirty="0"/>
              <a:t>June 28</a:t>
            </a:r>
          </a:p>
          <a:p>
            <a:r>
              <a:rPr lang="en-US" dirty="0"/>
              <a:t>59 DAP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BC04C-C762-4B53-89DB-E5A694730B19}"/>
              </a:ext>
            </a:extLst>
          </p:cNvPr>
          <p:cNvSpPr txBox="1"/>
          <p:nvPr/>
        </p:nvSpPr>
        <p:spPr>
          <a:xfrm>
            <a:off x="4330292" y="632513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NTC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0ADF9BB-DF92-4F38-8873-3D88CE1366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82813" y="1945084"/>
            <a:ext cx="5095875" cy="3821906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C8DCC72-A59F-400E-9515-7B6544ACB3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089775" y="1945085"/>
            <a:ext cx="5095875" cy="3821906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E6BD32-8447-4759-8B49-8823CE0EE3EB}"/>
              </a:ext>
            </a:extLst>
          </p:cNvPr>
          <p:cNvSpPr txBox="1"/>
          <p:nvPr/>
        </p:nvSpPr>
        <p:spPr>
          <a:xfrm>
            <a:off x="8584643" y="5259938"/>
            <a:ext cx="2456121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Prowl H</a:t>
            </a:r>
            <a:r>
              <a:rPr lang="en-US" sz="1200" baseline="-25000" dirty="0">
                <a:solidFill>
                  <a:srgbClr val="FFFF00"/>
                </a:solidFill>
              </a:rPr>
              <a:t>2</a:t>
            </a:r>
            <a:r>
              <a:rPr lang="en-US" sz="1200" dirty="0">
                <a:solidFill>
                  <a:srgbClr val="FFFF00"/>
                </a:solidFill>
              </a:rPr>
              <a:t>0 3.8SC @ 32 oz/A</a:t>
            </a:r>
          </a:p>
          <a:p>
            <a:pPr algn="ctr"/>
            <a:r>
              <a:rPr lang="en-US" sz="1200" b="1" i="1" u="sng" dirty="0">
                <a:solidFill>
                  <a:srgbClr val="FFFF00"/>
                </a:solidFill>
              </a:rPr>
              <a:t>Caparol 4L @ 32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 Brake 1.2SL @ 12 oz/A</a:t>
            </a:r>
          </a:p>
          <a:p>
            <a:pPr algn="ctr"/>
            <a:r>
              <a:rPr lang="en-US" sz="1200" i="1" dirty="0">
                <a:solidFill>
                  <a:srgbClr val="FFC000"/>
                </a:solidFill>
              </a:rPr>
              <a:t>PRE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Cadre 2AS @ 4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Butyrac 200 2SL @ 16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Dual Magnum 7.62EC @ 16 oz/A</a:t>
            </a:r>
          </a:p>
          <a:p>
            <a:pPr algn="ctr"/>
            <a:r>
              <a:rPr lang="en-US" sz="1200" dirty="0">
                <a:solidFill>
                  <a:srgbClr val="FFC000"/>
                </a:solidFill>
              </a:rPr>
              <a:t>POST (34 DAP)</a:t>
            </a:r>
          </a:p>
        </p:txBody>
      </p:sp>
    </p:spTree>
    <p:extLst>
      <p:ext uri="{BB962C8B-B14F-4D97-AF65-F5344CB8AC3E}">
        <p14:creationId xmlns:p14="http://schemas.microsoft.com/office/powerpoint/2010/main" val="1699044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Questions/Comments?</a:t>
            </a:r>
            <a:br>
              <a:rPr lang="en-US" dirty="0"/>
            </a:br>
            <a:r>
              <a:rPr lang="en-US" i="1" dirty="0"/>
              <a:t>www.gaweed.com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519" y="1308101"/>
            <a:ext cx="6794500" cy="5095875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6506" y="5399202"/>
            <a:ext cx="244475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554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C68C-597F-4A41-9106-A3D597987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Herbicides?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A1A6BF-E034-4250-ABF6-F4E9E44D77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8" y="996274"/>
            <a:ext cx="3642525" cy="2602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FD13BF-EBC6-4545-AA46-B81234EAD5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0170" y="589390"/>
            <a:ext cx="4048812" cy="3431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726FDF-1B19-43D9-B7C8-ECEF915715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0103" y="4107519"/>
            <a:ext cx="4458879" cy="2432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44EC24-248E-4CE4-A492-365CD66447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285" y="3848779"/>
            <a:ext cx="4353615" cy="280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00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A9469-7008-43D6-8DAE-567F054B7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PPO-Resistance (PRE and POST) Has Recently Been Confirmed in Georgia </a:t>
            </a:r>
            <a:r>
              <a:rPr lang="en-US" sz="2000" i="1" dirty="0"/>
              <a:t>(Randell-Singleton et al. 2024)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2470FA-04C2-42B0-A4C8-319D7DB62E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683" y="1189254"/>
            <a:ext cx="1479301" cy="5095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D3F18-6D70-4201-BE49-376A1C1995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323" y="2395563"/>
            <a:ext cx="3577675" cy="2683256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3B6A901-F0F9-4C56-8C5E-AE7811863C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41231" t="15994" r="24272" b="8000"/>
          <a:stretch/>
        </p:blipFill>
        <p:spPr>
          <a:xfrm>
            <a:off x="2674861" y="1308100"/>
            <a:ext cx="4111778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82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9F0BA-32BC-41DA-92B9-95E20FC5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Caparol®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14346-C070-4198-BEE6-5AB302C30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9133" y="1185775"/>
            <a:ext cx="6986658" cy="5095875"/>
          </a:xfrm>
        </p:spPr>
        <p:txBody>
          <a:bodyPr/>
          <a:lstStyle/>
          <a:p>
            <a:r>
              <a:rPr lang="en-US" dirty="0"/>
              <a:t>Prometryn</a:t>
            </a:r>
          </a:p>
          <a:p>
            <a:endParaRPr lang="en-US" dirty="0"/>
          </a:p>
          <a:p>
            <a:r>
              <a:rPr lang="en-US" dirty="0"/>
              <a:t>Commercially available in cotton in 1964</a:t>
            </a:r>
          </a:p>
          <a:p>
            <a:endParaRPr lang="en-US" dirty="0"/>
          </a:p>
          <a:p>
            <a:r>
              <a:rPr lang="en-US" dirty="0"/>
              <a:t>Same herbicide family as atrazine</a:t>
            </a:r>
          </a:p>
          <a:p>
            <a:pPr lvl="1"/>
            <a:r>
              <a:rPr lang="en-US" i="1" dirty="0"/>
              <a:t>Triazine</a:t>
            </a:r>
          </a:p>
          <a:p>
            <a:endParaRPr lang="en-US" dirty="0"/>
          </a:p>
          <a:p>
            <a:r>
              <a:rPr lang="en-US" dirty="0"/>
              <a:t>HRAC/WSSA Group 5</a:t>
            </a:r>
          </a:p>
          <a:p>
            <a:pPr lvl="1"/>
            <a:r>
              <a:rPr lang="en-US" i="1" dirty="0"/>
              <a:t>PSII-Inhibitor</a:t>
            </a:r>
          </a:p>
          <a:p>
            <a:pPr lvl="1"/>
            <a:endParaRPr lang="en-US" dirty="0"/>
          </a:p>
          <a:p>
            <a:r>
              <a:rPr lang="en-US" dirty="0"/>
              <a:t>Peanut label in other countries?</a:t>
            </a:r>
          </a:p>
          <a:p>
            <a:pPr lvl="1"/>
            <a:r>
              <a:rPr lang="en-US" i="1" dirty="0"/>
              <a:t>Australia</a:t>
            </a:r>
          </a:p>
          <a:p>
            <a:pPr lvl="1"/>
            <a:endParaRPr lang="en-US" i="1" dirty="0"/>
          </a:p>
          <a:p>
            <a:r>
              <a:rPr lang="en-US" b="1" u="sng" dirty="0"/>
              <a:t>2024 Prices</a:t>
            </a:r>
          </a:p>
          <a:p>
            <a:pPr lvl="1"/>
            <a:r>
              <a:rPr lang="en-US" sz="1600" i="1" dirty="0"/>
              <a:t>Caparol 4L @ 32 oz/A (~$10) vs. Valor EZ 4SC @ 3 oz/A (~$12)</a:t>
            </a:r>
          </a:p>
          <a:p>
            <a:pPr lvl="1"/>
            <a:endParaRPr lang="en-US" i="1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695EB8-EAF0-4923-9564-9B15D18CF3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1" y="1830788"/>
            <a:ext cx="2124032" cy="82829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B4DD1B-9C9F-40BA-BDEC-F8AFDC6760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00" y="1252223"/>
            <a:ext cx="374904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89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1CF5CC2-E486-4A08-A88D-F5962F1C9B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070" y="220634"/>
            <a:ext cx="4350326" cy="64167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23A434-70AF-4DCD-9E60-2AE16940E2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777" y="677488"/>
            <a:ext cx="5521273" cy="61181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5F495B-8DB5-4AAA-B050-A6798F8D6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178" y="401782"/>
            <a:ext cx="6347752" cy="21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34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4989B-67CD-4C31-8636-538A35E85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Caparol® and Pigweed?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C013B45-28FA-49E4-8D03-D58A5CB5DA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3580295"/>
              </p:ext>
            </p:extLst>
          </p:nvPr>
        </p:nvGraphicFramePr>
        <p:xfrm>
          <a:off x="2379663" y="1308100"/>
          <a:ext cx="96107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55DF5B6-4CD6-4B59-B98C-5D0BA17B8AF3}"/>
              </a:ext>
            </a:extLst>
          </p:cNvPr>
          <p:cNvSpPr txBox="1"/>
          <p:nvPr/>
        </p:nvSpPr>
        <p:spPr>
          <a:xfrm>
            <a:off x="2318994" y="6596390"/>
            <a:ext cx="43781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*Source: Whitaker et al. 2011.  Journal of Cotton Science 15:89-99.</a:t>
            </a:r>
          </a:p>
        </p:txBody>
      </p:sp>
    </p:spTree>
    <p:extLst>
      <p:ext uri="{BB962C8B-B14F-4D97-AF65-F5344CB8AC3E}">
        <p14:creationId xmlns:p14="http://schemas.microsoft.com/office/powerpoint/2010/main" val="3844559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9F0BA-32BC-41DA-92B9-95E20FC55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835260"/>
          </a:xfrm>
        </p:spPr>
        <p:txBody>
          <a:bodyPr/>
          <a:lstStyle/>
          <a:p>
            <a:r>
              <a:rPr lang="en-US" sz="3600" dirty="0"/>
              <a:t>Reglone®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14346-C070-4198-BEE6-5AB302C30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9133" y="866985"/>
            <a:ext cx="5673486" cy="5095875"/>
          </a:xfrm>
        </p:spPr>
        <p:txBody>
          <a:bodyPr/>
          <a:lstStyle/>
          <a:p>
            <a:r>
              <a:rPr lang="en-US" dirty="0"/>
              <a:t>Diquat</a:t>
            </a:r>
          </a:p>
          <a:p>
            <a:endParaRPr lang="en-US" dirty="0"/>
          </a:p>
          <a:p>
            <a:r>
              <a:rPr lang="en-US" dirty="0"/>
              <a:t>Been around since 1955</a:t>
            </a:r>
          </a:p>
          <a:p>
            <a:endParaRPr lang="en-US" dirty="0"/>
          </a:p>
          <a:p>
            <a:r>
              <a:rPr lang="en-US" dirty="0"/>
              <a:t>Same herbicide family as paraquat</a:t>
            </a:r>
          </a:p>
          <a:p>
            <a:pPr lvl="1"/>
            <a:r>
              <a:rPr lang="en-US" i="1" dirty="0"/>
              <a:t>Bipyridilium</a:t>
            </a:r>
          </a:p>
          <a:p>
            <a:pPr lvl="1"/>
            <a:endParaRPr lang="en-US" i="1" dirty="0"/>
          </a:p>
          <a:p>
            <a:r>
              <a:rPr lang="en-US" dirty="0"/>
              <a:t>Harvest Aid/Desiccant</a:t>
            </a:r>
          </a:p>
          <a:p>
            <a:pPr lvl="1"/>
            <a:r>
              <a:rPr lang="en-US" i="1" dirty="0"/>
              <a:t>alfalfa, canola, clover, potato, tree/vine/small fruits/vegetables (non-bearing)</a:t>
            </a:r>
          </a:p>
          <a:p>
            <a:pPr lvl="1"/>
            <a:endParaRPr lang="en-US" dirty="0"/>
          </a:p>
          <a:p>
            <a:r>
              <a:rPr lang="en-US" dirty="0"/>
              <a:t>HRAC/WSSA Group 22</a:t>
            </a:r>
          </a:p>
          <a:p>
            <a:pPr lvl="1"/>
            <a:r>
              <a:rPr lang="en-US" i="1" dirty="0"/>
              <a:t>PSI inhibitor</a:t>
            </a:r>
          </a:p>
          <a:p>
            <a:endParaRPr lang="en-US" dirty="0"/>
          </a:p>
          <a:p>
            <a:r>
              <a:rPr lang="en-US" b="1" u="sng" dirty="0"/>
              <a:t>2024 Prices</a:t>
            </a:r>
          </a:p>
          <a:p>
            <a:pPr lvl="1"/>
            <a:r>
              <a:rPr lang="en-US" i="1" dirty="0"/>
              <a:t>Gramoxone 3SL @ 8 oz/A (~$2) vs. Reglone 2SL @ 12 oz/A (~$8)</a:t>
            </a:r>
          </a:p>
          <a:p>
            <a:pPr lvl="1"/>
            <a:endParaRPr lang="en-US" i="1" dirty="0"/>
          </a:p>
          <a:p>
            <a:pPr lvl="1"/>
            <a:endParaRPr lang="en-US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208C9285-0576-476B-BC68-70046131DE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31" y="1819375"/>
            <a:ext cx="2082096" cy="1004428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E0D3D9-F485-4987-AA5C-39892F9D85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6697" y="1308103"/>
            <a:ext cx="3749040" cy="4389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6B5F8-2F8B-4BCF-A7D2-D2B963560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75" y="5151748"/>
            <a:ext cx="2091552" cy="441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BB30A5-2411-46E5-A00A-7DE94687125B}"/>
              </a:ext>
            </a:extLst>
          </p:cNvPr>
          <p:cNvSpPr txBox="1"/>
          <p:nvPr/>
        </p:nvSpPr>
        <p:spPr>
          <a:xfrm>
            <a:off x="631595" y="277148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diquat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B93DB6-9F3D-499A-9D46-D60BE07BD5DE}"/>
              </a:ext>
            </a:extLst>
          </p:cNvPr>
          <p:cNvSpPr txBox="1"/>
          <p:nvPr/>
        </p:nvSpPr>
        <p:spPr>
          <a:xfrm>
            <a:off x="542042" y="559352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paraquat</a:t>
            </a:r>
          </a:p>
        </p:txBody>
      </p:sp>
    </p:spTree>
    <p:extLst>
      <p:ext uri="{BB962C8B-B14F-4D97-AF65-F5344CB8AC3E}">
        <p14:creationId xmlns:p14="http://schemas.microsoft.com/office/powerpoint/2010/main" val="3762129179"/>
      </p:ext>
    </p:extLst>
  </p:cSld>
  <p:clrMapOvr>
    <a:masterClrMapping/>
  </p:clrMapOvr>
</p:sld>
</file>

<file path=ppt/theme/theme1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c613e7a6-ae2b-4057-9573-8cbc37370f0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20" ma:contentTypeDescription="Create a new document." ma:contentTypeScope="" ma:versionID="51df6fcba6cf1861dc17e1118cf4fa1c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6ff5b12111fda58725efd6c6a4215939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F6DED9-F6E3-4500-A8FB-F502383A26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39EDEB-AB00-453A-A149-5A947E734D21}">
  <ds:schemaRefs>
    <ds:schemaRef ds:uri="http://purl.org/dc/terms/"/>
    <ds:schemaRef ds:uri="http://schemas.microsoft.com/office/2006/documentManagement/types"/>
    <ds:schemaRef ds:uri="http://schemas.microsoft.com/sharepoint/v3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c613e7a6-ae2b-4057-9573-8cbc37370f0f"/>
    <ds:schemaRef ds:uri="d2182f11-ec6d-4344-bcdd-126cac1ae7e5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07E567E-ACAD-4067-A7C4-6063166A5B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1769</Words>
  <Application>Microsoft Office PowerPoint</Application>
  <PresentationFormat>Widescreen</PresentationFormat>
  <Paragraphs>329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Peanuts</vt:lpstr>
      <vt:lpstr>5_Peanuts</vt:lpstr>
      <vt:lpstr>Caparol® (prometryn) or Reglone® (diquat) for Weed Control in Peanut??   </vt:lpstr>
      <vt:lpstr>U.S. Row Crop Production – 2024 Acres Planted</vt:lpstr>
      <vt:lpstr>Peanut Herbicide History  Since the 1980’s</vt:lpstr>
      <vt:lpstr>The Future of Herbicides?</vt:lpstr>
      <vt:lpstr>PPO-Resistance (PRE and POST) Has Recently Been Confirmed in Georgia (Randell-Singleton et al. 2024)</vt:lpstr>
      <vt:lpstr>Caparol®</vt:lpstr>
      <vt:lpstr>PowerPoint Presentation</vt:lpstr>
      <vt:lpstr>Caparol® and Pigweed?</vt:lpstr>
      <vt:lpstr>Reglone® </vt:lpstr>
      <vt:lpstr>Materials and Methods</vt:lpstr>
      <vt:lpstr>Results - 2022</vt:lpstr>
      <vt:lpstr>Peanut Stunting – 2022 (12 DAT)</vt:lpstr>
      <vt:lpstr>Peanut Weed Control – 2022 (22 DAT)</vt:lpstr>
      <vt:lpstr>Peanut Weed Control - 2022 Valor + Strongarm vs. Caparol + Strongarm</vt:lpstr>
      <vt:lpstr>Peanut Weed Control - 2022 Valor + Strongarm vs. Caparol + Strongarm</vt:lpstr>
      <vt:lpstr>Peanut Yield – 2022 </vt:lpstr>
      <vt:lpstr>Results - 2023</vt:lpstr>
      <vt:lpstr>Peanut Stunting – 2023 (14 DAT)</vt:lpstr>
      <vt:lpstr>Peanut Weed Control – 2023 (20 DAT)</vt:lpstr>
      <vt:lpstr>Peanut Weed Control – 2023 Valor + Strongarm vs. Caparol + Strongarm 1st rainfall/irrigation event was 8 DAP (0.5” irrigation)</vt:lpstr>
      <vt:lpstr>Peanut Weed Control - 2023 Valor + Strongarm vs. Caparol + Strongarm</vt:lpstr>
      <vt:lpstr>Peanut Yield – 2023 </vt:lpstr>
      <vt:lpstr>Reglone® </vt:lpstr>
      <vt:lpstr>Peanut Injury (%) – 2023 (2 DAT)</vt:lpstr>
      <vt:lpstr>Peanut Injury – 2 DAT</vt:lpstr>
      <vt:lpstr>Weed Control (%) – 2023 (8 DAT)</vt:lpstr>
      <vt:lpstr>Gramoxone vs. Reglone - 2023</vt:lpstr>
      <vt:lpstr>Gramoxone vs. Reglone - 2023</vt:lpstr>
      <vt:lpstr>Peanut Yield – 2023 </vt:lpstr>
      <vt:lpstr>Summary/Future</vt:lpstr>
      <vt:lpstr>Gramoxone vs. Reglone - 2024</vt:lpstr>
      <vt:lpstr>Weed Control in Peanut - 2024</vt:lpstr>
      <vt:lpstr>Questions/Comments? www.gaweed.com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Caparol® (prometryn) or Reglone® (diquat) for Weed Control in Peanut</dc:title>
  <dc:creator>Eric P. Prostko</dc:creator>
  <cp:lastModifiedBy>Eric P. Prostko</cp:lastModifiedBy>
  <cp:revision>30</cp:revision>
  <cp:lastPrinted>2024-03-22T19:59:47Z</cp:lastPrinted>
  <dcterms:created xsi:type="dcterms:W3CDTF">2024-02-29T19:23:00Z</dcterms:created>
  <dcterms:modified xsi:type="dcterms:W3CDTF">2024-07-03T09:48:29Z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