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  <p:sldMasterId id="2147483905" r:id="rId5"/>
    <p:sldMasterId id="2147483925" r:id="rId6"/>
    <p:sldMasterId id="2147483954" r:id="rId7"/>
    <p:sldMasterId id="2147483966" r:id="rId8"/>
    <p:sldMasterId id="2147484003" r:id="rId9"/>
    <p:sldMasterId id="2147484018" r:id="rId10"/>
  </p:sldMasterIdLst>
  <p:notesMasterIdLst>
    <p:notesMasterId r:id="rId52"/>
  </p:notesMasterIdLst>
  <p:sldIdLst>
    <p:sldId id="814" r:id="rId11"/>
    <p:sldId id="2062" r:id="rId12"/>
    <p:sldId id="2004" r:id="rId13"/>
    <p:sldId id="2068" r:id="rId14"/>
    <p:sldId id="1793" r:id="rId15"/>
    <p:sldId id="2051" r:id="rId16"/>
    <p:sldId id="1937" r:id="rId17"/>
    <p:sldId id="2070" r:id="rId18"/>
    <p:sldId id="1981" r:id="rId19"/>
    <p:sldId id="1982" r:id="rId20"/>
    <p:sldId id="1998" r:id="rId21"/>
    <p:sldId id="2063" r:id="rId22"/>
    <p:sldId id="1984" r:id="rId23"/>
    <p:sldId id="1996" r:id="rId24"/>
    <p:sldId id="2069" r:id="rId25"/>
    <p:sldId id="295" r:id="rId26"/>
    <p:sldId id="889" r:id="rId27"/>
    <p:sldId id="1811" r:id="rId28"/>
    <p:sldId id="2067" r:id="rId29"/>
    <p:sldId id="2061" r:id="rId30"/>
    <p:sldId id="2000" r:id="rId31"/>
    <p:sldId id="650" r:id="rId32"/>
    <p:sldId id="699" r:id="rId33"/>
    <p:sldId id="1951" r:id="rId34"/>
    <p:sldId id="1949" r:id="rId35"/>
    <p:sldId id="1947" r:id="rId36"/>
    <p:sldId id="2039" r:id="rId37"/>
    <p:sldId id="2033" r:id="rId38"/>
    <p:sldId id="1781" r:id="rId39"/>
    <p:sldId id="2064" r:id="rId40"/>
    <p:sldId id="2066" r:id="rId41"/>
    <p:sldId id="1782" r:id="rId42"/>
    <p:sldId id="2065" r:id="rId43"/>
    <p:sldId id="2018" r:id="rId44"/>
    <p:sldId id="257" r:id="rId45"/>
    <p:sldId id="310" r:id="rId46"/>
    <p:sldId id="658" r:id="rId47"/>
    <p:sldId id="659" r:id="rId48"/>
    <p:sldId id="662" r:id="rId49"/>
    <p:sldId id="665" r:id="rId50"/>
    <p:sldId id="276" r:id="rId51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9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 DAP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Aminopyralid</c:v>
                </c:pt>
                <c:pt idx="1">
                  <c:v>Dicamba</c:v>
                </c:pt>
                <c:pt idx="2">
                  <c:v>Glufosinate</c:v>
                </c:pt>
                <c:pt idx="3">
                  <c:v>Imazapyr</c:v>
                </c:pt>
                <c:pt idx="4">
                  <c:v>Picloram + 2,4-D</c:v>
                </c:pt>
                <c:pt idx="5">
                  <c:v>Triclopyr</c:v>
                </c:pt>
                <c:pt idx="6">
                  <c:v>2,4-D</c:v>
                </c:pt>
                <c:pt idx="7">
                  <c:v>diuron</c:v>
                </c:pt>
                <c:pt idx="8">
                  <c:v>glyphosate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82</c:v>
                </c:pt>
                <c:pt idx="1">
                  <c:v>14</c:v>
                </c:pt>
                <c:pt idx="2">
                  <c:v>10</c:v>
                </c:pt>
                <c:pt idx="3">
                  <c:v>13</c:v>
                </c:pt>
                <c:pt idx="4">
                  <c:v>11</c:v>
                </c:pt>
                <c:pt idx="5">
                  <c:v>3</c:v>
                </c:pt>
                <c:pt idx="6">
                  <c:v>6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9-407D-8015-1C39081078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60 DAP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Aminopyralid</c:v>
                </c:pt>
                <c:pt idx="1">
                  <c:v>Dicamba</c:v>
                </c:pt>
                <c:pt idx="2">
                  <c:v>Glufosinate</c:v>
                </c:pt>
                <c:pt idx="3">
                  <c:v>Imazapyr</c:v>
                </c:pt>
                <c:pt idx="4">
                  <c:v>Picloram + 2,4-D</c:v>
                </c:pt>
                <c:pt idx="5">
                  <c:v>Triclopyr</c:v>
                </c:pt>
                <c:pt idx="6">
                  <c:v>2,4-D</c:v>
                </c:pt>
                <c:pt idx="7">
                  <c:v>diuron</c:v>
                </c:pt>
                <c:pt idx="8">
                  <c:v>glyphosate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70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  <c:pt idx="4">
                  <c:v>11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99-407D-8015-1C3908107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691080"/>
        <c:axId val="521691408"/>
      </c:barChart>
      <c:catAx>
        <c:axId val="521691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Herbicide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91408"/>
        <c:crosses val="autoZero"/>
        <c:auto val="1"/>
        <c:lblAlgn val="ctr"/>
        <c:lblOffset val="100"/>
        <c:noMultiLvlLbl val="0"/>
      </c:catAx>
      <c:valAx>
        <c:axId val="521691408"/>
        <c:scaling>
          <c:orientation val="minMax"/>
          <c:max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Yield Loss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91080"/>
        <c:crosses val="autoZero"/>
        <c:crossBetween val="between"/>
        <c:majorUnit val="17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A227113-927D-489E-88EB-18CB5428D83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6E4F9AF-F571-4BFE-A355-4EBBFA50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02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BC773-4F12-4589-97A2-CF984838B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7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7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67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B6432D-D331-4EF1-8CE7-D8F30B54B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8E68F-19E8-4224-8292-CDBF41833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17304-CA1E-4487-BF12-34B701CDE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6B82E-86E9-4B34-B6FD-2F52D4337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479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435FBD-F487-48B1-8B4A-97A64EBDA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81E3C8-10E1-4095-98DA-4E7B4E27E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B70050-2F76-41A0-A0EB-8F7DB2414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BEA73-C559-49A2-92DC-5D7BB490C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79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0ECC3-3DFD-46AE-9A36-D3AB98989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44F5-477E-40AE-B094-100EE4E336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99303-241A-4B89-807A-384EC00F9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6C7D3-807E-43A9-8BDF-58D6BE92C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987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8E616A-AD61-44F6-8F3B-234BBB5AE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A5303B-95BC-46CE-88B1-A209EFE7BF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E6BED73-4A37-4E7C-8772-D332D6C75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5B76E-D679-488E-B370-0D89C895F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0146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A3AA15-BB48-4642-86C1-3EC72CA89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7ABFE5-ED2B-4F90-A718-5121EDE23F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38E78C-24B7-4FA3-A45F-177B2DDA5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4C982-E11C-4FA6-8051-B60729B12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350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0E9E321-F8CC-4D37-A293-F362D7DA8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375F2B-7B13-44F1-AF7E-269C73829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FE3440-27CC-4516-9E1A-BEE246AC6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D602E-C80D-4F3D-B964-D55253EC3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8889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76688B-C8C5-4B45-9DD5-759B99FDD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3C04E-F308-429E-A1E3-941270369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6CF36-DB7D-4B8C-90DA-22390C572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F7B34-9A29-4AEE-873C-11219DC9B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606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EA370-E92B-405F-87D0-F8F97408E5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8267E-714D-4B56-A73B-26721FBDC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D8140-3879-4B38-AEE1-1889FCCFE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00B99-B3B7-49B0-9CA0-011EBA255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2523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17B491-1E83-4D7A-9034-EE185EDA2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D7C5B2-323C-4DD6-B9DD-444E46775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458221-B0F2-44F8-91D0-C3CC4C34F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EF5C3-65B3-4873-A0C3-9130305E9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1078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C7652B-6CB0-4CF6-92A0-A3FEF3B0BD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271EB-B778-4DB0-B3CB-58FF47109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412006-7A9E-45BC-A7E1-0B5525C60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36EA6-2E6C-44DE-BA14-013C69F582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32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867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3AAAA-6BE5-4103-87AF-37FE2956D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84789A-575E-489F-B6BF-56B1433EB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77011-B612-44A1-90D4-755870D25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022FD-4A29-4E3F-9363-73A78E9F83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021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CD41A4-D0DD-4DAC-9EF9-5FA32D032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54EF44-5F87-438A-9989-50D63BB35D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40200-0AA5-4B54-A170-8FCB1E68D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43CEB-CC09-42B3-9E7D-5DFC1CE95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0691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53704-E9E2-44D9-AE60-48C60A2C43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0E2A0-A334-4F7A-B0DE-2F9D06719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F14D2-B011-4B2E-A94A-3196703C0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82B5C-0D63-4FD4-8BAC-DC699BFDD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605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241567-8B71-4EFB-B872-A24B9A201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8D2B38-5906-4F93-9C0C-EB54CE2155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0AC791-D249-4309-9C82-7B8167FCB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7FBCB-1DE5-4F78-97CA-D3CD1D92E1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128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6AD3D6-6B3E-4912-B37E-CBE280C11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7770C30-E6E5-453E-8395-22B71323D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19B957F-66A0-40C2-B6C1-5B004D9CE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2771A-BC81-4E38-A305-46188A6B0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0207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9469E7F-BB9B-43D1-80D5-0DCCA1D49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68E91F-E74B-4CCD-BF74-5658DE4FA0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83AF339-4736-4BB2-8464-06E2C36F6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BBA00-7B91-45A1-9239-E73E74A72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9695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68AE7F0-6C6E-4080-ADE5-172D94D40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DB81A8-1C65-43C2-BA1C-55E732A8A6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34D152E-DAAC-4335-A4CF-CC9B0991F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EC98E-55E6-44FA-814D-39B472566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60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31FC4E-CB0D-4E3F-AB13-D3E3EBEDA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DB5DF-594B-4590-944B-6448E3327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4C370-B201-442E-8C86-80C2D04D5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9B535-FE0A-4B72-B198-07D00EE9B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91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9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3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8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0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5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6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06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0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1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56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89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43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30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83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0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79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1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6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59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45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4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26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1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1" y="3932240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8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69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6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6" y="3932240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48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1" y="1308102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6" y="1308102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2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64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0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9563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690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99268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917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229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4929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295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7019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6720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7778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0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9027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5728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4216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60856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0716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783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840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6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44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98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0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5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7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9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563C-33F6-4B4D-A2BF-DA1D60745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23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CB2D9-F5B5-4CBD-80B4-25F6A182F3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36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0480-418A-49C0-B148-B2B696083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7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45C2-FE94-4EF1-AAF5-66B5CF0290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5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123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F4C1-0661-47A1-B5ED-7ED187E699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299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46DA-639A-4733-83A4-6EA290E22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8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0DA00-4E86-47EE-ACC7-49325F97B1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17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0253-6A63-4491-938B-9F474C0ADA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11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725AF-325D-4DFB-84A0-684E6BC5D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7E1D-2CCD-45E6-8A34-60139096A5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4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7D5F-71FC-4B0C-9DA7-A81F944B1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012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3E6F-1EB4-45C0-9EFE-E1787A717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27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73FC6-5AF7-46B4-8EF1-1FDC70E80B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09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0E70E-8D60-4698-8C05-232701010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3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74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2451-E7D3-4B09-BC4D-DA8B1ACDD2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30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24B2B-1D5E-4337-8EE1-8E4DF85E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00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595F0-C626-452D-868D-1F86338C2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29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D6C56-4E27-465E-B50C-3EB97E5A0F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24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7DF5C-7E0B-42EB-A4CA-229E696597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53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884895-28A9-4367-825F-1B5A4C6776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572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334BE3-FE95-4A36-84AA-64408621D8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23831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2F7F58-0BAA-4742-B35A-EE4077DD07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870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29F58-ABE2-4896-9531-C009FC585D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7028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170F5-7A3A-45F5-B20B-E903530721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755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57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6A7AA5-900B-484D-85EF-D1EC97FDB0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5223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85508-4BB3-486B-9A63-DACE3DA3A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413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EAD3D1-CCC0-40D6-9DE5-AF5908494A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66706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6418DC-46BB-4279-92FD-777996A4DB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6967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31A398-C21E-4BF1-9D00-100F36B03E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50685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920C9-7E6D-48C9-9489-F60ADBD257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90745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D752E8-4F60-4BBA-B7DC-208675FB92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3485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518E18-7DC4-4CAB-AE1C-0D9508E84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67644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5508F4-CAF5-4E09-856C-031C018BE5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2746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46D15E-DAB6-447E-B034-9BC35FEB4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2E8C2D-1F4D-4D8E-A3C4-607151A9A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A4BC52-A9F2-4BD3-9C5C-3600420A1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fld id="{D589F4F4-A09E-4794-9DDF-3239C538F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70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2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2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0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F027-02BE-43DD-81A3-2C7C07D28FD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C7A3-9EA5-429C-9B53-9E9E82F5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0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3FFF3D-DAE9-4C28-95E7-B0BA2E51A187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2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00F4DC23-5E37-4C5C-981C-111D229713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91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96CACC6-7AD0-4B2A-828A-B5109F46D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2DAE44-14C7-45CB-8633-C0424F305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D11A5C5-2285-4283-ADA9-7D14F4806F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5C6413-2900-464D-91CF-BD8C54246D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1294A8F-604C-4A71-89D6-F42D1F518D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E0C50756-C98D-4C35-BE13-4D4DD2EDC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37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9373" y="2951734"/>
            <a:ext cx="3623930" cy="1470025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2024 Peanut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787" y="4860851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sz="2000" dirty="0"/>
              <a:t>Eric P. Prostko</a:t>
            </a:r>
          </a:p>
          <a:p>
            <a:pPr algn="ctr" eaLnBrk="1" hangingPunct="1"/>
            <a:r>
              <a:rPr lang="en-US" altLang="en-US" sz="2000" dirty="0"/>
              <a:t>Extension Weed Specialist</a:t>
            </a:r>
          </a:p>
          <a:p>
            <a:pPr algn="ctr" eaLnBrk="1" hangingPunct="1"/>
            <a:r>
              <a:rPr lang="en-US" altLang="en-US" sz="2000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907" y="5994749"/>
            <a:ext cx="1812851" cy="71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6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1ADC-06D3-4DAF-921F-53ED288C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Perennial Weeds in Peanut -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0F71D-3D75-466A-9869-927BCAB86EBB}"/>
              </a:ext>
            </a:extLst>
          </p:cNvPr>
          <p:cNvSpPr txBox="1"/>
          <p:nvPr/>
        </p:nvSpPr>
        <p:spPr>
          <a:xfrm>
            <a:off x="2219717" y="5849846"/>
            <a:ext cx="2672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dogfennel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Hancock, Turner Co.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06/23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A7179-922E-43F0-B0A8-5CBB2DB0A42D}"/>
              </a:ext>
            </a:extLst>
          </p:cNvPr>
          <p:cNvSpPr txBox="1"/>
          <p:nvPr/>
        </p:nvSpPr>
        <p:spPr>
          <a:xfrm>
            <a:off x="6366958" y="5849846"/>
            <a:ext cx="172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heliotrope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07/17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32C006-E414-4A24-BC0F-B30C00807A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55" y="1146613"/>
            <a:ext cx="3527425" cy="4703233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536632A-79F3-4807-8E23-9BAC631943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577" y="1146613"/>
            <a:ext cx="2878950" cy="47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1ADC-06D3-4DAF-921F-53ED288C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Perennial Weeds in Peanut - 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0F71D-3D75-466A-9869-927BCAB86EBB}"/>
              </a:ext>
            </a:extLst>
          </p:cNvPr>
          <p:cNvSpPr txBox="1"/>
          <p:nvPr/>
        </p:nvSpPr>
        <p:spPr>
          <a:xfrm>
            <a:off x="2058727" y="5769557"/>
            <a:ext cx="2929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alligatorweed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Ethredge, Seminole Co.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07/24/23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635B9-ED16-4335-8941-22D4A9EB0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04399" y="1733602"/>
            <a:ext cx="4703232" cy="352925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E462046-68BC-4CEE-A86F-3EA0F23965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337" y="1146615"/>
            <a:ext cx="3529012" cy="4705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EA14A5-C558-4FD2-8742-F4681BFD75EC}"/>
              </a:ext>
            </a:extLst>
          </p:cNvPr>
          <p:cNvSpPr txBox="1"/>
          <p:nvPr/>
        </p:nvSpPr>
        <p:spPr>
          <a:xfrm>
            <a:off x="6115329" y="5837832"/>
            <a:ext cx="2227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goldenrod?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Frye, Wayne Co.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08/11/23</a:t>
            </a:r>
          </a:p>
        </p:txBody>
      </p:sp>
    </p:spTree>
    <p:extLst>
      <p:ext uri="{BB962C8B-B14F-4D97-AF65-F5344CB8AC3E}">
        <p14:creationId xmlns:p14="http://schemas.microsoft.com/office/powerpoint/2010/main" val="298827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D307-1990-4F0E-B886-69AF4CA6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Revenge Spraying Rarely Works!</a:t>
            </a:r>
          </a:p>
        </p:txBody>
      </p:sp>
      <p:pic>
        <p:nvPicPr>
          <p:cNvPr id="1026" name="Picture 2" descr="Review of Stephen Fineman, 'Revenge: A Short Enquiry Into Retribution'">
            <a:extLst>
              <a:ext uri="{FF2B5EF4-FFF2-40B4-BE49-F238E27FC236}">
                <a16:creationId xmlns:a16="http://schemas.microsoft.com/office/drawing/2014/main" id="{8741183D-1BB1-40B9-9296-95DB9BC299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389" y="1308100"/>
            <a:ext cx="3256582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7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735F0-7B70-4348-A14B-192B4032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Gramoxone 3SL @ 16 oz/A + Ultra Blazer 2SL @ 24 oz/A + 2,4-DB 1.75SL @ 16 oz/A + Anthem Flex 4SE @ 3 oz/A + </a:t>
            </a:r>
            <a:r>
              <a:rPr lang="en-US" sz="2000" dirty="0" err="1"/>
              <a:t>PowerLock</a:t>
            </a:r>
            <a:r>
              <a:rPr lang="en-US" sz="2000" dirty="0"/>
              <a:t> @ 8 oz/A </a:t>
            </a:r>
            <a:br>
              <a:rPr lang="en-US" sz="2000" dirty="0"/>
            </a:br>
            <a:r>
              <a:rPr lang="en-US" sz="1800" i="1" dirty="0"/>
              <a:t>Applied ~60 DAP/Mid-Afternoon application/12 GPA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9C8D14-A6FB-4846-B6C3-76C309133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4B0F6-D4F4-4A62-A163-AE1996D5ABD4}"/>
              </a:ext>
            </a:extLst>
          </p:cNvPr>
          <p:cNvSpPr txBox="1"/>
          <p:nvPr/>
        </p:nvSpPr>
        <p:spPr>
          <a:xfrm>
            <a:off x="-8641" y="5691450"/>
            <a:ext cx="1287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Bennett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Wilcox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07/10/23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 DAT</a:t>
            </a:r>
          </a:p>
        </p:txBody>
      </p:sp>
    </p:spTree>
    <p:extLst>
      <p:ext uri="{BB962C8B-B14F-4D97-AF65-F5344CB8AC3E}">
        <p14:creationId xmlns:p14="http://schemas.microsoft.com/office/powerpoint/2010/main" val="143913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735F0-7B70-4348-A14B-192B4032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Gramoxone 3SL @ 16 oz/A + Ultra Blazer 2SL @ 24 oz/A + 2,4-DB 1.75SL @ 16 oz/A + Anthem Flex 4SE @ 3 oz/A + </a:t>
            </a:r>
            <a:r>
              <a:rPr lang="en-US" sz="2000" dirty="0" err="1"/>
              <a:t>PowerLock</a:t>
            </a:r>
            <a:r>
              <a:rPr lang="en-US" sz="2000" dirty="0"/>
              <a:t> @ 8 oz/A </a:t>
            </a:r>
            <a:br>
              <a:rPr lang="en-US" sz="2000" dirty="0"/>
            </a:br>
            <a:r>
              <a:rPr lang="en-US" sz="1800" i="1" dirty="0"/>
              <a:t>Applied ~60 DAP/Mid-Afternoon application/12 GPA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4B0F6-D4F4-4A62-A163-AE1996D5ABD4}"/>
              </a:ext>
            </a:extLst>
          </p:cNvPr>
          <p:cNvSpPr txBox="1"/>
          <p:nvPr/>
        </p:nvSpPr>
        <p:spPr>
          <a:xfrm>
            <a:off x="-8641" y="5691450"/>
            <a:ext cx="1287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Bennett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Wilcox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07/18/23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~11 DAT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7EB48C-34FC-4920-848B-9CEF35401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F2AB18-35ED-4247-B7A4-75A158E2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0A832B-4AC6-4F0E-AAA0-4619BDCE0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992" y="1342027"/>
            <a:ext cx="6844616" cy="3685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3F9EC-17AB-4E5E-BD67-23D5A4BBF554}"/>
              </a:ext>
            </a:extLst>
          </p:cNvPr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PE-14-23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 DAP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7BEF7-2481-4986-9164-638644BBDABA}"/>
              </a:ext>
            </a:extLst>
          </p:cNvPr>
          <p:cNvSpPr txBox="1"/>
          <p:nvPr/>
        </p:nvSpPr>
        <p:spPr>
          <a:xfrm>
            <a:off x="1784350" y="5027589"/>
            <a:ext cx="72913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Program”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Weed-free at planting (tillage/cover crops/herbicides)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2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Rows (if possible)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2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Over-Lapping Residuals (PRE/EPOST/POST)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2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Timely POST’s (3” or less)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2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Prevent Seed-Rain from Escapes (hand-weeding, non-selective applicators/mowing)</a:t>
            </a:r>
          </a:p>
        </p:txBody>
      </p:sp>
    </p:spTree>
    <p:extLst>
      <p:ext uri="{BB962C8B-B14F-4D97-AF65-F5344CB8AC3E}">
        <p14:creationId xmlns:p14="http://schemas.microsoft.com/office/powerpoint/2010/main" val="4016177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7AEE66C-857D-4921-A6D2-DFBC52490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The Peanut Herbicide Toolbox</a:t>
            </a:r>
            <a:br>
              <a:rPr lang="en-US" altLang="en-US" sz="3200" dirty="0"/>
            </a:br>
            <a:r>
              <a:rPr lang="en-US" altLang="en-US" sz="2800" i="1" dirty="0">
                <a:solidFill>
                  <a:schemeClr val="tx1"/>
                </a:solidFill>
              </a:rPr>
              <a:t>24 Active ingredients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E4A92AB-F0A4-409D-8D17-79B25042FF6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54163"/>
            <a:ext cx="3533775" cy="4438650"/>
          </a:xfrm>
        </p:spPr>
        <p:txBody>
          <a:bodyPr/>
          <a:lstStyle/>
          <a:p>
            <a:pPr eaLnBrk="1" hangingPunct="1"/>
            <a:r>
              <a:rPr lang="en-US" altLang="en-US" sz="2200" u="sng" dirty="0"/>
              <a:t>PPLNT/PPI/PRE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Brake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Sonalan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Prowl/</a:t>
            </a:r>
            <a:r>
              <a:rPr lang="en-US" altLang="en-US" sz="2200" i="1" dirty="0" err="1"/>
              <a:t>Pendimax</a:t>
            </a:r>
            <a:endParaRPr lang="en-US" altLang="en-US" sz="2200" i="1" dirty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Dual Magnum/Generics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Outlook/Propel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Spartan Charge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Solicam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Strongarm/</a:t>
            </a:r>
            <a:r>
              <a:rPr lang="en-US" altLang="en-US" sz="2200" i="1" dirty="0" err="1"/>
              <a:t>Diclom</a:t>
            </a:r>
            <a:endParaRPr lang="en-US" altLang="en-US" sz="2200" i="1" dirty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Warrant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Valor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Roundup (PPLNT)</a:t>
            </a:r>
          </a:p>
          <a:p>
            <a:pPr eaLnBrk="1" hangingPunct="1"/>
            <a:endParaRPr lang="en-US" altLang="en-US" sz="2200" dirty="0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82D628FA-3C64-4192-83FD-C5F1C46F97E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586447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200" u="sng" dirty="0"/>
              <a:t>POST</a:t>
            </a:r>
            <a:endParaRPr lang="en-US" altLang="en-US" sz="2200" dirty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Aim (Harvest Aid)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Gramoxone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Basagran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Ultra Blazer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Cadre/Impose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Classic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Cobra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Fusilade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Poast/Poast Plus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Pursuit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Select/Arrow/Trigger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Storm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2,4-DB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Anthem Maxx/Zidua 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en-US" altLang="en-US" sz="2200" i="1" dirty="0"/>
              <a:t>	(residual only)</a:t>
            </a:r>
          </a:p>
          <a:p>
            <a:pPr eaLnBrk="1" hangingPunct="1"/>
            <a:endParaRPr lang="en-US" alt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1A647-1A83-4894-8143-384B4BE0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Tillage Systems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8F378D-54A6-4779-A03D-9730F4783A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6446" y="2092325"/>
            <a:ext cx="4703233" cy="352742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3EC9DD-354D-4BF7-9B93-FE34A288F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044" y="1504420"/>
            <a:ext cx="3529013" cy="264675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0B1667-6B69-4539-B9B2-E27F00DBCB23}"/>
              </a:ext>
            </a:extLst>
          </p:cNvPr>
          <p:cNvSpPr txBox="1"/>
          <p:nvPr/>
        </p:nvSpPr>
        <p:spPr>
          <a:xfrm>
            <a:off x="70884" y="6488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A4BEE-2B51-4EA5-8259-C618A220840F}"/>
              </a:ext>
            </a:extLst>
          </p:cNvPr>
          <p:cNvSpPr txBox="1"/>
          <p:nvPr/>
        </p:nvSpPr>
        <p:spPr>
          <a:xfrm>
            <a:off x="2218178" y="6191717"/>
            <a:ext cx="26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Strip-Tillage (Worth Co.)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F2E7B-C625-43B6-9797-AEED762173C5}"/>
              </a:ext>
            </a:extLst>
          </p:cNvPr>
          <p:cNvSpPr txBox="1"/>
          <p:nvPr/>
        </p:nvSpPr>
        <p:spPr>
          <a:xfrm>
            <a:off x="5479817" y="4151179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Conventional Tillage (Macon Co.)</a:t>
            </a:r>
          </a:p>
        </p:txBody>
      </p:sp>
    </p:spTree>
    <p:extLst>
      <p:ext uri="{BB962C8B-B14F-4D97-AF65-F5344CB8AC3E}">
        <p14:creationId xmlns:p14="http://schemas.microsoft.com/office/powerpoint/2010/main" val="277250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D9E9-074A-4C2B-AB93-31E609CF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5501"/>
            <a:ext cx="8229600" cy="592303"/>
          </a:xfrm>
        </p:spPr>
        <p:txBody>
          <a:bodyPr>
            <a:normAutofit fontScale="90000"/>
          </a:bodyPr>
          <a:lstStyle/>
          <a:p>
            <a:r>
              <a:rPr lang="en-US" dirty="0"/>
              <a:t>Pre-Plant Burndowns - 2023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A70FA-8352-472C-B9AE-9DEAFB58CFB2}"/>
              </a:ext>
            </a:extLst>
          </p:cNvPr>
          <p:cNvSpPr txBox="1"/>
          <p:nvPr/>
        </p:nvSpPr>
        <p:spPr>
          <a:xfrm>
            <a:off x="65906" y="6211669"/>
            <a:ext cx="78258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BD-01-23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30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03061-CCC6-487D-992C-8661C2C2CA4A}"/>
              </a:ext>
            </a:extLst>
          </p:cNvPr>
          <p:cNvSpPr txBox="1"/>
          <p:nvPr/>
        </p:nvSpPr>
        <p:spPr>
          <a:xfrm>
            <a:off x="1383526" y="519204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1B52D-941F-45C7-8A58-6E792B64EC04}"/>
              </a:ext>
            </a:extLst>
          </p:cNvPr>
          <p:cNvSpPr txBox="1"/>
          <p:nvPr/>
        </p:nvSpPr>
        <p:spPr>
          <a:xfrm>
            <a:off x="4900093" y="5436411"/>
            <a:ext cx="3066288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Roundup PowerMax3 5.88SL @ 22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2,4-D 3.8SL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 EZ 4SC @ 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CB77F-540A-7E7D-C93E-6BE08CA5ABD7}"/>
              </a:ext>
            </a:extLst>
          </p:cNvPr>
          <p:cNvSpPr txBox="1"/>
          <p:nvPr/>
        </p:nvSpPr>
        <p:spPr>
          <a:xfrm>
            <a:off x="2070382" y="5439103"/>
            <a:ext cx="591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1CC3D6-9BB9-4FFD-B2CA-171D3BBA0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1542825"/>
            <a:ext cx="4525963" cy="3394472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0E01310-849F-4E57-8F0A-38D4FE5A66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08753" y="1566896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05540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D9E9-074A-4C2B-AB93-31E609CF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86" y="268453"/>
            <a:ext cx="8229600" cy="592303"/>
          </a:xfrm>
        </p:spPr>
        <p:txBody>
          <a:bodyPr>
            <a:normAutofit fontScale="90000"/>
          </a:bodyPr>
          <a:lstStyle/>
          <a:p>
            <a:r>
              <a:rPr lang="en-US" dirty="0"/>
              <a:t>Pre-Plant Burndowns - 2023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A70FA-8352-472C-B9AE-9DEAFB58CFB2}"/>
              </a:ext>
            </a:extLst>
          </p:cNvPr>
          <p:cNvSpPr txBox="1"/>
          <p:nvPr/>
        </p:nvSpPr>
        <p:spPr>
          <a:xfrm>
            <a:off x="65906" y="6211669"/>
            <a:ext cx="78258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BD-01-23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March 30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03061-CCC6-487D-992C-8661C2C2CA4A}"/>
              </a:ext>
            </a:extLst>
          </p:cNvPr>
          <p:cNvSpPr txBox="1"/>
          <p:nvPr/>
        </p:nvSpPr>
        <p:spPr>
          <a:xfrm>
            <a:off x="1383526" y="519204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1B52D-941F-45C7-8A58-6E792B64EC04}"/>
              </a:ext>
            </a:extLst>
          </p:cNvPr>
          <p:cNvSpPr txBox="1"/>
          <p:nvPr/>
        </p:nvSpPr>
        <p:spPr>
          <a:xfrm>
            <a:off x="5448367" y="5440871"/>
            <a:ext cx="2312107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Gramoxone 2SL @ @ 48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2,4-D 3.8SL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 EZ 4SC @ 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Induce @ 0.25% v/v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CB77F-540A-7E7D-C93E-6BE08CA5ABD7}"/>
              </a:ext>
            </a:extLst>
          </p:cNvPr>
          <p:cNvSpPr txBox="1"/>
          <p:nvPr/>
        </p:nvSpPr>
        <p:spPr>
          <a:xfrm>
            <a:off x="2070382" y="5439103"/>
            <a:ext cx="591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1CC3D6-9BB9-4FFD-B2CA-171D3BBA0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1542825"/>
            <a:ext cx="4525963" cy="339447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48FF3BA-D033-4951-A1EE-C9BD1DAEE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70255" y="1542825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27767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35C3-C929-43F9-B822-0AF5A00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Problems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7A8A39-8DCE-49D8-908E-51E1DC3DA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769" y="1570037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287334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B6E8-B900-4042-BD7A-041C0AFA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349" y="121600"/>
            <a:ext cx="7291388" cy="1143000"/>
          </a:xfrm>
        </p:spPr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2800" i="1" dirty="0"/>
              <a:t>Prowl vs. Sonalan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59F0A-DC7C-4019-9776-3E0CA5D33A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35" y="1694809"/>
            <a:ext cx="2672429" cy="35632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BBF505-E0C8-48BC-B6E4-0785E5F6CD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75363" y="2140216"/>
            <a:ext cx="3563236" cy="26724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02B57-5390-48BA-9B14-B724CC57DCF0}"/>
              </a:ext>
            </a:extLst>
          </p:cNvPr>
          <p:cNvSpPr txBox="1"/>
          <p:nvPr/>
        </p:nvSpPr>
        <p:spPr>
          <a:xfrm>
            <a:off x="-55983" y="6259757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PE-14-23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 DAP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D7887C-C5F5-460D-BB03-1B8DA6D54A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47991" y="2140216"/>
            <a:ext cx="3563239" cy="2672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F40C5-87B3-482E-B092-96C3BF4AD70A}"/>
              </a:ext>
            </a:extLst>
          </p:cNvPr>
          <p:cNvSpPr txBox="1"/>
          <p:nvPr/>
        </p:nvSpPr>
        <p:spPr>
          <a:xfrm>
            <a:off x="1376265" y="520490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BFAB1-7C51-4AA3-A3DB-C991A65FAC29}"/>
              </a:ext>
            </a:extLst>
          </p:cNvPr>
          <p:cNvSpPr txBox="1"/>
          <p:nvPr/>
        </p:nvSpPr>
        <p:spPr>
          <a:xfrm>
            <a:off x="3337562" y="5258048"/>
            <a:ext cx="2638837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7C78-F5C3-46B1-A410-33E6C230621C}"/>
              </a:ext>
            </a:extLst>
          </p:cNvPr>
          <p:cNvSpPr txBox="1"/>
          <p:nvPr/>
        </p:nvSpPr>
        <p:spPr>
          <a:xfrm>
            <a:off x="6301549" y="5258048"/>
            <a:ext cx="2456122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Sonalan 3EC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95E04-04A8-4AED-837E-17F31F6306AF}"/>
              </a:ext>
            </a:extLst>
          </p:cNvPr>
          <p:cNvSpPr txBox="1"/>
          <p:nvPr/>
        </p:nvSpPr>
        <p:spPr>
          <a:xfrm>
            <a:off x="4019626" y="169480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5445 lbs/A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E05BC-D7D1-4349-AF51-6EF20771B66C}"/>
              </a:ext>
            </a:extLst>
          </p:cNvPr>
          <p:cNvSpPr txBox="1"/>
          <p:nvPr/>
        </p:nvSpPr>
        <p:spPr>
          <a:xfrm>
            <a:off x="6817611" y="169480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5501 lbs/A</a:t>
            </a:r>
          </a:p>
        </p:txBody>
      </p:sp>
    </p:spTree>
    <p:extLst>
      <p:ext uri="{BB962C8B-B14F-4D97-AF65-F5344CB8AC3E}">
        <p14:creationId xmlns:p14="http://schemas.microsoft.com/office/powerpoint/2010/main" val="18498928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0117-A28E-4DB4-874C-30223BEE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3200" i="1" dirty="0"/>
              <a:t>Dual Magnum vs. Anthem Flex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E31B4-0850-435C-8539-A0C7E30AB0F0}"/>
              </a:ext>
            </a:extLst>
          </p:cNvPr>
          <p:cNvSpPr txBox="1"/>
          <p:nvPr/>
        </p:nvSpPr>
        <p:spPr>
          <a:xfrm>
            <a:off x="-49066" y="6262525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PE-15-23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 DAP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723D1-8F40-4D52-8C4A-4E3C3C122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57115" y="2095592"/>
            <a:ext cx="3811486" cy="2858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BF969-6A6F-4ED5-ABA9-514DC0EF6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95949" y="2095590"/>
            <a:ext cx="3811487" cy="2858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708D8-4B1B-41A9-BB6F-A30F1B0097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6851" y="2095590"/>
            <a:ext cx="3811488" cy="2858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EDEB1-0BDF-4720-AE85-1C3C8A49E626}"/>
              </a:ext>
            </a:extLst>
          </p:cNvPr>
          <p:cNvSpPr txBox="1"/>
          <p:nvPr/>
        </p:nvSpPr>
        <p:spPr>
          <a:xfrm>
            <a:off x="1244476" y="53882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CD6DF-ECE0-4BC6-B406-C6561DA6A5BA}"/>
              </a:ext>
            </a:extLst>
          </p:cNvPr>
          <p:cNvSpPr txBox="1"/>
          <p:nvPr/>
        </p:nvSpPr>
        <p:spPr>
          <a:xfrm>
            <a:off x="3427103" y="4932795"/>
            <a:ext cx="2456121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2SL @ 12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4SC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13 DAP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28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322DA-0037-4D64-B08F-B28CF7EAABD1}"/>
              </a:ext>
            </a:extLst>
          </p:cNvPr>
          <p:cNvSpPr txBox="1"/>
          <p:nvPr/>
        </p:nvSpPr>
        <p:spPr>
          <a:xfrm>
            <a:off x="6663413" y="4919884"/>
            <a:ext cx="2111027" cy="19389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2SL @ 12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Flex 4SE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4SC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13 DAP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Anthem Flex 4SE @ 3 oz/A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28 DAP</a:t>
            </a:r>
          </a:p>
        </p:txBody>
      </p:sp>
    </p:spTree>
    <p:extLst>
      <p:ext uri="{BB962C8B-B14F-4D97-AF65-F5344CB8AC3E}">
        <p14:creationId xmlns:p14="http://schemas.microsoft.com/office/powerpoint/2010/main" val="2850423768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WSSA Group 15 Herbicides?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49" y="1375578"/>
            <a:ext cx="3027707" cy="1478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81" y="1554441"/>
            <a:ext cx="3244038" cy="1120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06" y="3308153"/>
            <a:ext cx="3457132" cy="83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886" y="3273493"/>
            <a:ext cx="3473832" cy="154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433" y="5299201"/>
            <a:ext cx="42576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7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06FBB8-4626-4B66-98B6-8789EDF8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Spiderwort/Benghal Dayflower/Spreading Dayflower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58E636-8999-48C5-BF19-9F36D447D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457995"/>
            <a:ext cx="7208838" cy="4796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1DEE96-892E-4C18-850C-D7DD21FB703E}"/>
              </a:ext>
            </a:extLst>
          </p:cNvPr>
          <p:cNvSpPr txBox="1"/>
          <p:nvPr/>
        </p:nvSpPr>
        <p:spPr>
          <a:xfrm>
            <a:off x="1823864" y="1626123"/>
            <a:ext cx="7136313" cy="2554545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Plow (i.e. bury seed)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Rows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 15’s (Dual Magnum, Warrant, Outlook, Zidua, Anthem Flex)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Paraquat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 after field corn harvest.</a:t>
            </a:r>
          </a:p>
        </p:txBody>
      </p:sp>
    </p:spTree>
    <p:extLst>
      <p:ext uri="{BB962C8B-B14F-4D97-AF65-F5344CB8AC3E}">
        <p14:creationId xmlns:p14="http://schemas.microsoft.com/office/powerpoint/2010/main" val="4935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8AC35-6AC1-4E8B-B6AD-2F2EF9D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Dayflower in Peanut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A9E7B-C986-48D7-9EC8-BC15786B8C9B}"/>
              </a:ext>
            </a:extLst>
          </p:cNvPr>
          <p:cNvSpPr txBox="1"/>
          <p:nvPr/>
        </p:nvSpPr>
        <p:spPr>
          <a:xfrm>
            <a:off x="23377" y="6119336"/>
            <a:ext cx="15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PE-112-23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Berrien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20 - 18 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605-B008-4235-9FF5-4852C3A3C385}"/>
              </a:ext>
            </a:extLst>
          </p:cNvPr>
          <p:cNvSpPr txBox="1"/>
          <p:nvPr/>
        </p:nvSpPr>
        <p:spPr>
          <a:xfrm>
            <a:off x="2859173" y="451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749F6-7E83-4743-AA49-A63AA23F08A4}"/>
              </a:ext>
            </a:extLst>
          </p:cNvPr>
          <p:cNvSpPr txBox="1"/>
          <p:nvPr/>
        </p:nvSpPr>
        <p:spPr>
          <a:xfrm>
            <a:off x="3104500" y="59770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3F40D-35F1-4F55-B437-44A16C688F44}"/>
              </a:ext>
            </a:extLst>
          </p:cNvPr>
          <p:cNvSpPr txBox="1"/>
          <p:nvPr/>
        </p:nvSpPr>
        <p:spPr>
          <a:xfrm>
            <a:off x="5430044" y="5934670"/>
            <a:ext cx="359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2SL @ 12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Broadloom 4LC @ 8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162432-DAD3-451E-841A-470D195A13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1068" y="1926706"/>
            <a:ext cx="4703233" cy="352742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6430A03-A2D8-4CBD-A1EB-BB9325B9F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1611" y="1927236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3300520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8AC35-6AC1-4E8B-B6AD-2F2EF9D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Dayflower in Peanut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A9E7B-C986-48D7-9EC8-BC15786B8C9B}"/>
              </a:ext>
            </a:extLst>
          </p:cNvPr>
          <p:cNvSpPr txBox="1"/>
          <p:nvPr/>
        </p:nvSpPr>
        <p:spPr>
          <a:xfrm>
            <a:off x="0" y="6119336"/>
            <a:ext cx="15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PE-112-23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Berrien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20 - 18 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605-B008-4235-9FF5-4852C3A3C385}"/>
              </a:ext>
            </a:extLst>
          </p:cNvPr>
          <p:cNvSpPr txBox="1"/>
          <p:nvPr/>
        </p:nvSpPr>
        <p:spPr>
          <a:xfrm>
            <a:off x="2859173" y="451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749F6-7E83-4743-AA49-A63AA23F08A4}"/>
              </a:ext>
            </a:extLst>
          </p:cNvPr>
          <p:cNvSpPr txBox="1"/>
          <p:nvPr/>
        </p:nvSpPr>
        <p:spPr>
          <a:xfrm>
            <a:off x="3104500" y="59770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3F40D-35F1-4F55-B437-44A16C688F44}"/>
              </a:ext>
            </a:extLst>
          </p:cNvPr>
          <p:cNvSpPr txBox="1"/>
          <p:nvPr/>
        </p:nvSpPr>
        <p:spPr>
          <a:xfrm>
            <a:off x="5469675" y="5977053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Broadloom 4LC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F06E26-132C-44B4-81D4-4213B3D52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64700" y="1946990"/>
            <a:ext cx="4703233" cy="352742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10914F1-61DA-4808-9883-DF39B8DADB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1611" y="1943286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1010904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8AC35-6AC1-4E8B-B6AD-2F2EF9D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Dayflower in Peanut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A9E7B-C986-48D7-9EC8-BC15786B8C9B}"/>
              </a:ext>
            </a:extLst>
          </p:cNvPr>
          <p:cNvSpPr txBox="1"/>
          <p:nvPr/>
        </p:nvSpPr>
        <p:spPr>
          <a:xfrm>
            <a:off x="0" y="6161719"/>
            <a:ext cx="15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PE-112-23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Berrien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20 - 18 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605-B008-4235-9FF5-4852C3A3C385}"/>
              </a:ext>
            </a:extLst>
          </p:cNvPr>
          <p:cNvSpPr txBox="1"/>
          <p:nvPr/>
        </p:nvSpPr>
        <p:spPr>
          <a:xfrm>
            <a:off x="2859173" y="451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749F6-7E83-4743-AA49-A63AA23F08A4}"/>
              </a:ext>
            </a:extLst>
          </p:cNvPr>
          <p:cNvSpPr txBox="1"/>
          <p:nvPr/>
        </p:nvSpPr>
        <p:spPr>
          <a:xfrm>
            <a:off x="3104500" y="59770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3F40D-35F1-4F55-B437-44A16C688F44}"/>
              </a:ext>
            </a:extLst>
          </p:cNvPr>
          <p:cNvSpPr txBox="1"/>
          <p:nvPr/>
        </p:nvSpPr>
        <p:spPr>
          <a:xfrm>
            <a:off x="5411965" y="5977053"/>
            <a:ext cx="3714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0.45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6C17A6-86A5-44BA-9B71-4C576114AD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96446" y="1940934"/>
            <a:ext cx="4703233" cy="352742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EA2738-6718-4E4E-BB50-21C2F1D18D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23532" y="1941462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3431648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85F07-E6F7-422E-A5F3-BBADF9A6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Strongarm?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6AF979-65C5-4E7F-9B2F-CA02057A6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8683" y="1239838"/>
            <a:ext cx="2601333" cy="538847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D9022-704F-4D1D-ACB0-66E6540E1A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Aceto</a:t>
            </a:r>
            <a:r>
              <a:rPr lang="en-US" dirty="0"/>
              <a:t>/</a:t>
            </a:r>
            <a:r>
              <a:rPr lang="en-US" dirty="0" err="1"/>
              <a:t>Actylis</a:t>
            </a:r>
            <a:endParaRPr lang="en-US" dirty="0"/>
          </a:p>
          <a:p>
            <a:r>
              <a:rPr lang="en-US" dirty="0"/>
              <a:t>Only 1 year of field  data?</a:t>
            </a:r>
          </a:p>
          <a:p>
            <a:r>
              <a:rPr lang="en-US" dirty="0" err="1"/>
              <a:t>GreenPointAG</a:t>
            </a:r>
            <a:endParaRPr lang="en-US" dirty="0"/>
          </a:p>
          <a:p>
            <a:pPr lvl="1"/>
            <a:r>
              <a:rPr lang="en-US" dirty="0"/>
              <a:t>$620/lb (2023)</a:t>
            </a:r>
          </a:p>
          <a:p>
            <a:pPr lvl="1"/>
            <a:r>
              <a:rPr lang="en-US" dirty="0"/>
              <a:t>0.45 oz/A = $17.43</a:t>
            </a:r>
          </a:p>
          <a:p>
            <a:r>
              <a:rPr lang="en-US" dirty="0"/>
              <a:t>Strongarm</a:t>
            </a:r>
          </a:p>
          <a:p>
            <a:pPr lvl="1"/>
            <a:r>
              <a:rPr lang="en-US" dirty="0"/>
              <a:t>$849/lb?</a:t>
            </a:r>
          </a:p>
          <a:p>
            <a:pPr lvl="1"/>
            <a:r>
              <a:rPr lang="en-US" dirty="0"/>
              <a:t>$630/lb? 	</a:t>
            </a:r>
          </a:p>
        </p:txBody>
      </p:sp>
    </p:spTree>
    <p:extLst>
      <p:ext uri="{BB962C8B-B14F-4D97-AF65-F5344CB8AC3E}">
        <p14:creationId xmlns:p14="http://schemas.microsoft.com/office/powerpoint/2010/main" val="499843211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0117-A28E-4DB4-874C-30223BEE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3200" i="1" dirty="0"/>
              <a:t>Strongarm vs. </a:t>
            </a:r>
            <a:r>
              <a:rPr lang="en-US" sz="3200" i="1" dirty="0" err="1"/>
              <a:t>Diclom</a:t>
            </a:r>
            <a:br>
              <a:rPr lang="en-US" sz="3200" i="1" dirty="0"/>
            </a:br>
            <a:r>
              <a:rPr lang="en-US" sz="2400" i="1" u="sng" dirty="0">
                <a:solidFill>
                  <a:srgbClr val="FF0000"/>
                </a:solidFill>
              </a:rPr>
              <a:t>1</a:t>
            </a:r>
            <a:r>
              <a:rPr lang="en-US" sz="2400" i="1" u="sng" baseline="30000" dirty="0">
                <a:solidFill>
                  <a:srgbClr val="FF0000"/>
                </a:solidFill>
              </a:rPr>
              <a:t>st</a:t>
            </a:r>
            <a:r>
              <a:rPr lang="en-US" sz="2400" i="1" u="sng" dirty="0">
                <a:solidFill>
                  <a:srgbClr val="FF0000"/>
                </a:solidFill>
              </a:rPr>
              <a:t> irrigation/rainfall event @ 9 DAP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E31B4-0850-435C-8539-A0C7E30AB0F0}"/>
              </a:ext>
            </a:extLst>
          </p:cNvPr>
          <p:cNvSpPr txBox="1"/>
          <p:nvPr/>
        </p:nvSpPr>
        <p:spPr>
          <a:xfrm>
            <a:off x="-49066" y="6262525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PE-11-23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114 DAP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EDEB1-0BDF-4720-AE85-1C3C8A49E626}"/>
              </a:ext>
            </a:extLst>
          </p:cNvPr>
          <p:cNvSpPr txBox="1"/>
          <p:nvPr/>
        </p:nvSpPr>
        <p:spPr>
          <a:xfrm>
            <a:off x="1177568" y="49012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CD6DF-ECE0-4BC6-B406-C6561DA6A5BA}"/>
              </a:ext>
            </a:extLst>
          </p:cNvPr>
          <p:cNvSpPr txBox="1"/>
          <p:nvPr/>
        </p:nvSpPr>
        <p:spPr>
          <a:xfrm>
            <a:off x="3096501" y="5030144"/>
            <a:ext cx="2536271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Sonalan 3EC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 DAP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Cobra 2EC @ 12.5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29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322DA-0037-4D64-B08F-B28CF7EAABD1}"/>
              </a:ext>
            </a:extLst>
          </p:cNvPr>
          <p:cNvSpPr txBox="1"/>
          <p:nvPr/>
        </p:nvSpPr>
        <p:spPr>
          <a:xfrm>
            <a:off x="6100758" y="5006836"/>
            <a:ext cx="2456122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Sonalan 3EC @ 32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Diclom 84WG @ 0.225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1 DAP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 2SL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Cobra 2EC @ 12.5 ozA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29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9FB24-4F24-42AA-8B61-0842FDCF37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0"/>
          <a:stretch/>
        </p:blipFill>
        <p:spPr>
          <a:xfrm rot="16200000">
            <a:off x="44106" y="2199303"/>
            <a:ext cx="2926080" cy="265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4AF667-CFC1-4F08-B098-75AEA85A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 rot="16200000">
            <a:off x="2901597" y="2153583"/>
            <a:ext cx="292608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18914-2C52-42DF-BB2A-5A4FE4C5F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 rot="16200000">
            <a:off x="5804807" y="2153583"/>
            <a:ext cx="29260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2211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090B-1456-4468-A30A-6DC8C72E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Products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CC223-AADF-40D1-A3C2-74DABF0E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Brake 1.2SL</a:t>
            </a:r>
          </a:p>
          <a:p>
            <a:pPr lvl="1"/>
            <a:r>
              <a:rPr lang="en-US" dirty="0"/>
              <a:t>SePRO</a:t>
            </a:r>
          </a:p>
          <a:p>
            <a:pPr lvl="1"/>
            <a:r>
              <a:rPr lang="en-US" dirty="0"/>
              <a:t>fluridone</a:t>
            </a:r>
          </a:p>
          <a:p>
            <a:pPr lvl="1"/>
            <a:r>
              <a:rPr lang="en-US" i="1" u="sng" dirty="0"/>
              <a:t>WSSA/HRAC Group 12</a:t>
            </a:r>
          </a:p>
          <a:p>
            <a:pPr lvl="1"/>
            <a:r>
              <a:rPr lang="en-US" dirty="0"/>
              <a:t>PRE</a:t>
            </a:r>
          </a:p>
          <a:p>
            <a:pPr lvl="1"/>
            <a:r>
              <a:rPr lang="en-US" dirty="0"/>
              <a:t>2023</a:t>
            </a:r>
          </a:p>
          <a:p>
            <a:r>
              <a:rPr lang="en-US" b="1" u="sng" dirty="0"/>
              <a:t>Rexovor 4.17SL</a:t>
            </a:r>
          </a:p>
          <a:p>
            <a:pPr lvl="1"/>
            <a:r>
              <a:rPr lang="en-US" dirty="0"/>
              <a:t>BASF</a:t>
            </a:r>
          </a:p>
          <a:p>
            <a:pPr lvl="1"/>
            <a:r>
              <a:rPr lang="en-US" dirty="0"/>
              <a:t>trifludimoxazin</a:t>
            </a:r>
          </a:p>
          <a:p>
            <a:pPr lvl="1"/>
            <a:r>
              <a:rPr lang="en-US" dirty="0"/>
              <a:t>WSSA/HRAC Group14</a:t>
            </a:r>
          </a:p>
          <a:p>
            <a:pPr lvl="1"/>
            <a:r>
              <a:rPr lang="en-US" dirty="0"/>
              <a:t>PRE</a:t>
            </a:r>
          </a:p>
          <a:p>
            <a:pPr lvl="1"/>
            <a:r>
              <a:rPr lang="en-US" dirty="0"/>
              <a:t>2025??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435AA-42B8-47D2-8169-30DE944B7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484" y="1308102"/>
            <a:ext cx="210312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E18397-398E-465D-BD0C-5E5960340482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Glyphosate/Peanut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D0B4FEA-2527-492D-8A79-29E876C1055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1400" y="1616274"/>
            <a:ext cx="2471738" cy="1853803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0F108FD-37DB-44CA-9118-57F813A0285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A4473D0-D76B-46B1-AE2D-FE26542F651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2988" y="4242594"/>
            <a:ext cx="2470150" cy="1852612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924AFD0-712D-408A-8C95-F7E6E25593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780" y="3932238"/>
            <a:ext cx="1853802" cy="24717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910CCF-1C1B-4E92-8CC9-AF21DAD9089D}"/>
              </a:ext>
            </a:extLst>
          </p:cNvPr>
          <p:cNvSpPr txBox="1"/>
          <p:nvPr/>
        </p:nvSpPr>
        <p:spPr>
          <a:xfrm>
            <a:off x="144168" y="5942310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6.8 ppm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glyphosate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detected</a:t>
            </a:r>
          </a:p>
        </p:txBody>
      </p:sp>
    </p:spTree>
    <p:extLst>
      <p:ext uri="{BB962C8B-B14F-4D97-AF65-F5344CB8AC3E}">
        <p14:creationId xmlns:p14="http://schemas.microsoft.com/office/powerpoint/2010/main" val="2969606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44046-5C76-42DC-8666-43AFC233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2400" i="1" dirty="0"/>
              <a:t>Valor vs. Brake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C2E2C-1E7C-4351-A039-F18E98109C72}"/>
              </a:ext>
            </a:extLst>
          </p:cNvPr>
          <p:cNvSpPr txBox="1"/>
          <p:nvPr/>
        </p:nvSpPr>
        <p:spPr>
          <a:xfrm>
            <a:off x="-49065" y="6003816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PE-13-23</a:t>
            </a:r>
          </a:p>
          <a:p>
            <a:r>
              <a:rPr lang="en-US" dirty="0"/>
              <a:t>June 26</a:t>
            </a:r>
          </a:p>
          <a:p>
            <a:r>
              <a:rPr lang="en-US" dirty="0"/>
              <a:t>23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2D9B2-FDBD-4E2A-A348-F20F35995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651" y="2218809"/>
            <a:ext cx="3584001" cy="268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2B281-8093-47BB-A99D-35B1B35FA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41330" y="2218805"/>
            <a:ext cx="3584006" cy="2688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8A1D07-0479-485B-B604-0F9C1D7F7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0363" y="2218802"/>
            <a:ext cx="3584008" cy="2688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878208-6EED-4085-96DB-3CB733F7D32E}"/>
              </a:ext>
            </a:extLst>
          </p:cNvPr>
          <p:cNvSpPr txBox="1"/>
          <p:nvPr/>
        </p:nvSpPr>
        <p:spPr>
          <a:xfrm>
            <a:off x="2399742" y="6501159"/>
            <a:ext cx="5270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</a:rPr>
              <a:t>1</a:t>
            </a:r>
            <a:r>
              <a:rPr lang="en-US" sz="1600" b="1" i="1" u="sng" baseline="30000" dirty="0">
                <a:solidFill>
                  <a:srgbClr val="FF0000"/>
                </a:solidFill>
              </a:rPr>
              <a:t>st</a:t>
            </a:r>
            <a:r>
              <a:rPr lang="en-US" sz="1600" b="1" i="1" u="sng" dirty="0">
                <a:solidFill>
                  <a:srgbClr val="FF0000"/>
                </a:solidFill>
              </a:rPr>
              <a:t> Rainfall/Irrigation event did not occur until 8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CAC60-C262-49B9-9353-31FF4F9D59A2}"/>
              </a:ext>
            </a:extLst>
          </p:cNvPr>
          <p:cNvSpPr txBox="1"/>
          <p:nvPr/>
        </p:nvSpPr>
        <p:spPr>
          <a:xfrm>
            <a:off x="1378291" y="53099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E5680-26F7-43AC-A582-96B6CC629E35}"/>
              </a:ext>
            </a:extLst>
          </p:cNvPr>
          <p:cNvSpPr txBox="1"/>
          <p:nvPr/>
        </p:nvSpPr>
        <p:spPr>
          <a:xfrm>
            <a:off x="3312066" y="5354810"/>
            <a:ext cx="2715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Prowl H</a:t>
            </a:r>
            <a:r>
              <a:rPr lang="en-US" sz="1400" baseline="-25000" dirty="0"/>
              <a:t>2</a:t>
            </a:r>
            <a:r>
              <a:rPr lang="en-US" sz="1400" dirty="0"/>
              <a:t>0 3.8SC @ 32 oz/A</a:t>
            </a:r>
          </a:p>
          <a:p>
            <a:pPr algn="ctr"/>
            <a:r>
              <a:rPr lang="en-US" sz="1400" b="1" u="sng" dirty="0"/>
              <a:t>Valor EZ 4SC @ 3 oz/A</a:t>
            </a:r>
          </a:p>
          <a:p>
            <a:pPr algn="ctr"/>
            <a:r>
              <a:rPr lang="en-US" sz="1400" dirty="0"/>
              <a:t>Strongarm 84WG @ 0.225 oz/A</a:t>
            </a:r>
          </a:p>
          <a:p>
            <a:pPr algn="ctr"/>
            <a:r>
              <a:rPr lang="en-US" sz="1400" dirty="0"/>
              <a:t>PRE (1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17BE2-F9E8-4F44-AC24-8FD5FE3A37CD}"/>
              </a:ext>
            </a:extLst>
          </p:cNvPr>
          <p:cNvSpPr txBox="1"/>
          <p:nvPr/>
        </p:nvSpPr>
        <p:spPr>
          <a:xfrm>
            <a:off x="6686271" y="55666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EA63A1-5D87-4C4C-B975-B19EAE454EC0}"/>
              </a:ext>
            </a:extLst>
          </p:cNvPr>
          <p:cNvSpPr txBox="1"/>
          <p:nvPr/>
        </p:nvSpPr>
        <p:spPr>
          <a:xfrm>
            <a:off x="6108363" y="5335173"/>
            <a:ext cx="2715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Prowl H</a:t>
            </a:r>
            <a:r>
              <a:rPr lang="en-US" sz="1400" baseline="-25000" dirty="0"/>
              <a:t>2</a:t>
            </a:r>
            <a:r>
              <a:rPr lang="en-US" sz="1400" dirty="0"/>
              <a:t>0 3.8SC @ 32 oz/A</a:t>
            </a:r>
          </a:p>
          <a:p>
            <a:pPr algn="ctr"/>
            <a:r>
              <a:rPr lang="en-US" sz="1400" b="1" u="sng" dirty="0"/>
              <a:t>Brake 1.2SL @ 12 oz/A</a:t>
            </a:r>
          </a:p>
          <a:p>
            <a:pPr algn="ctr"/>
            <a:r>
              <a:rPr lang="en-US" sz="1400" dirty="0"/>
              <a:t>Strongarm 84WG @ 0.225 oz/A</a:t>
            </a:r>
          </a:p>
          <a:p>
            <a:pPr algn="ctr"/>
            <a:r>
              <a:rPr lang="en-US" sz="1400" dirty="0"/>
              <a:t>PRE (1 DAP) </a:t>
            </a:r>
          </a:p>
        </p:txBody>
      </p:sp>
    </p:spTree>
    <p:extLst>
      <p:ext uri="{BB962C8B-B14F-4D97-AF65-F5344CB8AC3E}">
        <p14:creationId xmlns:p14="http://schemas.microsoft.com/office/powerpoint/2010/main" val="1166294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44046-5C76-42DC-8666-43AFC233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– 2023</a:t>
            </a:r>
            <a:br>
              <a:rPr lang="en-US" dirty="0"/>
            </a:br>
            <a:r>
              <a:rPr lang="en-US" sz="2400" i="1" dirty="0"/>
              <a:t>Valor vs. Rexovor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C2E2C-1E7C-4351-A039-F18E98109C72}"/>
              </a:ext>
            </a:extLst>
          </p:cNvPr>
          <p:cNvSpPr txBox="1"/>
          <p:nvPr/>
        </p:nvSpPr>
        <p:spPr>
          <a:xfrm>
            <a:off x="-49065" y="6003816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PE-13-23</a:t>
            </a:r>
          </a:p>
          <a:p>
            <a:r>
              <a:rPr lang="en-US" dirty="0"/>
              <a:t>June 26</a:t>
            </a:r>
          </a:p>
          <a:p>
            <a:r>
              <a:rPr lang="en-US" dirty="0"/>
              <a:t>23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2D9B2-FDBD-4E2A-A348-F20F359955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651" y="2218809"/>
            <a:ext cx="3584001" cy="268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2B281-8093-47BB-A99D-35B1B35FA2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41330" y="2218805"/>
            <a:ext cx="3584006" cy="26880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878208-6EED-4085-96DB-3CB733F7D32E}"/>
              </a:ext>
            </a:extLst>
          </p:cNvPr>
          <p:cNvSpPr txBox="1"/>
          <p:nvPr/>
        </p:nvSpPr>
        <p:spPr>
          <a:xfrm>
            <a:off x="2399742" y="6501159"/>
            <a:ext cx="5270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</a:rPr>
              <a:t>1</a:t>
            </a:r>
            <a:r>
              <a:rPr lang="en-US" sz="1600" b="1" i="1" u="sng" baseline="30000" dirty="0">
                <a:solidFill>
                  <a:srgbClr val="FF0000"/>
                </a:solidFill>
              </a:rPr>
              <a:t>st</a:t>
            </a:r>
            <a:r>
              <a:rPr lang="en-US" sz="1600" b="1" i="1" u="sng" dirty="0">
                <a:solidFill>
                  <a:srgbClr val="FF0000"/>
                </a:solidFill>
              </a:rPr>
              <a:t> Rainfall/Irrigation event did not occur until 8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CAC60-C262-49B9-9353-31FF4F9D59A2}"/>
              </a:ext>
            </a:extLst>
          </p:cNvPr>
          <p:cNvSpPr txBox="1"/>
          <p:nvPr/>
        </p:nvSpPr>
        <p:spPr>
          <a:xfrm>
            <a:off x="1378291" y="53099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E5680-26F7-43AC-A582-96B6CC629E35}"/>
              </a:ext>
            </a:extLst>
          </p:cNvPr>
          <p:cNvSpPr txBox="1"/>
          <p:nvPr/>
        </p:nvSpPr>
        <p:spPr>
          <a:xfrm>
            <a:off x="3312066" y="5354810"/>
            <a:ext cx="2715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Prowl H</a:t>
            </a:r>
            <a:r>
              <a:rPr lang="en-US" sz="1400" baseline="-25000" dirty="0"/>
              <a:t>2</a:t>
            </a:r>
            <a:r>
              <a:rPr lang="en-US" sz="1400" dirty="0"/>
              <a:t>0 3.8SC @ 32 oz/A</a:t>
            </a:r>
          </a:p>
          <a:p>
            <a:pPr algn="ctr"/>
            <a:r>
              <a:rPr lang="en-US" sz="1400" b="1" u="sng" dirty="0"/>
              <a:t>Valor EZ 4SC @ 3 oz/A</a:t>
            </a:r>
          </a:p>
          <a:p>
            <a:pPr algn="ctr"/>
            <a:r>
              <a:rPr lang="en-US" sz="1400" dirty="0"/>
              <a:t>Strongarm 84WG @ 0.225 oz/A</a:t>
            </a:r>
          </a:p>
          <a:p>
            <a:pPr algn="ctr"/>
            <a:r>
              <a:rPr lang="en-US" sz="1400" dirty="0"/>
              <a:t>PRE (1 DAP)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17BE2-F9E8-4F44-AC24-8FD5FE3A37CD}"/>
              </a:ext>
            </a:extLst>
          </p:cNvPr>
          <p:cNvSpPr txBox="1"/>
          <p:nvPr/>
        </p:nvSpPr>
        <p:spPr>
          <a:xfrm>
            <a:off x="6686271" y="55666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EA63A1-5D87-4C4C-B975-B19EAE454EC0}"/>
              </a:ext>
            </a:extLst>
          </p:cNvPr>
          <p:cNvSpPr txBox="1"/>
          <p:nvPr/>
        </p:nvSpPr>
        <p:spPr>
          <a:xfrm>
            <a:off x="6068320" y="5335173"/>
            <a:ext cx="2795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Prowl H</a:t>
            </a:r>
            <a:r>
              <a:rPr lang="en-US" sz="1400" baseline="-25000" dirty="0"/>
              <a:t>2</a:t>
            </a:r>
            <a:r>
              <a:rPr lang="en-US" sz="1400" dirty="0"/>
              <a:t>0 3.8SC @ 32 oz/A</a:t>
            </a:r>
          </a:p>
          <a:p>
            <a:pPr algn="ctr"/>
            <a:r>
              <a:rPr lang="en-US" sz="1400" b="1" u="sng" dirty="0"/>
              <a:t>Rexovor 4.17SC @ 1 oz/A</a:t>
            </a:r>
          </a:p>
          <a:p>
            <a:pPr algn="ctr"/>
            <a:r>
              <a:rPr lang="en-US" sz="1400" dirty="0"/>
              <a:t>Strongarm 84WG @ 0.225 oz/A</a:t>
            </a:r>
          </a:p>
          <a:p>
            <a:pPr algn="ctr"/>
            <a:r>
              <a:rPr lang="en-US" sz="1400" dirty="0"/>
              <a:t>PRE (1 DAP)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92CF8-4FA5-49E4-85B0-3343DB847A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9967" y="2236467"/>
            <a:ext cx="3586153" cy="26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5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D512-A8C9-4258-9960-B2191897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UGA Current Classic</a:t>
            </a:r>
            <a:r>
              <a:rPr lang="en-US" baseline="30000" dirty="0"/>
              <a:t>®</a:t>
            </a:r>
            <a:r>
              <a:rPr lang="en-US" dirty="0"/>
              <a:t>/Cultivar Use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CF53C-E723-4D13-9270-A768494CE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4350" y="1337576"/>
            <a:ext cx="3527425" cy="5095875"/>
          </a:xfrm>
        </p:spPr>
        <p:txBody>
          <a:bodyPr/>
          <a:lstStyle/>
          <a:p>
            <a:r>
              <a:rPr lang="en-US" b="1" i="1" u="sng" dirty="0"/>
              <a:t>NO</a:t>
            </a:r>
          </a:p>
          <a:p>
            <a:pPr lvl="1"/>
            <a:r>
              <a:rPr lang="en-US" dirty="0"/>
              <a:t>GA-06G</a:t>
            </a:r>
          </a:p>
          <a:p>
            <a:pPr lvl="1"/>
            <a:r>
              <a:rPr lang="en-US" dirty="0"/>
              <a:t>Tifguard</a:t>
            </a:r>
          </a:p>
          <a:p>
            <a:pPr lvl="1"/>
            <a:r>
              <a:rPr lang="en-US" dirty="0"/>
              <a:t>GA-12Y</a:t>
            </a:r>
          </a:p>
          <a:p>
            <a:pPr lvl="1"/>
            <a:r>
              <a:rPr lang="en-US" i="1" dirty="0"/>
              <a:t>7-13% yield losses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F3D2C-BAA8-4B20-ACB4-F3A66C3DB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0542" y="1337575"/>
            <a:ext cx="4060197" cy="5095875"/>
          </a:xfrm>
        </p:spPr>
        <p:txBody>
          <a:bodyPr/>
          <a:lstStyle/>
          <a:p>
            <a:r>
              <a:rPr lang="en-US" b="1" i="1" u="sng" dirty="0"/>
              <a:t>YES</a:t>
            </a:r>
          </a:p>
          <a:p>
            <a:pPr lvl="1"/>
            <a:r>
              <a:rPr lang="en-US" sz="2000" dirty="0"/>
              <a:t>Florida-07</a:t>
            </a:r>
          </a:p>
          <a:p>
            <a:pPr lvl="1">
              <a:buFontTx/>
              <a:buChar char="-"/>
            </a:pPr>
            <a:r>
              <a:rPr lang="en-US" sz="2000" dirty="0"/>
              <a:t>GA Greener</a:t>
            </a:r>
          </a:p>
          <a:p>
            <a:pPr lvl="1">
              <a:buFontTx/>
              <a:buChar char="-"/>
            </a:pPr>
            <a:r>
              <a:rPr lang="en-US" sz="2000" dirty="0"/>
              <a:t>GA-07W</a:t>
            </a:r>
          </a:p>
          <a:p>
            <a:pPr lvl="1">
              <a:buFontTx/>
              <a:buChar char="-"/>
            </a:pPr>
            <a:r>
              <a:rPr lang="en-US" sz="2000" dirty="0"/>
              <a:t>GA-09B</a:t>
            </a:r>
          </a:p>
          <a:p>
            <a:pPr lvl="2">
              <a:buFontTx/>
              <a:buChar char="-"/>
            </a:pPr>
            <a:r>
              <a:rPr lang="en-US" sz="1200" i="1" dirty="0"/>
              <a:t>No problems 60 DAE or 90 DAE or 105 DAE</a:t>
            </a:r>
          </a:p>
          <a:p>
            <a:pPr lvl="2">
              <a:buFontTx/>
              <a:buChar char="-"/>
            </a:pPr>
            <a:r>
              <a:rPr lang="en-US" sz="1200" i="1" dirty="0"/>
              <a:t>5% yield loss when applied 75 DAE</a:t>
            </a:r>
            <a:endParaRPr lang="en-US" sz="1600" dirty="0"/>
          </a:p>
          <a:p>
            <a:pPr lvl="1">
              <a:buFontTx/>
              <a:buChar char="-"/>
            </a:pPr>
            <a:r>
              <a:rPr lang="en-US" sz="2000" dirty="0"/>
              <a:t>GA-20VHO</a:t>
            </a:r>
          </a:p>
          <a:p>
            <a:pPr lvl="1">
              <a:buFontTx/>
              <a:buChar char="-"/>
            </a:pPr>
            <a:r>
              <a:rPr lang="en-US" sz="2000" dirty="0"/>
              <a:t>GA-18RU</a:t>
            </a:r>
          </a:p>
          <a:p>
            <a:pPr lvl="1">
              <a:buFontTx/>
              <a:buChar char="-"/>
            </a:pPr>
            <a:r>
              <a:rPr lang="en-US" sz="2000" dirty="0"/>
              <a:t>AUNPL-17</a:t>
            </a:r>
          </a:p>
          <a:p>
            <a:pPr lvl="1">
              <a:buFontTx/>
              <a:buChar char="-"/>
            </a:pPr>
            <a:r>
              <a:rPr lang="en-US" sz="2000" dirty="0"/>
              <a:t>TIFNV HIGH O/L</a:t>
            </a:r>
          </a:p>
          <a:p>
            <a:pPr lvl="1">
              <a:buFontTx/>
              <a:buChar char="-"/>
            </a:pPr>
            <a:r>
              <a:rPr lang="en-US" sz="2000" dirty="0"/>
              <a:t>FLORUN 331</a:t>
            </a:r>
          </a:p>
          <a:p>
            <a:pPr lvl="1">
              <a:buFontTx/>
              <a:buChar char="-"/>
            </a:pPr>
            <a:r>
              <a:rPr lang="en-US" sz="2000" dirty="0"/>
              <a:t>GA-16HO</a:t>
            </a:r>
          </a:p>
          <a:p>
            <a:pPr lvl="2">
              <a:buFontTx/>
              <a:buChar char="-"/>
            </a:pPr>
            <a:r>
              <a:rPr lang="en-US" sz="1200" i="1" dirty="0"/>
              <a:t>No problems at 60 DAE or 85 DAE.</a:t>
            </a:r>
          </a:p>
          <a:p>
            <a:pPr lvl="2">
              <a:buFontTx/>
              <a:buChar char="-"/>
            </a:pPr>
            <a:r>
              <a:rPr lang="en-US" sz="1200" i="1" dirty="0"/>
              <a:t>17% yield loss when applied 75 DAE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25F8A-7B35-4A8C-8090-6C248A86F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1" y="1770434"/>
            <a:ext cx="1654889" cy="827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3E927-E64D-406D-A64E-75EFE5218B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120" y="3961946"/>
            <a:ext cx="3425655" cy="25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08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042B-DC99-4ACE-AD5B-F3F10CE8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 sprayed herbicide X and it did not work therefore I must have resistance?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9A526-6B8D-4D63-965A-1768BA006A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Rate</a:t>
            </a:r>
          </a:p>
          <a:p>
            <a:r>
              <a:rPr lang="en-US" dirty="0"/>
              <a:t>Timing</a:t>
            </a:r>
          </a:p>
          <a:p>
            <a:r>
              <a:rPr lang="en-US" dirty="0"/>
              <a:t>Environment</a:t>
            </a:r>
          </a:p>
          <a:p>
            <a:pPr lvl="1"/>
            <a:r>
              <a:rPr lang="en-US" i="1" dirty="0"/>
              <a:t>Hot/dry</a:t>
            </a:r>
          </a:p>
          <a:p>
            <a:pPr lvl="1"/>
            <a:r>
              <a:rPr lang="en-US" i="1" dirty="0"/>
              <a:t>Rain-free period</a:t>
            </a:r>
          </a:p>
          <a:p>
            <a:r>
              <a:rPr lang="en-US" dirty="0"/>
              <a:t>Calibration</a:t>
            </a:r>
          </a:p>
          <a:p>
            <a:r>
              <a:rPr lang="en-US" dirty="0"/>
              <a:t>Coverage</a:t>
            </a:r>
          </a:p>
          <a:p>
            <a:pPr lvl="1"/>
            <a:r>
              <a:rPr lang="en-US" sz="2000" i="1" dirty="0"/>
              <a:t>Droplet size</a:t>
            </a:r>
          </a:p>
          <a:p>
            <a:pPr lvl="2"/>
            <a:r>
              <a:rPr lang="en-US" sz="1600" i="1" dirty="0"/>
              <a:t>Nozzle type, pressure</a:t>
            </a:r>
          </a:p>
          <a:p>
            <a:pPr lvl="1"/>
            <a:r>
              <a:rPr lang="en-US" sz="2000" i="1" dirty="0"/>
              <a:t>Boom height</a:t>
            </a:r>
          </a:p>
          <a:p>
            <a:pPr lvl="1"/>
            <a:r>
              <a:rPr lang="en-US" sz="2000" i="1" dirty="0"/>
              <a:t>Tractor speed</a:t>
            </a:r>
          </a:p>
          <a:p>
            <a:r>
              <a:rPr lang="en-US" dirty="0"/>
              <a:t>Resistance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46D3CB-7F59-440F-A978-1A74838DFD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704" y="144876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475932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7C78-5044-4352-AC3D-6DFB9413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08" y="261876"/>
            <a:ext cx="7291388" cy="1143000"/>
          </a:xfrm>
        </p:spPr>
        <p:txBody>
          <a:bodyPr/>
          <a:lstStyle/>
          <a:p>
            <a:r>
              <a:rPr lang="en-US" dirty="0"/>
              <a:t>Annual Grass Control in Peanut</a:t>
            </a:r>
            <a:br>
              <a:rPr lang="en-US" dirty="0"/>
            </a:br>
            <a:r>
              <a:rPr lang="en-US" sz="2000" i="1" dirty="0" err="1"/>
              <a:t>SelectMax</a:t>
            </a:r>
            <a:r>
              <a:rPr lang="en-US" sz="2000" i="1" dirty="0"/>
              <a:t> 0.97EC @ 24 oz/A + </a:t>
            </a:r>
            <a:r>
              <a:rPr lang="en-US" sz="2000" i="1" dirty="0" err="1"/>
              <a:t>Agridex</a:t>
            </a:r>
            <a:r>
              <a:rPr lang="en-US" sz="2000" i="1" dirty="0"/>
              <a:t> @ 1% v/v</a:t>
            </a:r>
            <a:br>
              <a:rPr lang="en-US" sz="2000" i="1" dirty="0"/>
            </a:br>
            <a:r>
              <a:rPr lang="en-US" sz="1800" i="1" dirty="0"/>
              <a:t>15 GPA, 3.5 MPH, AIXR11002 nozzles</a:t>
            </a:r>
            <a:br>
              <a:rPr lang="en-US" sz="1800" i="1" dirty="0"/>
            </a:br>
            <a:endParaRPr lang="en-US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FDE23-F377-47D5-8864-627E3B5B93A5}"/>
              </a:ext>
            </a:extLst>
          </p:cNvPr>
          <p:cNvSpPr txBox="1"/>
          <p:nvPr/>
        </p:nvSpPr>
        <p:spPr>
          <a:xfrm>
            <a:off x="-36576" y="6406483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Schley Co.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DF6BA-D0D3-444A-BB36-E014361FE0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97875" y="2088903"/>
            <a:ext cx="3936380" cy="2952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350F0-41B2-47C8-A232-3A98F2F46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857" y="1596855"/>
            <a:ext cx="2952286" cy="3936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FAD67-A8ED-45E1-AA62-DCFDF5CFE9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542" y="1596855"/>
            <a:ext cx="2926080" cy="3936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EFCB4-AB60-4949-AB09-159D224B6A29}"/>
              </a:ext>
            </a:extLst>
          </p:cNvPr>
          <p:cNvSpPr txBox="1"/>
          <p:nvPr/>
        </p:nvSpPr>
        <p:spPr>
          <a:xfrm>
            <a:off x="1029141" y="548572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07/31/23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DAT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C8930-58CC-45ED-9D24-AEBB0E8B2E9D}"/>
              </a:ext>
            </a:extLst>
          </p:cNvPr>
          <p:cNvSpPr txBox="1"/>
          <p:nvPr/>
        </p:nvSpPr>
        <p:spPr>
          <a:xfrm>
            <a:off x="3913632" y="548572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08/07/23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2A9FC-C9E8-439A-958C-C6D44F6EBB4E}"/>
              </a:ext>
            </a:extLst>
          </p:cNvPr>
          <p:cNvSpPr txBox="1"/>
          <p:nvPr/>
        </p:nvSpPr>
        <p:spPr>
          <a:xfrm>
            <a:off x="6915317" y="5533236"/>
            <a:ext cx="10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08/11/23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DAT</a:t>
            </a:r>
          </a:p>
        </p:txBody>
      </p:sp>
    </p:spTree>
    <p:extLst>
      <p:ext uri="{BB962C8B-B14F-4D97-AF65-F5344CB8AC3E}">
        <p14:creationId xmlns:p14="http://schemas.microsoft.com/office/powerpoint/2010/main" val="2130794006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Non-Selective Applicators</a:t>
            </a:r>
          </a:p>
        </p:txBody>
      </p:sp>
      <p:pic>
        <p:nvPicPr>
          <p:cNvPr id="113667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800" y="1266825"/>
            <a:ext cx="2921000" cy="2193925"/>
          </a:xfrm>
        </p:spPr>
      </p:pic>
      <p:pic>
        <p:nvPicPr>
          <p:cNvPr id="113669" name="Picture 4" descr="Picture 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38100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919538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4093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WeedWiper vs. TopCrop Wiper</a:t>
            </a:r>
            <a:br>
              <a:rPr lang="en-US" sz="2800" dirty="0"/>
            </a:br>
            <a:r>
              <a:rPr lang="en-US" sz="2400" b="0" dirty="0"/>
              <a:t>50% Solution of Gramoxone Inteon</a:t>
            </a:r>
            <a:br>
              <a:rPr lang="en-US" sz="2400" b="0" dirty="0"/>
            </a:br>
            <a:r>
              <a:rPr lang="en-US" sz="2400" b="0" dirty="0"/>
              <a:t>3.1 MPH, 20” Applicator Height</a:t>
            </a:r>
            <a:br>
              <a:rPr lang="en-US" sz="2400" b="0" dirty="0"/>
            </a:br>
            <a:r>
              <a:rPr lang="en-US" sz="2400" b="0" dirty="0"/>
              <a:t>AMAPA = 36-86” tall, 66” avg.</a:t>
            </a: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295400" y="5715000"/>
            <a:ext cx="565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NTC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4023607" y="5726113"/>
            <a:ext cx="1309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WeedWiper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7055696" y="5726113"/>
            <a:ext cx="1056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TopCrop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160338" y="6172200"/>
            <a:ext cx="893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PIG-07-10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9/21/10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29 DAT</a:t>
            </a:r>
          </a:p>
        </p:txBody>
      </p:sp>
      <p:pic>
        <p:nvPicPr>
          <p:cNvPr id="4301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8800" y="381000"/>
            <a:ext cx="1524000" cy="1143000"/>
          </a:xfrm>
        </p:spPr>
      </p:pic>
      <p:pic>
        <p:nvPicPr>
          <p:cNvPr id="15" name="Picture 4" descr="Picture 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260" y="381000"/>
            <a:ext cx="1524000" cy="1143000"/>
          </a:xfrm>
          <a:prstGeom prst="rect">
            <a:avLst/>
          </a:prstGeom>
          <a:noFill/>
        </p:spPr>
      </p:pic>
      <p:pic>
        <p:nvPicPr>
          <p:cNvPr id="2" name="Picture 2" descr="I:\field pictures\2010 field shots\september 21\Picture 0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6" y="2057400"/>
            <a:ext cx="27432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:\field pictures\2010 field shots\september 21\Picture 0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807" y="2057400"/>
            <a:ext cx="27432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:\field pictures\2010 field shots\september 21\Picture 01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434" y="1997075"/>
            <a:ext cx="27432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87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Flail Mower and Peanut - 2021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DFDF23CC-BAC3-4A29-8DEB-A3E7A65CDA8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38B24389-B4D8-485A-9003-DB1B93069B9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821270A-0EAA-4359-A9CD-1555C3B5C8C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DCC305E3-4DE8-44BD-9340-6FB49FDD474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</p:spTree>
    <p:extLst>
      <p:ext uri="{BB962C8B-B14F-4D97-AF65-F5344CB8AC3E}">
        <p14:creationId xmlns:p14="http://schemas.microsoft.com/office/powerpoint/2010/main" val="1697506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Flail Mower and Peanut – 2021</a:t>
            </a:r>
            <a:br>
              <a:rPr lang="en-US" dirty="0"/>
            </a:br>
            <a:r>
              <a:rPr lang="en-US" sz="2800" i="1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562630-C217-4395-B8D1-8E49E6E5B5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680" y="1190368"/>
            <a:ext cx="7046097" cy="52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2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CF168-3A43-433E-982F-77AFED49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Flail Mower and Peanut – 2021</a:t>
            </a:r>
            <a:br>
              <a:rPr lang="en-US" dirty="0"/>
            </a:br>
            <a:r>
              <a:rPr lang="en-US" sz="2600" i="1" dirty="0"/>
              <a:t>After (2 passes in opposite directions, ~2 MPH)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D8D13-4DBD-4E6C-8BEB-E28907EBFDD6}"/>
              </a:ext>
            </a:extLst>
          </p:cNvPr>
          <p:cNvSpPr txBox="1"/>
          <p:nvPr/>
        </p:nvSpPr>
        <p:spPr>
          <a:xfrm>
            <a:off x="0" y="6027003"/>
            <a:ext cx="167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10,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GA-16HO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 DAP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1DFB04-6BC2-4BAE-A2A7-631BB1ED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425700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A7F0-5A8F-40C5-B755-500DC210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Sadly, I have information about peanut response to the following “non-peanut” herbicides: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3A05D-76E3-4C32-933C-1545075890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2,4-D</a:t>
            </a:r>
          </a:p>
          <a:p>
            <a:r>
              <a:rPr lang="en-US" dirty="0"/>
              <a:t>Dicamba</a:t>
            </a:r>
          </a:p>
          <a:p>
            <a:r>
              <a:rPr lang="en-US" dirty="0"/>
              <a:t>Roundup</a:t>
            </a:r>
          </a:p>
          <a:p>
            <a:r>
              <a:rPr lang="en-US" dirty="0"/>
              <a:t>Liberty</a:t>
            </a:r>
          </a:p>
          <a:p>
            <a:r>
              <a:rPr lang="en-US" dirty="0"/>
              <a:t>Diuron</a:t>
            </a:r>
          </a:p>
          <a:p>
            <a:r>
              <a:rPr lang="en-US" dirty="0"/>
              <a:t>Garlon</a:t>
            </a:r>
          </a:p>
          <a:p>
            <a:r>
              <a:rPr lang="en-US" dirty="0"/>
              <a:t>Arsenal</a:t>
            </a:r>
          </a:p>
          <a:p>
            <a:r>
              <a:rPr lang="en-US" dirty="0"/>
              <a:t>Milestone</a:t>
            </a:r>
          </a:p>
          <a:p>
            <a:r>
              <a:rPr lang="en-US" dirty="0"/>
              <a:t>Grazon P+D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9E6D-B49C-424B-A94A-C15BE802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660" y="1508760"/>
            <a:ext cx="2464308" cy="3168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890D2-B954-422B-A268-E8367B9E6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8356" y="3621024"/>
            <a:ext cx="22860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62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84350" y="0"/>
            <a:ext cx="7291388" cy="1143000"/>
          </a:xfrm>
        </p:spPr>
        <p:txBody>
          <a:bodyPr/>
          <a:lstStyle/>
          <a:p>
            <a:r>
              <a:rPr lang="en-US" altLang="en-US" sz="2600" b="1" dirty="0"/>
              <a:t>What do the top Georgia peanut growers do?</a:t>
            </a:r>
            <a:br>
              <a:rPr lang="en-US" altLang="en-US" dirty="0"/>
            </a:br>
            <a:r>
              <a:rPr lang="en-US" altLang="en-US" sz="2000" i="1" dirty="0"/>
              <a:t>2022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990600"/>
            <a:ext cx="3702050" cy="5095875"/>
          </a:xfrm>
        </p:spPr>
        <p:txBody>
          <a:bodyPr/>
          <a:lstStyle/>
          <a:p>
            <a:r>
              <a:rPr lang="en-US" altLang="en-US" sz="2000" dirty="0"/>
              <a:t>17 growers</a:t>
            </a:r>
          </a:p>
          <a:p>
            <a:pPr lvl="1"/>
            <a:r>
              <a:rPr lang="en-US" altLang="en-US" sz="1600" i="1" dirty="0"/>
              <a:t>101 to 1194 acres (range)</a:t>
            </a:r>
          </a:p>
          <a:p>
            <a:r>
              <a:rPr lang="en-US" altLang="en-US" sz="2000" b="1" i="1" u="sng" dirty="0"/>
              <a:t>5688 lb/A average yield</a:t>
            </a:r>
          </a:p>
          <a:p>
            <a:pPr lvl="1"/>
            <a:r>
              <a:rPr lang="en-US" altLang="en-US" sz="1600" i="1" dirty="0"/>
              <a:t>4718-6493 lbs/A (range)</a:t>
            </a:r>
          </a:p>
          <a:p>
            <a:pPr lvl="1"/>
            <a:r>
              <a:rPr lang="en-US" altLang="en-US" sz="1600" i="1" dirty="0"/>
              <a:t>GA State Avg. =  4250 lb/A</a:t>
            </a:r>
          </a:p>
          <a:p>
            <a:r>
              <a:rPr lang="en-US" altLang="en-US" sz="2000" dirty="0"/>
              <a:t>94% - irrigated </a:t>
            </a:r>
          </a:p>
          <a:p>
            <a:r>
              <a:rPr lang="en-US" altLang="en-US" sz="2000" dirty="0"/>
              <a:t>59% - bottom plow</a:t>
            </a:r>
          </a:p>
          <a:p>
            <a:r>
              <a:rPr lang="en-US" altLang="en-US" sz="2000" dirty="0"/>
              <a:t>76% - twin rows</a:t>
            </a:r>
          </a:p>
          <a:p>
            <a:r>
              <a:rPr lang="en-US" altLang="en-US" sz="2000" dirty="0"/>
              <a:t>71% don’t “crack” spray</a:t>
            </a:r>
          </a:p>
          <a:p>
            <a:r>
              <a:rPr lang="en-US" altLang="en-US" sz="2000" b="1" u="sng" dirty="0"/>
              <a:t>Herbicides</a:t>
            </a:r>
          </a:p>
          <a:p>
            <a:pPr lvl="1"/>
            <a:r>
              <a:rPr lang="en-US" altLang="en-US" sz="1200" i="1" dirty="0"/>
              <a:t>53% - Sonalan</a:t>
            </a:r>
          </a:p>
          <a:p>
            <a:pPr lvl="1"/>
            <a:r>
              <a:rPr lang="en-US" altLang="en-US" sz="1200" b="1" i="1" u="sng" dirty="0"/>
              <a:t>76% - Valor </a:t>
            </a:r>
          </a:p>
          <a:p>
            <a:pPr lvl="1"/>
            <a:r>
              <a:rPr lang="en-US" altLang="en-US" sz="1200" i="1" dirty="0"/>
              <a:t>53% - Dual</a:t>
            </a:r>
          </a:p>
          <a:p>
            <a:pPr lvl="1"/>
            <a:r>
              <a:rPr lang="en-US" altLang="en-US" sz="1200" b="1" i="1" u="sng" dirty="0"/>
              <a:t>65% - Cadre</a:t>
            </a:r>
          </a:p>
          <a:p>
            <a:pPr lvl="1"/>
            <a:r>
              <a:rPr lang="en-US" altLang="en-US" sz="1200" b="1" i="1" u="sng" dirty="0"/>
              <a:t>65% - 2,4-DB</a:t>
            </a:r>
          </a:p>
          <a:p>
            <a:pPr lvl="1"/>
            <a:r>
              <a:rPr lang="en-US" altLang="en-US" sz="1200" i="1" dirty="0"/>
              <a:t>41% - Prowl</a:t>
            </a:r>
          </a:p>
          <a:p>
            <a:pPr lvl="1"/>
            <a:r>
              <a:rPr lang="en-US" altLang="en-US" sz="1200" i="1" dirty="0"/>
              <a:t>35% - Strongarm</a:t>
            </a:r>
          </a:p>
          <a:p>
            <a:pPr lvl="1"/>
            <a:r>
              <a:rPr lang="en-US" altLang="en-US" sz="1200" i="1" dirty="0"/>
              <a:t>12% - Zidua </a:t>
            </a:r>
          </a:p>
          <a:p>
            <a:pPr lvl="1"/>
            <a:r>
              <a:rPr lang="en-US" altLang="en-US" sz="1200" i="1" dirty="0"/>
              <a:t>12% - clethodim</a:t>
            </a:r>
          </a:p>
          <a:p>
            <a:pPr lvl="1"/>
            <a:r>
              <a:rPr lang="en-US" altLang="en-US" sz="1200" i="1" dirty="0"/>
              <a:t>29% - paraquat</a:t>
            </a:r>
          </a:p>
          <a:p>
            <a:endParaRPr lang="en-US" alt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3D90AA-866A-4BBE-B00C-632BF123CE5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5623B-4325-443A-9686-9B5BBB11EDF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121328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C0EF25-F574-4E4B-9AAD-182449B5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251" y="1284533"/>
            <a:ext cx="6794500" cy="5095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A72B5-E6C0-41D7-A6B2-AAA704B1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99" y="5865118"/>
            <a:ext cx="175580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19D7-851A-4252-8D8F-9D24F7D0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i="1" u="sng" dirty="0"/>
              <a:t>Numerical</a:t>
            </a:r>
            <a:r>
              <a:rPr lang="en-US" sz="2200" dirty="0"/>
              <a:t> Peanut Yield Loss (%) from “Non-Peanut” Herbicides Applied at 1/10</a:t>
            </a:r>
            <a:r>
              <a:rPr lang="en-US" sz="2200" baseline="30000" dirty="0"/>
              <a:t>th</a:t>
            </a:r>
            <a:r>
              <a:rPr lang="en-US" sz="2200" dirty="0"/>
              <a:t>X Rates at Different  Times in Georgia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D30A99-CD0F-4414-ACBD-14562B7E5A8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660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743DDE-8052-45FC-9DCC-D460BB5D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is </a:t>
            </a:r>
            <a:r>
              <a:rPr lang="en-US" b="1" i="1" u="sng" dirty="0"/>
              <a:t>NOT</a:t>
            </a:r>
            <a:r>
              <a:rPr lang="en-US" dirty="0"/>
              <a:t> labeled for preplant use in peanuts!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4ACC8A-9939-454C-BE27-E30C439315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068" y="1901346"/>
            <a:ext cx="3183819" cy="3866066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7B9DB56-71E0-40DF-9C83-732716D24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419" y="1901346"/>
            <a:ext cx="3591489" cy="33520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C8840534-1D87-4B95-BE9C-9DF932BE8C65}"/>
              </a:ext>
            </a:extLst>
          </p:cNvPr>
          <p:cNvSpPr/>
          <p:nvPr/>
        </p:nvSpPr>
        <p:spPr bwMode="auto">
          <a:xfrm>
            <a:off x="3104402" y="1523487"/>
            <a:ext cx="4150969" cy="4196984"/>
          </a:xfrm>
          <a:prstGeom prst="flowChartSummingJunction">
            <a:avLst/>
          </a:prstGeom>
          <a:noFill/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432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0E94F9-5FD4-4223-9778-96F6E014A31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Soil-Applied Dicamba Injury on Peanut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7E7011-5354-473D-AC11-0E8BCF73ADC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E7DBF7A-CFC3-43FB-95FA-3DAC91FAFB1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79E78BD-34CF-422F-9928-D8303ED7272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5364" y="3519306"/>
            <a:ext cx="2477590" cy="3303455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6853D14-0864-4677-850D-BC7D791CB2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5237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1778-7175-4C98-BDD3-198C2DB7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buying?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AE139-108F-48B0-BFA0-BF5D71DC8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678" y="1101213"/>
            <a:ext cx="5805076" cy="56599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BACA7AC-D638-4AE3-9F44-5864C165DCE7}"/>
              </a:ext>
            </a:extLst>
          </p:cNvPr>
          <p:cNvSpPr/>
          <p:nvPr/>
        </p:nvSpPr>
        <p:spPr bwMode="auto">
          <a:xfrm>
            <a:off x="2654711" y="3086100"/>
            <a:ext cx="2753032" cy="659990"/>
          </a:xfrm>
          <a:prstGeom prst="ellipse">
            <a:avLst/>
          </a:prstGeom>
          <a:solidFill>
            <a:srgbClr val="FFFF00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1ADC-06D3-4DAF-921F-53ED288C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Perennial Weeds in Peanut -I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DAE2F-DFF7-4759-83EC-0A545C111D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32" y="1146613"/>
            <a:ext cx="3527425" cy="470323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D1B2EC-CC4C-44FD-98CE-F09576624E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64174" y="1146613"/>
            <a:ext cx="3529013" cy="4705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0F71D-3D75-466A-9869-927BCAB86EBB}"/>
              </a:ext>
            </a:extLst>
          </p:cNvPr>
          <p:cNvSpPr txBox="1"/>
          <p:nvPr/>
        </p:nvSpPr>
        <p:spPr>
          <a:xfrm>
            <a:off x="2315929" y="5849846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maypop passionflower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Hand, Tift Co.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07/06/23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A7179-922E-43F0-B0A8-5CBB2DB0A42D}"/>
              </a:ext>
            </a:extLst>
          </p:cNvPr>
          <p:cNvSpPr txBox="1"/>
          <p:nvPr/>
        </p:nvSpPr>
        <p:spPr>
          <a:xfrm>
            <a:off x="5650962" y="5849846"/>
            <a:ext cx="3155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horsenettle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 Stanley, Montgomery Co.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07/07/23</a:t>
            </a:r>
          </a:p>
        </p:txBody>
      </p:sp>
    </p:spTree>
    <p:extLst>
      <p:ext uri="{BB962C8B-B14F-4D97-AF65-F5344CB8AC3E}">
        <p14:creationId xmlns:p14="http://schemas.microsoft.com/office/powerpoint/2010/main" val="1477832777"/>
      </p:ext>
    </p:extLst>
  </p:cSld>
  <p:clrMapOvr>
    <a:masterClrMapping/>
  </p:clrMapOvr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19" ma:contentTypeDescription="Create a new document." ma:contentTypeScope="" ma:versionID="ce357b3fd03bfbaf988dbebf4bea9624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c123cb5254c67ec84bf25b7bffd623c6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E1EE70-6D5E-4E29-870E-49489BF053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AE313-083E-4CB2-9A26-AA2A51D3D78F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613e7a6-ae2b-4057-9573-8cbc37370f0f"/>
    <ds:schemaRef ds:uri="http://purl.org/dc/elements/1.1/"/>
    <ds:schemaRef ds:uri="d2182f11-ec6d-4344-bcdd-126cac1ae7e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A153FC-0826-4EFB-9D8A-D88FB84A4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88068</TotalTime>
  <Words>1666</Words>
  <Application>Microsoft Office PowerPoint</Application>
  <PresentationFormat>On-screen Show (4:3)</PresentationFormat>
  <Paragraphs>359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Garamond</vt:lpstr>
      <vt:lpstr>Times New Roman</vt:lpstr>
      <vt:lpstr>Wingdings</vt:lpstr>
      <vt:lpstr>Peanuts</vt:lpstr>
      <vt:lpstr>3_Peanuts</vt:lpstr>
      <vt:lpstr>4_Peanuts</vt:lpstr>
      <vt:lpstr>Office Theme</vt:lpstr>
      <vt:lpstr>1_Peanuts</vt:lpstr>
      <vt:lpstr>Edge</vt:lpstr>
      <vt:lpstr>2_Peanuts</vt:lpstr>
      <vt:lpstr>2024 Peanut Weed Control Update</vt:lpstr>
      <vt:lpstr>2023 Problems</vt:lpstr>
      <vt:lpstr>Glyphosate/Peanut</vt:lpstr>
      <vt:lpstr>Sadly, I have information about peanut response to the following “non-peanut” herbicides:</vt:lpstr>
      <vt:lpstr>Numerical Peanut Yield Loss (%) from “Non-Peanut” Herbicides Applied at 1/10thX Rates at Different  Times in Georgia</vt:lpstr>
      <vt:lpstr>Dicamba is NOT labeled for preplant use in peanuts!</vt:lpstr>
      <vt:lpstr>Soil-Applied Dicamba Injury on Peanut</vt:lpstr>
      <vt:lpstr>What are you buying?</vt:lpstr>
      <vt:lpstr>Perennial Weeds in Peanut -I</vt:lpstr>
      <vt:lpstr>Perennial Weeds in Peanut - II</vt:lpstr>
      <vt:lpstr>Perennial Weeds in Peanut - III</vt:lpstr>
      <vt:lpstr>Revenge Spraying Rarely Works!</vt:lpstr>
      <vt:lpstr>Gramoxone 3SL @ 16 oz/A + Ultra Blazer 2SL @ 24 oz/A + 2,4-DB 1.75SL @ 16 oz/A + Anthem Flex 4SE @ 3 oz/A + PowerLock @ 8 oz/A  Applied ~60 DAP/Mid-Afternoon application/12 GPA</vt:lpstr>
      <vt:lpstr>Gramoxone 3SL @ 16 oz/A + Ultra Blazer 2SL @ 24 oz/A + 2,4-DB 1.75SL @ 16 oz/A + Anthem Flex 4SE @ 3 oz/A + PowerLock @ 8 oz/A  Applied ~60 DAP/Mid-Afternoon application/12 GPA</vt:lpstr>
      <vt:lpstr>Peanut Weed Control - 2023</vt:lpstr>
      <vt:lpstr>The Peanut Herbicide Toolbox 24 Active ingredients</vt:lpstr>
      <vt:lpstr>Peanut Tillage Systems</vt:lpstr>
      <vt:lpstr>Pre-Plant Burndowns - 2023</vt:lpstr>
      <vt:lpstr>Pre-Plant Burndowns - 2023</vt:lpstr>
      <vt:lpstr>Peanut Weed Control – 2023 Prowl vs. Sonalan</vt:lpstr>
      <vt:lpstr>Peanut Weed Control – 2023 Dual Magnum vs. Anthem Flex</vt:lpstr>
      <vt:lpstr>WSSA Group 15 Herbicides?</vt:lpstr>
      <vt:lpstr>Tropical Spiderwort/Benghal Dayflower/Spreading Dayflower</vt:lpstr>
      <vt:lpstr>Spreading Dayflower in Peanut - 2023</vt:lpstr>
      <vt:lpstr>Spreading Dayflower in Peanut - 2023</vt:lpstr>
      <vt:lpstr>Spreading Dayflower in Peanut - 2023</vt:lpstr>
      <vt:lpstr>Generic Strongarm?</vt:lpstr>
      <vt:lpstr>Peanut Weed Control – 2023 Strongarm vs. Diclom 1st irrigation/rainfall event @ 9 DAP</vt:lpstr>
      <vt:lpstr>Future Products</vt:lpstr>
      <vt:lpstr>Peanut Weed Control – 2023 Valor vs. Brake</vt:lpstr>
      <vt:lpstr>Peanut Weed Control – 2023 Valor vs. Rexovor</vt:lpstr>
      <vt:lpstr>UGA Current Classic®/Cultivar Use Recommendations</vt:lpstr>
      <vt:lpstr>I sprayed herbicide X and it did not work therefore I must have resistance?</vt:lpstr>
      <vt:lpstr>Annual Grass Control in Peanut SelectMax 0.97EC @ 24 oz/A + Agridex @ 1% v/v 15 GPA, 3.5 MPH, AIXR11002 nozzles </vt:lpstr>
      <vt:lpstr>Non-Selective Applicators</vt:lpstr>
      <vt:lpstr>WeedWiper vs. TopCrop Wiper 50% Solution of Gramoxone Inteon 3.1 MPH, 20” Applicator Height AMAPA = 36-86” tall, 66” avg.</vt:lpstr>
      <vt:lpstr>Flail Mower and Peanut - 2021</vt:lpstr>
      <vt:lpstr>Flail Mower and Peanut – 2021 Before</vt:lpstr>
      <vt:lpstr>Flail Mower and Peanut – 2021 After (2 passes in opposite directions, ~2 MPH)</vt:lpstr>
      <vt:lpstr>What do the top Georgia peanut growers do? 2022 Georgia Peanut Achievement Club Winners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Corn Stage of Growth and GDD’s (from planting) From UGA Weed Science Trials, Ty Ty, GA (2016-2021)</dc:title>
  <dc:creator>Eric P. Prostko</dc:creator>
  <cp:lastModifiedBy>Eric P. Prostko</cp:lastModifiedBy>
  <cp:revision>221</cp:revision>
  <cp:lastPrinted>2022-12-01T17:54:08Z</cp:lastPrinted>
  <dcterms:created xsi:type="dcterms:W3CDTF">2022-01-06T18:46:12Z</dcterms:created>
  <dcterms:modified xsi:type="dcterms:W3CDTF">2023-11-21T13:37:09Z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