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3" r:id="rId5"/>
    <p:sldMasterId id="2147483726" r:id="rId6"/>
    <p:sldMasterId id="2147483739" r:id="rId7"/>
    <p:sldMasterId id="2147483752" r:id="rId8"/>
  </p:sldMasterIdLst>
  <p:notesMasterIdLst>
    <p:notesMasterId r:id="rId56"/>
  </p:notesMasterIdLst>
  <p:sldIdLst>
    <p:sldId id="745" r:id="rId9"/>
    <p:sldId id="2069" r:id="rId10"/>
    <p:sldId id="1850" r:id="rId11"/>
    <p:sldId id="281" r:id="rId12"/>
    <p:sldId id="1962" r:id="rId13"/>
    <p:sldId id="2085" r:id="rId14"/>
    <p:sldId id="1819" r:id="rId15"/>
    <p:sldId id="1818" r:id="rId16"/>
    <p:sldId id="1817" r:id="rId17"/>
    <p:sldId id="1874" r:id="rId18"/>
    <p:sldId id="1875" r:id="rId19"/>
    <p:sldId id="2071" r:id="rId20"/>
    <p:sldId id="2074" r:id="rId21"/>
    <p:sldId id="2081" r:id="rId22"/>
    <p:sldId id="2072" r:id="rId23"/>
    <p:sldId id="1876" r:id="rId24"/>
    <p:sldId id="1829" r:id="rId25"/>
    <p:sldId id="1867" r:id="rId26"/>
    <p:sldId id="2076" r:id="rId27"/>
    <p:sldId id="257" r:id="rId28"/>
    <p:sldId id="258" r:id="rId29"/>
    <p:sldId id="259" r:id="rId30"/>
    <p:sldId id="2047" r:id="rId31"/>
    <p:sldId id="2077" r:id="rId32"/>
    <p:sldId id="1814" r:id="rId33"/>
    <p:sldId id="2070" r:id="rId34"/>
    <p:sldId id="2062" r:id="rId35"/>
    <p:sldId id="1854" r:id="rId36"/>
    <p:sldId id="1855" r:id="rId37"/>
    <p:sldId id="2063" r:id="rId38"/>
    <p:sldId id="2075" r:id="rId39"/>
    <p:sldId id="1853" r:id="rId40"/>
    <p:sldId id="1909" r:id="rId41"/>
    <p:sldId id="1908" r:id="rId42"/>
    <p:sldId id="2048" r:id="rId43"/>
    <p:sldId id="2049" r:id="rId44"/>
    <p:sldId id="292" r:id="rId45"/>
    <p:sldId id="2083" r:id="rId46"/>
    <p:sldId id="2026" r:id="rId47"/>
    <p:sldId id="2027" r:id="rId48"/>
    <p:sldId id="2031" r:id="rId49"/>
    <p:sldId id="2079" r:id="rId50"/>
    <p:sldId id="2073" r:id="rId51"/>
    <p:sldId id="2050" r:id="rId52"/>
    <p:sldId id="2084" r:id="rId53"/>
    <p:sldId id="270" r:id="rId54"/>
    <p:sldId id="2078" r:id="rId55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53C661F3-7082-4C21-8DB3-1C1769E9B3C4}"/>
    <pc:docChg chg="custSel modSld">
      <pc:chgData name="Eric P. Prostko" userId="57af0305-f4ff-4cda-9e98-7abbd193299d" providerId="ADAL" clId="{53C661F3-7082-4C21-8DB3-1C1769E9B3C4}" dt="2023-11-24T13:38:24.913" v="178" actId="1076"/>
      <pc:docMkLst>
        <pc:docMk/>
      </pc:docMkLst>
      <pc:sldChg chg="modSp">
        <pc:chgData name="Eric P. Prostko" userId="57af0305-f4ff-4cda-9e98-7abbd193299d" providerId="ADAL" clId="{53C661F3-7082-4C21-8DB3-1C1769E9B3C4}" dt="2023-11-24T13:38:24.913" v="178" actId="1076"/>
        <pc:sldMkLst>
          <pc:docMk/>
          <pc:sldMk cId="4151391465" sldId="292"/>
        </pc:sldMkLst>
        <pc:spChg chg="mod">
          <ac:chgData name="Eric P. Prostko" userId="57af0305-f4ff-4cda-9e98-7abbd193299d" providerId="ADAL" clId="{53C661F3-7082-4C21-8DB3-1C1769E9B3C4}" dt="2023-11-24T13:38:24.913" v="178" actId="1076"/>
          <ac:spMkLst>
            <pc:docMk/>
            <pc:sldMk cId="4151391465" sldId="292"/>
            <ac:spMk id="5" creationId="{00000000-0000-0000-0000-000000000000}"/>
          </ac:spMkLst>
        </pc:spChg>
      </pc:sldChg>
      <pc:sldChg chg="modSp">
        <pc:chgData name="Eric P. Prostko" userId="57af0305-f4ff-4cda-9e98-7abbd193299d" providerId="ADAL" clId="{53C661F3-7082-4C21-8DB3-1C1769E9B3C4}" dt="2023-11-24T13:33:51.095" v="95" actId="12"/>
        <pc:sldMkLst>
          <pc:docMk/>
          <pc:sldMk cId="1911477884" sldId="1819"/>
        </pc:sldMkLst>
        <pc:spChg chg="mod">
          <ac:chgData name="Eric P. Prostko" userId="57af0305-f4ff-4cda-9e98-7abbd193299d" providerId="ADAL" clId="{53C661F3-7082-4C21-8DB3-1C1769E9B3C4}" dt="2023-11-24T13:33:51.095" v="95" actId="12"/>
          <ac:spMkLst>
            <pc:docMk/>
            <pc:sldMk cId="1911477884" sldId="1819"/>
            <ac:spMk id="7" creationId="{4FF430B3-5E21-4C39-A362-A988DFB4F9D1}"/>
          </ac:spMkLst>
        </pc:spChg>
      </pc:sldChg>
      <pc:sldChg chg="modSp">
        <pc:chgData name="Eric P. Prostko" userId="57af0305-f4ff-4cda-9e98-7abbd193299d" providerId="ADAL" clId="{53C661F3-7082-4C21-8DB3-1C1769E9B3C4}" dt="2023-11-24T13:34:06.678" v="96" actId="12"/>
        <pc:sldMkLst>
          <pc:docMk/>
          <pc:sldMk cId="1922141331" sldId="1875"/>
        </pc:sldMkLst>
        <pc:spChg chg="mod">
          <ac:chgData name="Eric P. Prostko" userId="57af0305-f4ff-4cda-9e98-7abbd193299d" providerId="ADAL" clId="{53C661F3-7082-4C21-8DB3-1C1769E9B3C4}" dt="2023-11-24T13:34:06.678" v="96" actId="12"/>
          <ac:spMkLst>
            <pc:docMk/>
            <pc:sldMk cId="1922141331" sldId="1875"/>
            <ac:spMk id="8" creationId="{176FBCBD-CBCE-4478-8B85-3C9A43D1725F}"/>
          </ac:spMkLst>
        </pc:spChg>
      </pc:sldChg>
      <pc:sldChg chg="modSp">
        <pc:chgData name="Eric P. Prostko" userId="57af0305-f4ff-4cda-9e98-7abbd193299d" providerId="ADAL" clId="{53C661F3-7082-4C21-8DB3-1C1769E9B3C4}" dt="2023-11-24T13:33:28.058" v="93" actId="12"/>
        <pc:sldMkLst>
          <pc:docMk/>
          <pc:sldMk cId="1772351958" sldId="1876"/>
        </pc:sldMkLst>
        <pc:spChg chg="mod">
          <ac:chgData name="Eric P. Prostko" userId="57af0305-f4ff-4cda-9e98-7abbd193299d" providerId="ADAL" clId="{53C661F3-7082-4C21-8DB3-1C1769E9B3C4}" dt="2023-11-24T13:33:28.058" v="93" actId="12"/>
          <ac:spMkLst>
            <pc:docMk/>
            <pc:sldMk cId="1772351958" sldId="1876"/>
            <ac:spMk id="4" creationId="{266DB2E2-CD15-4B34-8C43-AF784A8F8334}"/>
          </ac:spMkLst>
        </pc:spChg>
      </pc:sldChg>
      <pc:sldChg chg="modSp">
        <pc:chgData name="Eric P. Prostko" userId="57af0305-f4ff-4cda-9e98-7abbd193299d" providerId="ADAL" clId="{53C661F3-7082-4C21-8DB3-1C1769E9B3C4}" dt="2023-11-24T13:34:24.231" v="97" actId="12"/>
        <pc:sldMkLst>
          <pc:docMk/>
          <pc:sldMk cId="1837563716" sldId="2070"/>
        </pc:sldMkLst>
        <pc:spChg chg="mod">
          <ac:chgData name="Eric P. Prostko" userId="57af0305-f4ff-4cda-9e98-7abbd193299d" providerId="ADAL" clId="{53C661F3-7082-4C21-8DB3-1C1769E9B3C4}" dt="2023-11-24T13:34:24.231" v="97" actId="12"/>
          <ac:spMkLst>
            <pc:docMk/>
            <pc:sldMk cId="1837563716" sldId="2070"/>
            <ac:spMk id="3" creationId="{68575E1D-98F3-46E7-A8AC-38280CB741C2}"/>
          </ac:spMkLst>
        </pc:spChg>
      </pc:sldChg>
      <pc:sldChg chg="modSp">
        <pc:chgData name="Eric P. Prostko" userId="57af0305-f4ff-4cda-9e98-7abbd193299d" providerId="ADAL" clId="{53C661F3-7082-4C21-8DB3-1C1769E9B3C4}" dt="2023-11-24T13:33:39.518" v="94" actId="12"/>
        <pc:sldMkLst>
          <pc:docMk/>
          <pc:sldMk cId="3661776071" sldId="2071"/>
        </pc:sldMkLst>
        <pc:spChg chg="mod">
          <ac:chgData name="Eric P. Prostko" userId="57af0305-f4ff-4cda-9e98-7abbd193299d" providerId="ADAL" clId="{53C661F3-7082-4C21-8DB3-1C1769E9B3C4}" dt="2023-11-24T13:33:39.518" v="94" actId="12"/>
          <ac:spMkLst>
            <pc:docMk/>
            <pc:sldMk cId="3661776071" sldId="2071"/>
            <ac:spMk id="3" creationId="{92A74940-3D63-41A2-8A1D-ACA3DA895DEA}"/>
          </ac:spMkLst>
        </pc:spChg>
      </pc:sldChg>
      <pc:sldChg chg="modSp">
        <pc:chgData name="Eric P. Prostko" userId="57af0305-f4ff-4cda-9e98-7abbd193299d" providerId="ADAL" clId="{53C661F3-7082-4C21-8DB3-1C1769E9B3C4}" dt="2023-11-24T13:33:15.661" v="92" actId="12"/>
        <pc:sldMkLst>
          <pc:docMk/>
          <pc:sldMk cId="3836343771" sldId="2076"/>
        </pc:sldMkLst>
        <pc:spChg chg="mod">
          <ac:chgData name="Eric P. Prostko" userId="57af0305-f4ff-4cda-9e98-7abbd193299d" providerId="ADAL" clId="{53C661F3-7082-4C21-8DB3-1C1769E9B3C4}" dt="2023-11-24T13:33:15.661" v="92" actId="12"/>
          <ac:spMkLst>
            <pc:docMk/>
            <pc:sldMk cId="3836343771" sldId="2076"/>
            <ac:spMk id="4" creationId="{D44A6662-7F80-42F1-80F4-0B680790AEDA}"/>
          </ac:spMkLst>
        </pc:spChg>
      </pc:sldChg>
      <pc:sldChg chg="modSp">
        <pc:chgData name="Eric P. Prostko" userId="57af0305-f4ff-4cda-9e98-7abbd193299d" providerId="ADAL" clId="{53C661F3-7082-4C21-8DB3-1C1769E9B3C4}" dt="2023-11-24T13:33:02.316" v="91" actId="12"/>
        <pc:sldMkLst>
          <pc:docMk/>
          <pc:sldMk cId="4115452325" sldId="2077"/>
        </pc:sldMkLst>
        <pc:spChg chg="mod">
          <ac:chgData name="Eric P. Prostko" userId="57af0305-f4ff-4cda-9e98-7abbd193299d" providerId="ADAL" clId="{53C661F3-7082-4C21-8DB3-1C1769E9B3C4}" dt="2023-11-24T13:33:02.316" v="91" actId="12"/>
          <ac:spMkLst>
            <pc:docMk/>
            <pc:sldMk cId="4115452325" sldId="2077"/>
            <ac:spMk id="4" creationId="{17D223D5-A0BF-470F-9FC9-0EA43E7789CA}"/>
          </ac:spMkLst>
        </pc:spChg>
      </pc:sldChg>
      <pc:sldChg chg="modSp">
        <pc:chgData name="Eric P. Prostko" userId="57af0305-f4ff-4cda-9e98-7abbd193299d" providerId="ADAL" clId="{53C661F3-7082-4C21-8DB3-1C1769E9B3C4}" dt="2023-11-24T13:32:50.051" v="90" actId="12"/>
        <pc:sldMkLst>
          <pc:docMk/>
          <pc:sldMk cId="2096688395" sldId="2083"/>
        </pc:sldMkLst>
        <pc:spChg chg="mod">
          <ac:chgData name="Eric P. Prostko" userId="57af0305-f4ff-4cda-9e98-7abbd193299d" providerId="ADAL" clId="{53C661F3-7082-4C21-8DB3-1C1769E9B3C4}" dt="2023-11-24T13:32:50.051" v="90" actId="12"/>
          <ac:spMkLst>
            <pc:docMk/>
            <pc:sldMk cId="2096688395" sldId="2083"/>
            <ac:spMk id="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35-499F-A103-72BEFC7D166A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7029-4C90-9FFC-8BCCD63014BE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029-4C90-9FFC-8BCCD63014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Average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41</c:v>
                </c:pt>
                <c:pt idx="14">
                  <c:v>22</c:v>
                </c:pt>
                <c:pt idx="15">
                  <c:v>35</c:v>
                </c:pt>
                <c:pt idx="16">
                  <c:v>27</c:v>
                </c:pt>
                <c:pt idx="17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F0F6D9C-2885-433B-9B29-B8C9911024FF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AB3FFE4-2705-4949-869B-F5C73A5D8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A90BA8A6-671A-4D88-AF2A-2D6E32EEFCD8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2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49946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674634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983350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054860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16221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182688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78944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182859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733039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354042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098314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71353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2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7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4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1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0397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959793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9003180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940836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609143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090012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7149189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877457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50157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25398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13288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5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4" y="138115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938021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674326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908556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2" y="1239842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2" y="3743330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01026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471181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2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30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616918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2" y="1239842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2" y="3743330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3823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5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612109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933876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881481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72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29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13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08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60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74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45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57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48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50362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30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C7AE69-3D2D-4C78-B4D3-A4042B54C1D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21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C3B467-1A6E-46FE-9089-DFDD0D4802D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AFA7652-DC52-4515-BC85-F65D56F721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6988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AFA46-5C87-4C5A-9086-0A262B3E0260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9523D-B68A-4363-844A-F689DC0DBC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8735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6E0C3-6662-4A1B-8145-66B80414B30F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A58A6-F233-4500-9194-427EBBA2B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3627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4724-7E88-4EEB-A3A7-D0DA0C61E8AB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B8261-0020-430B-8B4D-EB8A133C48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5064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08C7-FB60-4B99-B48F-D50F389D8425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09EDD-E24B-4A88-A602-3FA0907440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4282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3FB4-8DF1-4301-A573-365F2326CE83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45784-6A42-4E0A-ADA6-A23AE2C89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369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B18D3-6C87-44BD-B17F-F1215A990D84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B245B-61E2-4880-B026-063C2B6080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7575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9E232-FB08-49D6-8EA4-75D4CECCA36A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63963-9898-4BF2-96CE-9C531337C9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4829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317841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D61F-17EA-4C3A-A561-B943647D0468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9680-9CD8-40AA-B7C7-75FB69F9F4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19608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C333-0686-40EB-AF41-C87FA30013D0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A35DC-4A60-485C-8DAD-08C5FAF53E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2241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296E-4B0B-473F-9B3A-20302187A0B1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4F5EA-2FCD-4D37-A7A6-3BCED327E7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2495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71713-0729-4880-8136-E3662357DA47}" type="datetimeFigureOut">
              <a:rPr lang="en-US"/>
              <a:pPr>
                <a:defRPr/>
              </a:pPr>
              <a:t>11/24/2023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19395-8D34-4ED3-B3E9-01E392028A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1950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6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86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22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981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912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9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312857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478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32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32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3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602145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060491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587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7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100">
          <a:solidFill>
            <a:srgbClr val="FFFFF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FFFFFF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36BE-1303-42EE-885B-5AB45E4C80A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5E7A-4C0C-4F50-937F-CD5CCC985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7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07B722-2EFD-4D3B-BFB1-8396992ECDBA}" type="datetimeFigureOut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11/24/2023</a:t>
            </a:fld>
            <a:endParaRPr 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C3C501-33F6-409B-A9AF-5A04E0A7D078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2">
                <a:lumMod val="50000"/>
              </a:schemeClr>
            </a:gs>
            <a:gs pos="7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E556-B046-4AF0-B774-502C7013BF5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028F-B479-4E32-BAE2-5CD892C42DD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8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8261" y="1475306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4400" dirty="0"/>
              <a:t>Weed Control </a:t>
            </a:r>
            <a:br>
              <a:rPr lang="en-US" sz="4400" dirty="0"/>
            </a:br>
            <a:r>
              <a:rPr lang="en-US" sz="4400" dirty="0"/>
              <a:t>in Field Corn</a:t>
            </a:r>
            <a:br>
              <a:rPr lang="en-US" sz="4400" dirty="0"/>
            </a:br>
            <a:r>
              <a:rPr lang="en-US" sz="4400" dirty="0">
                <a:solidFill>
                  <a:srgbClr val="FFC000"/>
                </a:solidFill>
              </a:rPr>
              <a:t>2024</a:t>
            </a:r>
            <a:endParaRPr lang="en-US" sz="4400" i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75780-F07F-4844-AFEF-AF3996A0B4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5" y="6184467"/>
            <a:ext cx="2658450" cy="61442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3538406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62BE-0829-488C-A2F0-394A2583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Pierce County - 2023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6DAE821-FBBE-479B-B757-05C60E3B01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2517BA0-EF23-4EF5-A0D7-098837AEDE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39838"/>
            <a:ext cx="3642121" cy="485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10B97-E8FE-4466-8E05-7F0E8A753AD5}"/>
              </a:ext>
            </a:extLst>
          </p:cNvPr>
          <p:cNvSpPr txBox="1"/>
          <p:nvPr/>
        </p:nvSpPr>
        <p:spPr>
          <a:xfrm>
            <a:off x="249382" y="6350555"/>
            <a:ext cx="523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 = 5.0; P was very high; K, Mg, Ca were all low</a:t>
            </a:r>
          </a:p>
        </p:txBody>
      </p:sp>
    </p:spTree>
    <p:extLst>
      <p:ext uri="{BB962C8B-B14F-4D97-AF65-F5344CB8AC3E}">
        <p14:creationId xmlns:p14="http://schemas.microsoft.com/office/powerpoint/2010/main" val="301282181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AFA8-213E-4881-9165-EE2D5816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Tattnall Co. - 2023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6FBCBD-CBCE-4478-8B85-3C9A43D1725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3528" y="1239838"/>
            <a:ext cx="4429984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Stine 9818-32N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Possible linuron sprayer contamination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Linex 4L @ 24 oz/A applied to V3-V4 (12”) tall field corn (P1197VYHR) caused a 22-32% yield reduction.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i="1" dirty="0"/>
              <a:t>Richburg et al. 2020.  Weed Technology 34:277-283.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u="sng" dirty="0"/>
              <a:t>2.3 ppm of linuron was detected in tissue sample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416577-B177-4BAD-9B5C-228C9A66923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4171" y="1629464"/>
            <a:ext cx="2807045" cy="210507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BCCEF-0E5D-4025-8562-D269ACBB0AE6}"/>
              </a:ext>
            </a:extLst>
          </p:cNvPr>
          <p:cNvSpPr txBox="1"/>
          <p:nvPr/>
        </p:nvSpPr>
        <p:spPr>
          <a:xfrm>
            <a:off x="106406" y="6491587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Photos: D. Bowen (May 2023)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5D07D09-52E3-41A1-BE44-AA429E814FC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37024" y="1629359"/>
            <a:ext cx="2807044" cy="210528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E5FA4A-06F3-4CB0-B0A1-6AC1266581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30021" y="4298123"/>
            <a:ext cx="2767731" cy="20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4133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46B4-9CC0-474B-A766-E7772384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Corn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4940-3D63-41A2-8A1D-ACA3DA89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Best option is clethodim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takes about 10 days to really work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6 day plant-back restriction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yes, it’s VERY real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Liberty and Gramoxone have been inconsistent (</a:t>
            </a:r>
            <a:r>
              <a:rPr lang="en-US" i="1" dirty="0"/>
              <a:t>for me</a:t>
            </a:r>
            <a:r>
              <a:rPr lang="en-US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i="1" dirty="0"/>
              <a:t>RR + LL hybrids</a:t>
            </a:r>
          </a:p>
        </p:txBody>
      </p:sp>
    </p:spTree>
    <p:extLst>
      <p:ext uri="{BB962C8B-B14F-4D97-AF65-F5344CB8AC3E}">
        <p14:creationId xmlns:p14="http://schemas.microsoft.com/office/powerpoint/2010/main" val="366177607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315228-BD86-4A9B-A79D-EAA49063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Dims/Fops Have Soil Residual Properties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B21428A-F1EF-4344-B96F-58E2C9CDA0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FF4ECFF-374C-42D7-AD39-0C98C7FE9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14787" y="1846858"/>
            <a:ext cx="4856163" cy="36421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791FC4-689A-4DAF-BA85-CF2CC4B323C1}"/>
              </a:ext>
            </a:extLst>
          </p:cNvPr>
          <p:cNvSpPr txBox="1"/>
          <p:nvPr/>
        </p:nvSpPr>
        <p:spPr>
          <a:xfrm>
            <a:off x="-31223" y="6207512"/>
            <a:ext cx="7970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CN-14-23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 DAP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42D70-D75B-4D9A-8AAC-6E321681B601}"/>
              </a:ext>
            </a:extLst>
          </p:cNvPr>
          <p:cNvSpPr txBox="1"/>
          <p:nvPr/>
        </p:nvSpPr>
        <p:spPr>
          <a:xfrm>
            <a:off x="1654841" y="620751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2B1FD4-36D5-4462-89F6-DF65EB2F5ED2}"/>
              </a:ext>
            </a:extLst>
          </p:cNvPr>
          <p:cNvSpPr txBox="1"/>
          <p:nvPr/>
        </p:nvSpPr>
        <p:spPr>
          <a:xfrm>
            <a:off x="984795" y="1666734"/>
            <a:ext cx="313739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Assure II 0.88EC @ 24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 Oil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 DBP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66D16-67D5-4BCF-998E-482AB1EDD484}"/>
              </a:ext>
            </a:extLst>
          </p:cNvPr>
          <p:cNvSpPr txBox="1"/>
          <p:nvPr/>
        </p:nvSpPr>
        <p:spPr>
          <a:xfrm>
            <a:off x="5274170" y="1666734"/>
            <a:ext cx="313739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Assure II 0.88EC @ 24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 Oil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0 DBP</a:t>
            </a:r>
          </a:p>
        </p:txBody>
      </p:sp>
    </p:spTree>
    <p:extLst>
      <p:ext uri="{BB962C8B-B14F-4D97-AF65-F5344CB8AC3E}">
        <p14:creationId xmlns:p14="http://schemas.microsoft.com/office/powerpoint/2010/main" val="1728621866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RR Corn Control (Pioneer 33M57)</a:t>
            </a:r>
            <a:br>
              <a:rPr lang="en-US" dirty="0"/>
            </a:br>
            <a:r>
              <a:rPr lang="en-US" dirty="0"/>
              <a:t>40 DAT*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901" y="4160329"/>
            <a:ext cx="1078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(123 Bu/A)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6340" y="4160329"/>
            <a:ext cx="24675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0.97EC @ 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 X-TRA @ 2.5%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 Bu/A)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7678" y="4190305"/>
            <a:ext cx="2979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Gramoxone Inteon 2SL @ 40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Atrazine 4L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(27 Bu/A)</a:t>
            </a:r>
          </a:p>
        </p:txBody>
      </p:sp>
      <p:pic>
        <p:nvPicPr>
          <p:cNvPr id="4098" name="Picture 2" descr="I:\field pictures\2010 field shots\may 26\Picture 0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26" y="2256572"/>
            <a:ext cx="2606433" cy="1954887"/>
          </a:xfrm>
          <a:prstGeom prst="rect">
            <a:avLst/>
          </a:prstGeom>
          <a:noFill/>
        </p:spPr>
      </p:pic>
      <p:pic>
        <p:nvPicPr>
          <p:cNvPr id="4099" name="Picture 3" descr="I:\field pictures\2010 field shots\may 26\Picture 0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726" y="2247752"/>
            <a:ext cx="2629952" cy="1972528"/>
          </a:xfrm>
          <a:prstGeom prst="rect">
            <a:avLst/>
          </a:prstGeom>
          <a:noFill/>
        </p:spPr>
      </p:pic>
      <p:pic>
        <p:nvPicPr>
          <p:cNvPr id="4100" name="Picture 4" descr="I:\field pictures\2010 field shots\may 26\Picture 02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941" y="2247751"/>
            <a:ext cx="2641715" cy="1981349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AAFFB-A076-4C2A-91B5-90B5FD887D5C}"/>
              </a:ext>
            </a:extLst>
          </p:cNvPr>
          <p:cNvSpPr/>
          <p:nvPr/>
        </p:nvSpPr>
        <p:spPr>
          <a:xfrm>
            <a:off x="0" y="6421922"/>
            <a:ext cx="30524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*Applied to 7” tall corn, V4 stage of growth</a:t>
            </a:r>
          </a:p>
        </p:txBody>
      </p:sp>
    </p:spTree>
    <p:extLst>
      <p:ext uri="{BB962C8B-B14F-4D97-AF65-F5344CB8AC3E}">
        <p14:creationId xmlns:p14="http://schemas.microsoft.com/office/powerpoint/2010/main" val="146234517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happens when you spray Liberty on a non-LL corn hybrid?</a:t>
            </a:r>
          </a:p>
        </p:txBody>
      </p:sp>
      <p:pic>
        <p:nvPicPr>
          <p:cNvPr id="1026" name="Picture 2" descr="C:\Users\eprostko\prostkoeric C drive\herbicide injury pictures\corn injury symtpoms\glufosinate\april 26, 2016\IMG_1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85" y="1209495"/>
            <a:ext cx="3250123" cy="43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44667" y="1507613"/>
            <a:ext cx="2096421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CN-01B-16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DKC 66-59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Liberty @ 29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Atrazine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Applied V4-V5 (6”)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*Only made 28 Bu/A!!!!!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*Other treatments made ~231 Bu/A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*88% yield loss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088" y="1267606"/>
            <a:ext cx="3202516" cy="4275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895" y="5558737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DAT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3075" y="5497683"/>
            <a:ext cx="7585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</a:t>
            </a:r>
          </a:p>
        </p:txBody>
      </p:sp>
    </p:spTree>
    <p:extLst>
      <p:ext uri="{BB962C8B-B14F-4D97-AF65-F5344CB8AC3E}">
        <p14:creationId xmlns:p14="http://schemas.microsoft.com/office/powerpoint/2010/main" val="506764772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6E18-095B-4910-99AE-E0D1DFD3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23" y="138113"/>
            <a:ext cx="7901478" cy="825500"/>
          </a:xfrm>
        </p:spPr>
        <p:txBody>
          <a:bodyPr/>
          <a:lstStyle/>
          <a:p>
            <a:r>
              <a:rPr lang="en-US" dirty="0"/>
              <a:t>Yellow Nutsedge in Field Corn - 2023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65AE1-5B07-4959-BFBE-7B6B8A5802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DB2E2-CD15-4B34-8C43-AF784A8F8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5928" y="1119404"/>
            <a:ext cx="4343323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000" dirty="0"/>
              <a:t>Not very competitive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800/100 row ft = 10% yield loss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i="1" dirty="0"/>
              <a:t> </a:t>
            </a:r>
            <a:r>
              <a:rPr lang="en-US" sz="2000" b="1" u="sng" dirty="0"/>
              <a:t>PRE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Dual </a:t>
            </a:r>
            <a:r>
              <a:rPr lang="en-US" sz="2000" i="1" dirty="0" err="1"/>
              <a:t>lI</a:t>
            </a:r>
            <a:r>
              <a:rPr lang="en-US" sz="2000" i="1" dirty="0"/>
              <a:t> Magnum (PRE)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Only yellow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b="1" u="sng" dirty="0"/>
              <a:t>POST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Roundup + Atrazine + Sandea (0.67 oz/A)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purple + yellow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Basagran 4SL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32 oz/A + 1% COC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2 applications (7-10 days)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only yellow </a:t>
            </a:r>
            <a:endParaRPr lang="en-US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D9B28-F1D0-40B2-AA58-BA4517199AFC}"/>
              </a:ext>
            </a:extLst>
          </p:cNvPr>
          <p:cNvSpPr txBox="1"/>
          <p:nvPr/>
        </p:nvSpPr>
        <p:spPr>
          <a:xfrm>
            <a:off x="732433" y="6096000"/>
            <a:ext cx="262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Sapp - May 11, 2023</a:t>
            </a:r>
          </a:p>
        </p:txBody>
      </p:sp>
    </p:spTree>
    <p:extLst>
      <p:ext uri="{BB962C8B-B14F-4D97-AF65-F5344CB8AC3E}">
        <p14:creationId xmlns:p14="http://schemas.microsoft.com/office/powerpoint/2010/main" val="1772351958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12B42-DC8A-4191-B787-5C5F95BB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Sandea/PRE/Counter – 2023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Don’t do it!!!!!!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41128-6455-4F9B-A12A-317FB7E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5" y="1450321"/>
            <a:ext cx="4259845" cy="2198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D1FEA1-E70A-498E-9EC9-EA5D7C29A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50321"/>
            <a:ext cx="4074694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3E797-673E-45AE-86A8-124B8ADEA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196" y="4235427"/>
            <a:ext cx="4131987" cy="2103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261E4-D055-482F-8B98-9B1617E78476}"/>
              </a:ext>
            </a:extLst>
          </p:cNvPr>
          <p:cNvSpPr txBox="1"/>
          <p:nvPr/>
        </p:nvSpPr>
        <p:spPr>
          <a:xfrm>
            <a:off x="0" y="614119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CN-04-23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April 18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19 DAP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6386A-98D4-43D9-92A1-36A310434E0B}"/>
              </a:ext>
            </a:extLst>
          </p:cNvPr>
          <p:cNvSpPr txBox="1"/>
          <p:nvPr/>
        </p:nvSpPr>
        <p:spPr>
          <a:xfrm>
            <a:off x="1972329" y="10809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E4044-0A1C-4C5E-A4DC-F7B564A954FE}"/>
              </a:ext>
            </a:extLst>
          </p:cNvPr>
          <p:cNvSpPr txBox="1"/>
          <p:nvPr/>
        </p:nvSpPr>
        <p:spPr>
          <a:xfrm>
            <a:off x="5451017" y="1134406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Sandea @ 0.67 oz/A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4D587-80C4-4D74-AD5E-C43A1708F135}"/>
              </a:ext>
            </a:extLst>
          </p:cNvPr>
          <p:cNvSpPr txBox="1"/>
          <p:nvPr/>
        </p:nvSpPr>
        <p:spPr>
          <a:xfrm>
            <a:off x="3630099" y="3861971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Sandea @ 1.34 oz/A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3DF22-C91A-4EA9-8CB1-2BC4E8A55CD8}"/>
              </a:ext>
            </a:extLst>
          </p:cNvPr>
          <p:cNvSpPr txBox="1"/>
          <p:nvPr/>
        </p:nvSpPr>
        <p:spPr>
          <a:xfrm>
            <a:off x="424154" y="308647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Counter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E376D-50DD-4AF3-9B9E-4EBB9B2777AF}"/>
              </a:ext>
            </a:extLst>
          </p:cNvPr>
          <p:cNvSpPr txBox="1"/>
          <p:nvPr/>
        </p:nvSpPr>
        <p:spPr>
          <a:xfrm>
            <a:off x="3190087" y="310249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Counter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3B4F4B-4EB2-46CF-A9C1-D205AF7EE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482" y="3072879"/>
            <a:ext cx="1457070" cy="4938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D794D2-A732-4059-9E92-51118F332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688" y="5844728"/>
            <a:ext cx="1457070" cy="493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0C8D8-6869-4A5E-B63C-FAA397507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932" y="3037204"/>
            <a:ext cx="1103472" cy="499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A2578F-3F97-4D13-A59D-8E325B676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816" y="5844728"/>
            <a:ext cx="1103472" cy="499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55F6E9-ADEB-40CB-A013-034EAA1C3932}"/>
              </a:ext>
            </a:extLst>
          </p:cNvPr>
          <p:cNvSpPr txBox="1"/>
          <p:nvPr/>
        </p:nvSpPr>
        <p:spPr>
          <a:xfrm>
            <a:off x="6731288" y="4231303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C000"/>
                </a:solidFill>
              </a:rPr>
              <a:t>9-15% yield loss (0.67 oz/A)</a:t>
            </a:r>
          </a:p>
          <a:p>
            <a:r>
              <a:rPr lang="en-US" sz="1200" b="1" i="1" dirty="0">
                <a:solidFill>
                  <a:srgbClr val="FFC000"/>
                </a:solidFill>
              </a:rPr>
              <a:t>14-30% yield loss (1.34 oz/A)</a:t>
            </a:r>
          </a:p>
        </p:txBody>
      </p:sp>
    </p:spTree>
    <p:extLst>
      <p:ext uri="{BB962C8B-B14F-4D97-AF65-F5344CB8AC3E}">
        <p14:creationId xmlns:p14="http://schemas.microsoft.com/office/powerpoint/2010/main" val="1102084715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D0A1-968C-406B-A594-AC3AFC1A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2,4-D Injury in Non-Enlist™ Field Corn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18FB6B-0CA7-4583-8440-B8276BC89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9" y="1269471"/>
            <a:ext cx="5610163" cy="4207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FE6E73-56ED-43F2-B222-F7EB576A0489}"/>
              </a:ext>
            </a:extLst>
          </p:cNvPr>
          <p:cNvSpPr txBox="1"/>
          <p:nvPr/>
        </p:nvSpPr>
        <p:spPr>
          <a:xfrm>
            <a:off x="5993649" y="1269471"/>
            <a:ext cx="2999539" cy="31393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more than 1 pt/A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after 8”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Hybrid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P1289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P1608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P1633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Tank-Mixes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glyphosate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adjuvants</a:t>
            </a:r>
          </a:p>
        </p:txBody>
      </p:sp>
    </p:spTree>
    <p:extLst>
      <p:ext uri="{BB962C8B-B14F-4D97-AF65-F5344CB8AC3E}">
        <p14:creationId xmlns:p14="http://schemas.microsoft.com/office/powerpoint/2010/main" val="32024804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162B2-38DC-49B9-881F-E6AE1237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5B194-9C0E-4D2C-BA5E-8BACF88833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1228" y="1239838"/>
            <a:ext cx="3542083" cy="47248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A6662-7F80-42F1-80F4-0B680790A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095" y="1261963"/>
            <a:ext cx="4505093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does not like deep tillage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hard to control in-season with typical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need Group 15’s for residual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000" i="1" dirty="0"/>
              <a:t>Anthem Maxx, Dual Magnum, Warrant, Outlook, Zidua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Halex GT/Callisto???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Lay-By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000" i="1" dirty="0"/>
              <a:t>2,4-D, Aim, Evik, Gramoxone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Post-Harvest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/>
              <a:t>2,4-D, Aim, Gramoxone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43771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25B8-BF20-4857-9502-85F02CA7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Problems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6970F-7A8C-4DAE-94B2-A904FCC40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072" y="1498724"/>
            <a:ext cx="6645855" cy="44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65783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Rectangle 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Tropical Spiderwort Control in Field Corn - 2005</a:t>
            </a:r>
          </a:p>
        </p:txBody>
      </p:sp>
      <p:pic>
        <p:nvPicPr>
          <p:cNvPr id="22538" name="Picture 10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4343400" cy="325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1" name="Picture 13" descr="Picture 0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343400" cy="325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698857" y="4933950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124018" y="4933950"/>
            <a:ext cx="33917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 2EC @ 1.5 ozs/A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 @ 1.33 pt/A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Herbimax @ 1% v/v</a:t>
            </a: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136525" y="636111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DAT</a:t>
            </a:r>
          </a:p>
        </p:txBody>
      </p:sp>
    </p:spTree>
    <p:extLst>
      <p:ext uri="{BB962C8B-B14F-4D97-AF65-F5344CB8AC3E}">
        <p14:creationId xmlns:p14="http://schemas.microsoft.com/office/powerpoint/2010/main" val="263073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Tropical Spiderwort Control in Field Corn - 2005</a:t>
            </a:r>
          </a:p>
        </p:txBody>
      </p:sp>
      <p:pic>
        <p:nvPicPr>
          <p:cNvPr id="29699" name="Picture 3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403350" y="542448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093856" y="5408613"/>
            <a:ext cx="33917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Evik 80DF @ 2 lbs/A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 @ 1.33 pt/A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Herbimax @ 1% v/v</a:t>
            </a:r>
          </a:p>
        </p:txBody>
      </p:sp>
      <p:pic>
        <p:nvPicPr>
          <p:cNvPr id="29704" name="Picture 8" descr="Picture 0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362200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43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Tropical Spiderwort Control in Field Corn - 2005</a:t>
            </a:r>
          </a:p>
        </p:txBody>
      </p:sp>
      <p:pic>
        <p:nvPicPr>
          <p:cNvPr id="31747" name="Picture 3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403350" y="542448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093856" y="5408613"/>
            <a:ext cx="33917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Gramoxone Max 3SC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 @ 1.33 pt/A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Herbimax @ 1% v/v</a:t>
            </a:r>
          </a:p>
        </p:txBody>
      </p:sp>
      <p:pic>
        <p:nvPicPr>
          <p:cNvPr id="31752" name="Picture 8" descr="Picture 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20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Field Corn Yield Loss (%) Caused by Uncontrolled Weeds in UGA  Weed Science Research Trials (2007-2023)</a:t>
            </a:r>
            <a:br>
              <a:rPr lang="en-US" sz="2000" dirty="0"/>
            </a:br>
            <a:r>
              <a:rPr lang="en-US" sz="2000" i="1" dirty="0">
                <a:solidFill>
                  <a:srgbClr val="FFC000"/>
                </a:solidFill>
              </a:rPr>
              <a:t>Treated vs. Non-treated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5833395"/>
            <a:ext cx="2765244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0.33 X $4.00 = $264/A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250 Bu/A X 0.33 X $4.00 = $330/A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harvest?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next year?</a:t>
            </a:r>
          </a:p>
        </p:txBody>
      </p:sp>
    </p:spTree>
    <p:extLst>
      <p:ext uri="{BB962C8B-B14F-4D97-AF65-F5344CB8AC3E}">
        <p14:creationId xmlns:p14="http://schemas.microsoft.com/office/powerpoint/2010/main" val="63120240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3BCB-E2D6-46A7-97C3-478E1DA8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always………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223D5-A0BF-470F-9FC9-0EA43E7789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start clean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 cover crops, tillage, herbicides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 </a:t>
            </a:r>
            <a:r>
              <a:rPr lang="en-US" dirty="0"/>
              <a:t>multiple residuals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Timely POST’s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Post-Harvest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49F6B3-DE2D-4B5D-86CE-6041337F9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83" y="1239838"/>
            <a:ext cx="3272346" cy="4856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53E1B-D562-422F-8C61-FD5BD7DE9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913" y="1613208"/>
            <a:ext cx="787277" cy="1049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63108-FD51-4744-ABB1-BAC9F1F0281D}"/>
              </a:ext>
            </a:extLst>
          </p:cNvPr>
          <p:cNvSpPr txBox="1"/>
          <p:nvPr/>
        </p:nvSpPr>
        <p:spPr>
          <a:xfrm>
            <a:off x="5397191" y="6061803"/>
            <a:ext cx="2837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00"/>
                </a:solidFill>
              </a:rPr>
              <a:t>“The Greatest American County Agent”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4EBC-A22D-4600-9538-23558DE48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561" y="2904088"/>
            <a:ext cx="701629" cy="7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52325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D9E9-074A-4C2B-AB93-31E609CF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384"/>
            <a:ext cx="8229600" cy="902155"/>
          </a:xfrm>
        </p:spPr>
        <p:txBody>
          <a:bodyPr/>
          <a:lstStyle/>
          <a:p>
            <a:r>
              <a:rPr lang="en-US" dirty="0"/>
              <a:t>Pre-Plant Burndowns - 2023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A70FA-8352-472C-B9AE-9DEAFB58CFB2}"/>
              </a:ext>
            </a:extLst>
          </p:cNvPr>
          <p:cNvSpPr txBox="1"/>
          <p:nvPr/>
        </p:nvSpPr>
        <p:spPr>
          <a:xfrm>
            <a:off x="65906" y="6211669"/>
            <a:ext cx="78258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BD-01-23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30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03061-CCC6-487D-992C-8661C2C2CA4A}"/>
              </a:ext>
            </a:extLst>
          </p:cNvPr>
          <p:cNvSpPr txBox="1"/>
          <p:nvPr/>
        </p:nvSpPr>
        <p:spPr>
          <a:xfrm>
            <a:off x="1383526" y="519204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1B52D-941F-45C7-8A58-6E792B64EC04}"/>
              </a:ext>
            </a:extLst>
          </p:cNvPr>
          <p:cNvSpPr txBox="1"/>
          <p:nvPr/>
        </p:nvSpPr>
        <p:spPr>
          <a:xfrm>
            <a:off x="5552855" y="5458768"/>
            <a:ext cx="2111732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Gramoxone 3SL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Aatrex 4L @ 32 oz/A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Induce @ 0.25% v/v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CB77F-540A-7E7D-C93E-6BE08CA5ABD7}"/>
              </a:ext>
            </a:extLst>
          </p:cNvPr>
          <p:cNvSpPr txBox="1"/>
          <p:nvPr/>
        </p:nvSpPr>
        <p:spPr>
          <a:xfrm>
            <a:off x="2070382" y="5439103"/>
            <a:ext cx="591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738DE0-2C19-47A1-BABB-EF5FF4991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1547285"/>
            <a:ext cx="4525963" cy="3394472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F03643-5DF6-4CA1-A895-A54B58342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12255" y="1547285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204521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22ED-CDD6-4E77-B71C-A9040053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Field Corn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75E1D-98F3-46E7-A8AC-38280CB74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Dual, Warrant, Outlook (PRE)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Callisto, Laudis, Shieldex, Revulin Q, Steadfast Q (POST)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 + Atrazine (64 oz/A) + Prowl (32 oz/A)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Anthem Maxx, Dual, Warrant, Outlook, Zidua if you don’t like/want/Prowl but………..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 adjuvant as needed/required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63716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85E5D5-026C-4B3B-92C0-EA060C656F4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635060" y="0"/>
            <a:ext cx="7291388" cy="1143000"/>
          </a:xfrm>
        </p:spPr>
        <p:txBody>
          <a:bodyPr/>
          <a:lstStyle/>
          <a:p>
            <a:r>
              <a:rPr lang="en-US" sz="3200" dirty="0"/>
              <a:t>Field Corn Weed Control - 2023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 Roundup or Liberty??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E91166-3EB9-4A7A-AAC5-EA854045953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7371" y="1548806"/>
            <a:ext cx="2471738" cy="1853803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CBBBA4A-A15C-42D7-9DED-FA28B860F69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18893" y="1548806"/>
            <a:ext cx="2471737" cy="185380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BD90E09-566A-409D-9C1F-4FA5618146CD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94323" y="1548607"/>
            <a:ext cx="2470150" cy="1852612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BC95E1D-BBA3-444C-B9A9-66B53AD683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05646" y="1548012"/>
            <a:ext cx="2471737" cy="1853802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67AF6D-9A79-4799-8DDA-27BE8AF21F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09230" y="4219848"/>
            <a:ext cx="2471738" cy="18538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1C4767-2E24-4664-B603-2338EFBC14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4110" y="4216102"/>
            <a:ext cx="2441775" cy="18313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0B7ED8-B76A-4B0C-BD4D-8B4AA85F04E9}"/>
              </a:ext>
            </a:extLst>
          </p:cNvPr>
          <p:cNvSpPr txBox="1"/>
          <p:nvPr/>
        </p:nvSpPr>
        <p:spPr>
          <a:xfrm>
            <a:off x="-10080" y="4012163"/>
            <a:ext cx="275081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 Warrant 3ME @ 48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</a:t>
            </a: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HPPD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3.8SC @ 32 oz/A +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(23 DAP)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B9A9F-8910-4494-B74C-1AE349791C19}"/>
              </a:ext>
            </a:extLst>
          </p:cNvPr>
          <p:cNvSpPr txBox="1"/>
          <p:nvPr/>
        </p:nvSpPr>
        <p:spPr>
          <a:xfrm>
            <a:off x="-23999" y="6136398"/>
            <a:ext cx="907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P2042VYHR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6D4A17-5D46-4B18-8296-67157CAC355A}"/>
              </a:ext>
            </a:extLst>
          </p:cNvPr>
          <p:cNvSpPr txBox="1"/>
          <p:nvPr/>
        </p:nvSpPr>
        <p:spPr>
          <a:xfrm>
            <a:off x="1146276" y="3468432"/>
            <a:ext cx="1449436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Callisto 4SC @ 3 oz/A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1E3836-9189-4F7E-A9F6-F84306C0F45B}"/>
              </a:ext>
            </a:extLst>
          </p:cNvPr>
          <p:cNvSpPr txBox="1"/>
          <p:nvPr/>
        </p:nvSpPr>
        <p:spPr>
          <a:xfrm>
            <a:off x="3121091" y="3468431"/>
            <a:ext cx="1510350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F6D4D-B498-4736-B72A-BE4FF28DC8F9}"/>
              </a:ext>
            </a:extLst>
          </p:cNvPr>
          <p:cNvSpPr txBox="1"/>
          <p:nvPr/>
        </p:nvSpPr>
        <p:spPr>
          <a:xfrm>
            <a:off x="5088956" y="3472352"/>
            <a:ext cx="1518364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2.8SC @ 1 oz/A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CFE26-685D-4721-8661-BCD7B9AA3A19}"/>
              </a:ext>
            </a:extLst>
          </p:cNvPr>
          <p:cNvSpPr txBox="1"/>
          <p:nvPr/>
        </p:nvSpPr>
        <p:spPr>
          <a:xfrm>
            <a:off x="6994166" y="3463765"/>
            <a:ext cx="1694695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Shieldex 3.33SC @ 1 oz/A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3FEFDB-1C0C-4C89-9DB1-9836601B2A3F}"/>
              </a:ext>
            </a:extLst>
          </p:cNvPr>
          <p:cNvSpPr txBox="1"/>
          <p:nvPr/>
        </p:nvSpPr>
        <p:spPr>
          <a:xfrm>
            <a:off x="2701571" y="6136398"/>
            <a:ext cx="1887055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Revulin Q 51.2DG @ 3.5 oz/A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2CDDB-7221-4E68-8BB0-BECF8451B215}"/>
              </a:ext>
            </a:extLst>
          </p:cNvPr>
          <p:cNvSpPr txBox="1"/>
          <p:nvPr/>
        </p:nvSpPr>
        <p:spPr>
          <a:xfrm>
            <a:off x="5848138" y="6106434"/>
            <a:ext cx="449162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AE10A5-B34F-4C75-9FF2-2C09FD80D55B}"/>
              </a:ext>
            </a:extLst>
          </p:cNvPr>
          <p:cNvSpPr txBox="1"/>
          <p:nvPr/>
        </p:nvSpPr>
        <p:spPr>
          <a:xfrm>
            <a:off x="7165910" y="4867526"/>
            <a:ext cx="182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 = 233 Bu/A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 = 257-270 Bu/A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23505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AEDF-3477-436C-BE2A-1B95AB41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9270D5-7911-44AA-9598-06BA155671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05C786-8576-4730-AE0B-7EF10DA06F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0D1C-17E6-487F-93FA-6F261248B1F9}"/>
              </a:ext>
            </a:extLst>
          </p:cNvPr>
          <p:cNvSpPr txBox="1"/>
          <p:nvPr/>
        </p:nvSpPr>
        <p:spPr>
          <a:xfrm>
            <a:off x="0" y="616439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299EB-33CE-4BD9-81CA-779FE65C21EF}"/>
              </a:ext>
            </a:extLst>
          </p:cNvPr>
          <p:cNvSpPr txBox="1"/>
          <p:nvPr/>
        </p:nvSpPr>
        <p:spPr>
          <a:xfrm>
            <a:off x="2100890" y="6037684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2853-DBCF-482C-97BB-2097B87B74FF}"/>
              </a:ext>
            </a:extLst>
          </p:cNvPr>
          <p:cNvSpPr txBox="1"/>
          <p:nvPr/>
        </p:nvSpPr>
        <p:spPr>
          <a:xfrm>
            <a:off x="6089929" y="5795062"/>
            <a:ext cx="2097048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Callisto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</p:txBody>
      </p:sp>
    </p:spTree>
    <p:extLst>
      <p:ext uri="{BB962C8B-B14F-4D97-AF65-F5344CB8AC3E}">
        <p14:creationId xmlns:p14="http://schemas.microsoft.com/office/powerpoint/2010/main" val="1975656748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AEDF-3477-436C-BE2A-1B95AB41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9270D5-7911-44AA-9598-06BA155671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D0F8B-D3DA-4963-B49D-C2A0265C57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0D1C-17E6-487F-93FA-6F261248B1F9}"/>
              </a:ext>
            </a:extLst>
          </p:cNvPr>
          <p:cNvSpPr txBox="1"/>
          <p:nvPr/>
        </p:nvSpPr>
        <p:spPr>
          <a:xfrm>
            <a:off x="0" y="616439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17 DAT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3440AC-1DAF-4A71-B82A-4FADD69BDBE2}"/>
              </a:ext>
            </a:extLst>
          </p:cNvPr>
          <p:cNvSpPr/>
          <p:nvPr/>
        </p:nvSpPr>
        <p:spPr>
          <a:xfrm>
            <a:off x="5972594" y="5656562"/>
            <a:ext cx="2210172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5619C-7212-4532-B443-E8F06E912E85}"/>
              </a:ext>
            </a:extLst>
          </p:cNvPr>
          <p:cNvSpPr txBox="1"/>
          <p:nvPr/>
        </p:nvSpPr>
        <p:spPr>
          <a:xfrm>
            <a:off x="2118732" y="60273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</p:spTree>
    <p:extLst>
      <p:ext uri="{BB962C8B-B14F-4D97-AF65-F5344CB8AC3E}">
        <p14:creationId xmlns:p14="http://schemas.microsoft.com/office/powerpoint/2010/main" val="608208480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E8FD6-075C-4019-BB6C-BB34F743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Laurens County - 2023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907F5F-A5D2-49B7-8679-5426B9B93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21" y="1400415"/>
            <a:ext cx="3642570" cy="48561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219805D-26F4-49F0-9E22-76FEED3DE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868" y="1400415"/>
            <a:ext cx="5077741" cy="3808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64D1E-323A-424A-AFAD-F28AABA616EB}"/>
              </a:ext>
            </a:extLst>
          </p:cNvPr>
          <p:cNvSpPr txBox="1"/>
          <p:nvPr/>
        </p:nvSpPr>
        <p:spPr>
          <a:xfrm>
            <a:off x="0" y="6508713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R. Joyce</a:t>
            </a:r>
          </a:p>
        </p:txBody>
      </p:sp>
    </p:spTree>
    <p:extLst>
      <p:ext uri="{BB962C8B-B14F-4D97-AF65-F5344CB8AC3E}">
        <p14:creationId xmlns:p14="http://schemas.microsoft.com/office/powerpoint/2010/main" val="3077332189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08BEA9-7BC8-4923-B3F6-DB966D5D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 Roundup or Liberty?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D7D79A7-A435-47F1-ABFA-95031C7F76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CCB885F-626F-4706-B1F5-FC19EAF0C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329B6-2A09-478E-94B1-35E27C1F29C2}"/>
              </a:ext>
            </a:extLst>
          </p:cNvPr>
          <p:cNvSpPr txBox="1"/>
          <p:nvPr/>
        </p:nvSpPr>
        <p:spPr>
          <a:xfrm>
            <a:off x="-62166" y="6027003"/>
            <a:ext cx="848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CN-16-23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50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D58VC65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58436-0AB0-4CC8-97E6-40470617BAF5}"/>
              </a:ext>
            </a:extLst>
          </p:cNvPr>
          <p:cNvSpPr txBox="1"/>
          <p:nvPr/>
        </p:nvSpPr>
        <p:spPr>
          <a:xfrm>
            <a:off x="2183363" y="5726668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3D868-935B-4F29-9F3E-D95D0AED1751}"/>
              </a:ext>
            </a:extLst>
          </p:cNvPr>
          <p:cNvSpPr txBox="1"/>
          <p:nvPr/>
        </p:nvSpPr>
        <p:spPr>
          <a:xfrm>
            <a:off x="5115445" y="5308546"/>
            <a:ext cx="3470822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Steadfast Q 37.7DG @ 1.5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(19 DAP)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4B97B-4C8D-41A6-9DCF-4E3C023D1A69}"/>
              </a:ext>
            </a:extLst>
          </p:cNvPr>
          <p:cNvSpPr txBox="1"/>
          <p:nvPr/>
        </p:nvSpPr>
        <p:spPr>
          <a:xfrm>
            <a:off x="1946118" y="123983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205 Bu/A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E2288-9F4F-4E80-9CE1-6115AF6693E8}"/>
              </a:ext>
            </a:extLst>
          </p:cNvPr>
          <p:cNvSpPr txBox="1"/>
          <p:nvPr/>
        </p:nvSpPr>
        <p:spPr>
          <a:xfrm>
            <a:off x="6284034" y="12414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265 Bu/A</a:t>
            </a:r>
          </a:p>
        </p:txBody>
      </p:sp>
    </p:spTree>
    <p:extLst>
      <p:ext uri="{BB962C8B-B14F-4D97-AF65-F5344CB8AC3E}">
        <p14:creationId xmlns:p14="http://schemas.microsoft.com/office/powerpoint/2010/main" val="804354092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4775-8197-46EC-BFBD-630917AF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 and/or Liberty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757907-43AC-4BF1-BEB2-DFF3D9E40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29" y="1198539"/>
            <a:ext cx="6916523" cy="5187393"/>
          </a:xfrm>
        </p:spPr>
      </p:pic>
    </p:spTree>
    <p:extLst>
      <p:ext uri="{BB962C8B-B14F-4D97-AF65-F5344CB8AC3E}">
        <p14:creationId xmlns:p14="http://schemas.microsoft.com/office/powerpoint/2010/main" val="2853913015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012B-06BB-4AC7-8670-557C63D0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35C4A5-C909-455D-85A0-E728F4F11E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4806" y="1605597"/>
            <a:ext cx="4297680" cy="356616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030ACC0-700E-4372-8555-B782A77131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87243" y="1468437"/>
            <a:ext cx="4297680" cy="384048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6EC321-1EE8-4252-8B4A-6DEC64CB1084}"/>
              </a:ext>
            </a:extLst>
          </p:cNvPr>
          <p:cNvSpPr txBox="1"/>
          <p:nvPr/>
        </p:nvSpPr>
        <p:spPr>
          <a:xfrm>
            <a:off x="0" y="5985974"/>
            <a:ext cx="1072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07A9BE-2AB6-4EDF-8607-7D6500420EA7}"/>
              </a:ext>
            </a:extLst>
          </p:cNvPr>
          <p:cNvSpPr txBox="1"/>
          <p:nvPr/>
        </p:nvSpPr>
        <p:spPr>
          <a:xfrm>
            <a:off x="2123192" y="54908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23E1F-9918-4339-BFC5-0B68673C2AC6}"/>
              </a:ext>
            </a:extLst>
          </p:cNvPr>
          <p:cNvSpPr txBox="1"/>
          <p:nvPr/>
        </p:nvSpPr>
        <p:spPr>
          <a:xfrm>
            <a:off x="4858801" y="5537517"/>
            <a:ext cx="3554563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5.88SL @ 22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(17 DAP)</a:t>
            </a:r>
          </a:p>
        </p:txBody>
      </p:sp>
    </p:spTree>
    <p:extLst>
      <p:ext uri="{BB962C8B-B14F-4D97-AF65-F5344CB8AC3E}">
        <p14:creationId xmlns:p14="http://schemas.microsoft.com/office/powerpoint/2010/main" val="415550270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CA505-BE89-4D0B-B3B3-4639D208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E0B30-D2A3-44E8-A97C-4DB88E04A869}"/>
              </a:ext>
            </a:extLst>
          </p:cNvPr>
          <p:cNvSpPr txBox="1"/>
          <p:nvPr/>
        </p:nvSpPr>
        <p:spPr>
          <a:xfrm>
            <a:off x="0" y="6156012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66F1C-D425-414C-A303-CA5DC56F4CF5}"/>
              </a:ext>
            </a:extLst>
          </p:cNvPr>
          <p:cNvSpPr txBox="1"/>
          <p:nvPr/>
        </p:nvSpPr>
        <p:spPr>
          <a:xfrm>
            <a:off x="2223916" y="6096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903054-A86E-4730-9FC4-80425F1C8D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5A11DE0-4400-4F14-ABEC-F3A797F298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96E62C-E064-484C-A7BF-50DDFEA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104" y="5863165"/>
            <a:ext cx="340795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416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E63D-68D9-49A4-A87A-E4A9622D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9651F-AB15-4C10-B80F-C356AFF56D8D}"/>
              </a:ext>
            </a:extLst>
          </p:cNvPr>
          <p:cNvSpPr txBox="1"/>
          <p:nvPr/>
        </p:nvSpPr>
        <p:spPr>
          <a:xfrm>
            <a:off x="-44605" y="615993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DAT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F78AA-EC82-41C1-94D9-89FABCD4963D}"/>
              </a:ext>
            </a:extLst>
          </p:cNvPr>
          <p:cNvSpPr txBox="1"/>
          <p:nvPr/>
        </p:nvSpPr>
        <p:spPr>
          <a:xfrm>
            <a:off x="1940312" y="605734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1E3FA5-5145-462A-AF5D-C68DC0F4EE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D3C8E1A-62F7-4846-B881-112C349C87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06935" y="1846858"/>
            <a:ext cx="4856163" cy="3642122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C63BCB-C0FD-44DC-BC55-59B6B2F53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09" y="5571823"/>
            <a:ext cx="2145978" cy="8718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77B4AB-9F36-4803-8326-0B15D8446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448" y="1239837"/>
            <a:ext cx="2965136" cy="10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3574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A909-696A-4BBB-8FEA-38392A33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Field Corn Weed Control – 2023 </a:t>
            </a:r>
            <a:br>
              <a:rPr lang="en-US" sz="3200" dirty="0"/>
            </a:br>
            <a:r>
              <a:rPr lang="en-US" sz="3200" i="1" dirty="0">
                <a:solidFill>
                  <a:srgbClr val="FFC000"/>
                </a:solidFill>
              </a:rPr>
              <a:t>No Roundup or Atrazine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57C2C-BC07-4829-AE4D-3F9869209E07}"/>
              </a:ext>
            </a:extLst>
          </p:cNvPr>
          <p:cNvSpPr txBox="1"/>
          <p:nvPr/>
        </p:nvSpPr>
        <p:spPr>
          <a:xfrm>
            <a:off x="-58191" y="5946492"/>
            <a:ext cx="105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P2042VYHR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DB977-9247-4A8F-B4E7-B129AC9D5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15381" y="1675192"/>
            <a:ext cx="3945300" cy="2958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9BA07-1B07-4FA3-9D07-43EB59F67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99349" y="1675191"/>
            <a:ext cx="3945301" cy="2958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61C87-EF86-43AA-AF0A-6EE0A4BAFD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4079" y="1675190"/>
            <a:ext cx="3945303" cy="2958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85F38C-EE52-4240-B43F-42D7DA76A4C0}"/>
              </a:ext>
            </a:extLst>
          </p:cNvPr>
          <p:cNvSpPr txBox="1"/>
          <p:nvPr/>
        </p:nvSpPr>
        <p:spPr>
          <a:xfrm>
            <a:off x="1049260" y="5084718"/>
            <a:ext cx="899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 Bu/A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D8ABF-F96B-4976-B777-EFDD31959D91}"/>
              </a:ext>
            </a:extLst>
          </p:cNvPr>
          <p:cNvSpPr txBox="1"/>
          <p:nvPr/>
        </p:nvSpPr>
        <p:spPr>
          <a:xfrm>
            <a:off x="3238032" y="5084718"/>
            <a:ext cx="279595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7.64EC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242 Bu/A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B40AD5-A461-47DA-AA41-972D97695AC7}"/>
              </a:ext>
            </a:extLst>
          </p:cNvPr>
          <p:cNvSpPr txBox="1"/>
          <p:nvPr/>
        </p:nvSpPr>
        <p:spPr>
          <a:xfrm>
            <a:off x="6188751" y="5084718"/>
            <a:ext cx="279595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7.64EC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2.8SC @ 1.25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246 Bu/A</a:t>
            </a:r>
          </a:p>
        </p:txBody>
      </p:sp>
    </p:spTree>
    <p:extLst>
      <p:ext uri="{BB962C8B-B14F-4D97-AF65-F5344CB8AC3E}">
        <p14:creationId xmlns:p14="http://schemas.microsoft.com/office/powerpoint/2010/main" val="2648846140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A909-696A-4BBB-8FEA-38392A33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Field Corn Weed Control – 2023</a:t>
            </a:r>
            <a:br>
              <a:rPr lang="en-US" sz="3200" dirty="0"/>
            </a:br>
            <a:r>
              <a:rPr lang="en-US" sz="3200" i="1" dirty="0">
                <a:solidFill>
                  <a:srgbClr val="FFC000"/>
                </a:solidFill>
              </a:rPr>
              <a:t>No Roundup or Atrazine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57C2C-BC07-4829-AE4D-3F9869209E07}"/>
              </a:ext>
            </a:extLst>
          </p:cNvPr>
          <p:cNvSpPr txBox="1"/>
          <p:nvPr/>
        </p:nvSpPr>
        <p:spPr>
          <a:xfrm>
            <a:off x="-58191" y="6027003"/>
            <a:ext cx="105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P2042VYHR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DB977-9247-4A8F-B4E7-B129AC9D5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15381" y="1675192"/>
            <a:ext cx="3945300" cy="2958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85F38C-EE52-4240-B43F-42D7DA76A4C0}"/>
              </a:ext>
            </a:extLst>
          </p:cNvPr>
          <p:cNvSpPr txBox="1"/>
          <p:nvPr/>
        </p:nvSpPr>
        <p:spPr>
          <a:xfrm>
            <a:off x="1049260" y="5084718"/>
            <a:ext cx="899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 Bu/A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D8ABF-F96B-4976-B777-EFDD31959D91}"/>
              </a:ext>
            </a:extLst>
          </p:cNvPr>
          <p:cNvSpPr txBox="1"/>
          <p:nvPr/>
        </p:nvSpPr>
        <p:spPr>
          <a:xfrm>
            <a:off x="3238032" y="5084718"/>
            <a:ext cx="279595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7.64EC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Shieldex 3.33SC @ 1.35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257 Bu/A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B40AD5-A461-47DA-AA41-972D97695AC7}"/>
              </a:ext>
            </a:extLst>
          </p:cNvPr>
          <p:cNvSpPr txBox="1"/>
          <p:nvPr/>
        </p:nvSpPr>
        <p:spPr>
          <a:xfrm>
            <a:off x="6188751" y="5084718"/>
            <a:ext cx="279595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7.64EC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Callisto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(24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254 Bu/A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72F0D-77F1-4FBC-BED6-F651BA8525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4080" y="1675191"/>
            <a:ext cx="3945301" cy="295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98283-E0EE-47A5-B268-042AED2BDF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16846" y="1675190"/>
            <a:ext cx="3945302" cy="29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19697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New(er) Products Being Tested - I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Not in UGA Pest Control Handbook (yet?)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906" y="963613"/>
            <a:ext cx="8687282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AMVAC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Sinate</a:t>
            </a:r>
            <a:r>
              <a:rPr lang="en-US" sz="1600" i="1" dirty="0"/>
              <a:t> (glufosinate + topramezone)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Core </a:t>
            </a:r>
            <a:r>
              <a:rPr lang="en-US" sz="1600" i="1" dirty="0"/>
              <a:t>(topramezone + acetochlor)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i="1" dirty="0"/>
              <a:t>BASF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/>
              <a:t> </a:t>
            </a:r>
            <a:r>
              <a:rPr lang="en-US" sz="1600" i="1" dirty="0" err="1">
                <a:solidFill>
                  <a:srgbClr val="FFFF00"/>
                </a:solidFill>
              </a:rPr>
              <a:t>Surtain</a:t>
            </a:r>
            <a:r>
              <a:rPr lang="en-US" sz="1600" i="1" dirty="0"/>
              <a:t> (encapsulated saflufenacil + pyroxasulfone)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i="1" u="sng" dirty="0"/>
              <a:t>Bayer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Convintro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600" i="1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diflufenican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TriVolt</a:t>
            </a:r>
            <a:r>
              <a:rPr lang="en-US" sz="1600" i="1" dirty="0"/>
              <a:t> (isoxaflutole + thiencarbazone + flufenacet)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Corteva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Kyro 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(encapsulated acetochlor + topramezone + clopyralid)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 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acetochlor + clopyralid)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 XL </a:t>
            </a:r>
            <a:r>
              <a:rPr lang="en-US" sz="16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encapsulated acetochlor + clopyralid)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i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Syngenta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</a:t>
            </a:r>
            <a:r>
              <a:rPr lang="en-US" sz="1600" i="1" dirty="0"/>
              <a:t>(bicyclopyrone + s-metolachlor + mesotrione + glyphosate)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XR </a:t>
            </a:r>
            <a:r>
              <a:rPr lang="en-US" sz="1600" i="1" dirty="0"/>
              <a:t>(bicyclopyrone + s-metolachlor + mesotrione + atrazine)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FFFF00"/>
                </a:solidFill>
              </a:rPr>
              <a:t>Storen</a:t>
            </a:r>
            <a:r>
              <a:rPr lang="en-US" sz="1600" i="1" dirty="0"/>
              <a:t> (s-metolachlor + mesotrione + bicyclopyrone + pyroxasulfone)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91465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New(er) Products Being Tested - II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Not in UGA Pest Control Handbook (yet?)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192" y="1033612"/>
            <a:ext cx="8442325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</a:rPr>
              <a:t>Katagon</a:t>
            </a:r>
            <a:r>
              <a:rPr lang="en-US" sz="2000" i="1" dirty="0"/>
              <a:t> (tolpyralate + nicosulfuron)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Helmet Maxx </a:t>
            </a:r>
            <a:r>
              <a:rPr lang="en-US" sz="2000" i="1" dirty="0"/>
              <a:t>(metolachlor + atrazine + mesotrione)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</a:rPr>
              <a:t>Empyros</a:t>
            </a:r>
            <a:r>
              <a:rPr lang="en-US" sz="2000" i="1" dirty="0"/>
              <a:t> (tolpyralate + s-metolachlor)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 Triad </a:t>
            </a:r>
            <a:r>
              <a:rPr lang="en-US" sz="2000" i="1" dirty="0"/>
              <a:t>(tolpyralate + s-metolachlor + atrazine)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 Triad Flex </a:t>
            </a:r>
            <a:r>
              <a:rPr lang="en-US" sz="2000" i="1" dirty="0"/>
              <a:t>(tolpyralate + s-metolachlor + atrazine)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i="1" u="sng" dirty="0"/>
              <a:t>Valent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FFFF00"/>
                </a:solidFill>
              </a:rPr>
              <a:t>Maverick</a:t>
            </a:r>
            <a:r>
              <a:rPr lang="en-US" sz="2000" i="1" dirty="0"/>
              <a:t> (mesotrione + pyroxasulfone + clopyralid)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u="sng" dirty="0"/>
              <a:t>Summit Agro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00"/>
                </a:solidFill>
              </a:rPr>
              <a:t>Restraint</a:t>
            </a:r>
            <a:r>
              <a:rPr lang="en-US" sz="2000" dirty="0"/>
              <a:t> (tolpyralate + acetochlor + dichlormid)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b="1" i="1" u="sng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88395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8B45-116D-4E8A-9ECB-9D155DB4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4EEABE-695B-422B-89A2-A13E27C31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AADB745-8FB7-49E1-B5E8-F739FBFC0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DD95C-7EE2-46FA-9666-236A45929DBC}"/>
              </a:ext>
            </a:extLst>
          </p:cNvPr>
          <p:cNvSpPr txBox="1"/>
          <p:nvPr/>
        </p:nvSpPr>
        <p:spPr>
          <a:xfrm>
            <a:off x="-44605" y="6211669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135 DAP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4426D-0E5B-4EE9-A215-36212A58179A}"/>
              </a:ext>
            </a:extLst>
          </p:cNvPr>
          <p:cNvSpPr txBox="1"/>
          <p:nvPr/>
        </p:nvSpPr>
        <p:spPr>
          <a:xfrm>
            <a:off x="2176718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DBCA73-FAB3-4954-B549-D8C522A2C465}"/>
              </a:ext>
            </a:extLst>
          </p:cNvPr>
          <p:cNvSpPr txBox="1"/>
          <p:nvPr/>
        </p:nvSpPr>
        <p:spPr>
          <a:xfrm>
            <a:off x="5597727" y="5534561"/>
            <a:ext cx="2585964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7.64E @ 16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Kyro 3.49ZC @ 45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26.7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 Oil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2.5%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D9317C-790E-4205-837D-EFF2265897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63" y="1239837"/>
            <a:ext cx="1023838" cy="6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83955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027" y="239739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Electron Micrograph of a Goodyear (Black/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Versigard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Synthetic Rubber) Hose Used 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Times.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45" y="1154977"/>
            <a:ext cx="7654635" cy="55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90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C6CC-7897-4C73-BB79-97BC055B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A1AAC-B5A1-4FD5-AEC2-B8026463C09B}"/>
              </a:ext>
            </a:extLst>
          </p:cNvPr>
          <p:cNvSpPr txBox="1"/>
          <p:nvPr/>
        </p:nvSpPr>
        <p:spPr>
          <a:xfrm>
            <a:off x="0" y="6266986"/>
            <a:ext cx="779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CN-10-23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139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AE208-9EC6-43BA-8459-A52556662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13314" y="1702465"/>
            <a:ext cx="3756103" cy="281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DDB5B-FEE1-408F-B9E3-5CC4BC050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17227" y="1702463"/>
            <a:ext cx="3756106" cy="2817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F48FA3-AF15-43FC-913E-A97C0FF0F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47771" y="1702463"/>
            <a:ext cx="3756107" cy="2817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73AC0-55F4-4F8F-8693-CAFF16C91D0E}"/>
              </a:ext>
            </a:extLst>
          </p:cNvPr>
          <p:cNvSpPr txBox="1"/>
          <p:nvPr/>
        </p:nvSpPr>
        <p:spPr>
          <a:xfrm>
            <a:off x="1240016" y="4989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38811-454D-4341-A2D3-7D6BC8CFB44B}"/>
              </a:ext>
            </a:extLst>
          </p:cNvPr>
          <p:cNvSpPr txBox="1"/>
          <p:nvPr/>
        </p:nvSpPr>
        <p:spPr>
          <a:xfrm>
            <a:off x="3507494" y="4989055"/>
            <a:ext cx="22715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Empyros 3.82L @ 45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Grounded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Counter 20G INFR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858F5-7CA1-4330-9256-EDB28CC35626}"/>
              </a:ext>
            </a:extLst>
          </p:cNvPr>
          <p:cNvSpPr txBox="1"/>
          <p:nvPr/>
        </p:nvSpPr>
        <p:spPr>
          <a:xfrm>
            <a:off x="6438037" y="4989054"/>
            <a:ext cx="22715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Empyros 3.82L @ 45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Grounded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Counter 20G INFR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8DDE7E-D010-4C1F-8B7E-DDE9E7CFB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665" y="1188059"/>
            <a:ext cx="1945775" cy="36032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2346922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870D-3942-4C04-9EAB-1044C732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– 2023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Late-Season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B517F-E2A2-4343-AEE0-0286716FEE52}"/>
              </a:ext>
            </a:extLst>
          </p:cNvPr>
          <p:cNvSpPr txBox="1"/>
          <p:nvPr/>
        </p:nvSpPr>
        <p:spPr>
          <a:xfrm>
            <a:off x="-49066" y="6297751"/>
            <a:ext cx="7649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DAP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5F5CC-3310-44A5-BAC1-6923AD89B37E}"/>
              </a:ext>
            </a:extLst>
          </p:cNvPr>
          <p:cNvSpPr txBox="1"/>
          <p:nvPr/>
        </p:nvSpPr>
        <p:spPr>
          <a:xfrm>
            <a:off x="2158876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C22E15-9BF7-4E89-A4C6-D4D19E118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BC8772-C85B-45CB-8F58-B8765D64D6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0477F0-D358-4F5F-AE60-A6DC1186062A}"/>
              </a:ext>
            </a:extLst>
          </p:cNvPr>
          <p:cNvSpPr txBox="1"/>
          <p:nvPr/>
        </p:nvSpPr>
        <p:spPr>
          <a:xfrm>
            <a:off x="5534694" y="5789919"/>
            <a:ext cx="2900859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Storen 3.22ZC @ 57.6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48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RoundupPowerMax3 5.88SL @ 28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2.5%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(20 DAP)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A5E8BE-587F-4913-9426-50668C8B26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192" y="1239837"/>
            <a:ext cx="1589328" cy="40792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716760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870D-3942-4C04-9EAB-1044C732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– 2023</a:t>
            </a:r>
            <a:endParaRPr lang="en-US" sz="3200" i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B517F-E2A2-4343-AEE0-0286716FEE52}"/>
              </a:ext>
            </a:extLst>
          </p:cNvPr>
          <p:cNvSpPr txBox="1"/>
          <p:nvPr/>
        </p:nvSpPr>
        <p:spPr>
          <a:xfrm>
            <a:off x="-49066" y="6297751"/>
            <a:ext cx="744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CN-11-23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 DAP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5F5CC-3310-44A5-BAC1-6923AD89B37E}"/>
              </a:ext>
            </a:extLst>
          </p:cNvPr>
          <p:cNvSpPr txBox="1"/>
          <p:nvPr/>
        </p:nvSpPr>
        <p:spPr>
          <a:xfrm>
            <a:off x="2158876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0A2EBEB-DCE9-4316-B60D-E7297E9FFB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60863" y="1846858"/>
            <a:ext cx="4856162" cy="3642121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0180D14-1A1B-4069-906D-BB07D5137C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F32FF4-F0C2-43B4-83C6-016E4AFA2B8D}"/>
              </a:ext>
            </a:extLst>
          </p:cNvPr>
          <p:cNvSpPr txBox="1"/>
          <p:nvPr/>
        </p:nvSpPr>
        <p:spPr>
          <a:xfrm>
            <a:off x="4967883" y="5242173"/>
            <a:ext cx="364212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Maverick 2.04SC @ 18 oz/A </a:t>
            </a:r>
            <a:endParaRPr lang="en-US" sz="1200" dirty="0">
              <a:solidFill>
                <a:srgbClr val="FFC000"/>
              </a:solidFill>
            </a:endParaRP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(PRE)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fb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Maverick 2.04SC @ 14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Roundup PowerMax3 5.88SL @ 22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AMSOL @ 2.5% v/v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(37 DAP)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431B33-464A-4EEF-B4EE-B2F674809C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355" y="1239837"/>
            <a:ext cx="1823178" cy="8380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45862469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DB39-2E0F-469C-BB39-110F7A1C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919A5B-4490-4185-AC39-188CBD548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</p:spTree>
    <p:extLst>
      <p:ext uri="{BB962C8B-B14F-4D97-AF65-F5344CB8AC3E}">
        <p14:creationId xmlns:p14="http://schemas.microsoft.com/office/powerpoint/2010/main" val="2373860852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558D-5C86-43EC-9A74-3130976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19" y="65088"/>
            <a:ext cx="7634288" cy="825500"/>
          </a:xfrm>
        </p:spPr>
        <p:txBody>
          <a:bodyPr/>
          <a:lstStyle/>
          <a:p>
            <a:r>
              <a:rPr lang="en-US" sz="2800" dirty="0"/>
              <a:t>Post-Harvest Weed Control - 2023</a:t>
            </a:r>
            <a:br>
              <a:rPr lang="en-US" dirty="0"/>
            </a:br>
            <a:r>
              <a:rPr lang="en-US" sz="1800" i="1" dirty="0">
                <a:solidFill>
                  <a:srgbClr val="FFC000"/>
                </a:solidFill>
              </a:rPr>
              <a:t>Gramoxone 2SL @ 48 oz/A + Tricor 4F @ 8 oz/A + NIS @ 0.25% v/v</a:t>
            </a:r>
            <a:br>
              <a:rPr lang="en-US" sz="1800" i="1" dirty="0">
                <a:solidFill>
                  <a:srgbClr val="FFC000"/>
                </a:solidFill>
              </a:rPr>
            </a:br>
            <a:r>
              <a:rPr lang="en-US" sz="18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(15 GPA, AIXR11002 nozzles, 3.5 MPH)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EDC72-7F79-4AB8-A2A3-C6BC16A9D3D8}"/>
              </a:ext>
            </a:extLst>
          </p:cNvPr>
          <p:cNvSpPr txBox="1"/>
          <p:nvPr/>
        </p:nvSpPr>
        <p:spPr>
          <a:xfrm>
            <a:off x="-35275" y="5842337"/>
            <a:ext cx="3467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DAT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sprayed 3 beds/skipped 2 beds (September 14)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mowed every other bed (September 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corn harvested (August 29)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4222A8-D4B9-4FFB-8B2E-34D547F9A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BCB244-0364-41BC-9B72-F700BDAFDE2C}"/>
              </a:ext>
            </a:extLst>
          </p:cNvPr>
          <p:cNvSpPr txBox="1"/>
          <p:nvPr/>
        </p:nvSpPr>
        <p:spPr>
          <a:xfrm>
            <a:off x="3612995" y="5004667"/>
            <a:ext cx="1244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TREATED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DBABA-B8E1-46F5-99C9-2C0B32DC2F33}"/>
              </a:ext>
            </a:extLst>
          </p:cNvPr>
          <p:cNvSpPr txBox="1"/>
          <p:nvPr/>
        </p:nvSpPr>
        <p:spPr>
          <a:xfrm>
            <a:off x="6383638" y="4906537"/>
            <a:ext cx="124476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NOT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TREATED</a:t>
            </a:r>
          </a:p>
        </p:txBody>
      </p:sp>
    </p:spTree>
    <p:extLst>
      <p:ext uri="{BB962C8B-B14F-4D97-AF65-F5344CB8AC3E}">
        <p14:creationId xmlns:p14="http://schemas.microsoft.com/office/powerpoint/2010/main" val="1902038038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558D-5C86-43EC-9A74-3130976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19" y="65088"/>
            <a:ext cx="7634288" cy="825500"/>
          </a:xfrm>
        </p:spPr>
        <p:txBody>
          <a:bodyPr/>
          <a:lstStyle/>
          <a:p>
            <a:r>
              <a:rPr lang="en-US" sz="2800" dirty="0"/>
              <a:t>Post-Harvest Weed Control - 2023</a:t>
            </a:r>
            <a:br>
              <a:rPr lang="en-US" dirty="0"/>
            </a:br>
            <a:r>
              <a:rPr lang="en-US" sz="1800" i="1" dirty="0">
                <a:solidFill>
                  <a:srgbClr val="FFC000"/>
                </a:solidFill>
              </a:rPr>
              <a:t>Gramoxone 2SL @ 48 oz/A + Tricor 4F @ 8 oz/A + NIS @ 0.25% v/v</a:t>
            </a:r>
            <a:br>
              <a:rPr lang="en-US" sz="1800" i="1" dirty="0">
                <a:solidFill>
                  <a:srgbClr val="FFC000"/>
                </a:solidFill>
              </a:rPr>
            </a:br>
            <a:r>
              <a:rPr lang="en-US" sz="18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(15 GPA, AIXR11002 nozzles, 3.5 MPH)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EDC72-7F79-4AB8-A2A3-C6BC16A9D3D8}"/>
              </a:ext>
            </a:extLst>
          </p:cNvPr>
          <p:cNvSpPr txBox="1"/>
          <p:nvPr/>
        </p:nvSpPr>
        <p:spPr>
          <a:xfrm>
            <a:off x="-49271" y="5842337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31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 DAT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sprayed 3 beds/skipped 2 beds (September 14)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mowed every other bed (September 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corn harvested (August 29)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AD386A-A3A4-47F0-B2A7-DA55BE463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734" y="1134281"/>
            <a:ext cx="6474882" cy="4856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AC77E-B324-41E7-877C-9A895154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49" y="5104825"/>
            <a:ext cx="1335140" cy="493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E2F26-D52B-46FE-B9A5-EB67822E0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76" y="5003072"/>
            <a:ext cx="1335140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5178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Post-Harvest Control of Tropical Spiderwort</a:t>
            </a:r>
          </a:p>
        </p:txBody>
      </p:sp>
      <p:pic>
        <p:nvPicPr>
          <p:cNvPr id="26627" name="Picture 3" descr="2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525" y="1295400"/>
            <a:ext cx="3394075" cy="4525963"/>
          </a:xfrm>
          <a:noFill/>
        </p:spPr>
      </p:pic>
      <p:pic>
        <p:nvPicPr>
          <p:cNvPr id="26628" name="Picture 4" descr="2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463" y="1295400"/>
            <a:ext cx="3394075" cy="4525963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631950" y="57912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Untreated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758727" y="5791200"/>
            <a:ext cx="20207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2,4-D @ 1.5 pt/A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POST1 + POST 2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-46355" y="6218237"/>
            <a:ext cx="20136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POST1: 8-10” tall COMBE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POST2: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Photo 1 week after POST2</a:t>
            </a:r>
          </a:p>
        </p:txBody>
      </p:sp>
    </p:spTree>
    <p:extLst>
      <p:ext uri="{BB962C8B-B14F-4D97-AF65-F5344CB8AC3E}">
        <p14:creationId xmlns:p14="http://schemas.microsoft.com/office/powerpoint/2010/main" val="170377815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0676-BD96-4798-808A-E2A27560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036BF7-60CA-4936-A85B-454168C99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BAD49F-EAA1-4B26-9BC2-5289BFF099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463" y="1327826"/>
            <a:ext cx="2015211" cy="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9838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CEA8FC-2AB1-4F08-9E69-5AC3AA12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Halex GT/Counter - 2023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F6A325-9084-4074-B776-06DEEB255B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8B8FFF-4A92-4992-A5D6-CFB1231DC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E09AE-6D85-41C2-8E1D-AB62DDBADD2C}"/>
              </a:ext>
            </a:extLst>
          </p:cNvPr>
          <p:cNvSpPr txBox="1"/>
          <p:nvPr/>
        </p:nvSpPr>
        <p:spPr>
          <a:xfrm>
            <a:off x="0" y="6372225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Slaughter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20, 2023</a:t>
            </a:r>
          </a:p>
        </p:txBody>
      </p:sp>
    </p:spTree>
    <p:extLst>
      <p:ext uri="{BB962C8B-B14F-4D97-AF65-F5344CB8AC3E}">
        <p14:creationId xmlns:p14="http://schemas.microsoft.com/office/powerpoint/2010/main" val="623924411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4B63-30FD-4B11-920E-C2C12108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Counter/Herbicides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32DB4-8D92-43A3-B036-8BC54037D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341" y="1155267"/>
            <a:ext cx="4687230" cy="56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1056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C060-5026-4FD9-B365-9DEA92DA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Seminole County – March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F2EA5B-CF49-45B3-A464-049F99D043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F430B3-5E21-4C39-A362-A988DFB4F9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Nematodes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Root-knot = 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Lesion = 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Stubby = 82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40 is threshold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Ring = 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Spiral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01604-6E8E-4D02-9526-7B685BB6F0BF}"/>
              </a:ext>
            </a:extLst>
          </p:cNvPr>
          <p:cNvSpPr txBox="1"/>
          <p:nvPr/>
        </p:nvSpPr>
        <p:spPr>
          <a:xfrm>
            <a:off x="31223" y="6533273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R. Ethredge</a:t>
            </a:r>
          </a:p>
        </p:txBody>
      </p:sp>
    </p:spTree>
    <p:extLst>
      <p:ext uri="{BB962C8B-B14F-4D97-AF65-F5344CB8AC3E}">
        <p14:creationId xmlns:p14="http://schemas.microsoft.com/office/powerpoint/2010/main" val="1911477884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B131C1-CA0B-4E07-92DF-900426A7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Macon County – March 2023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437762-9188-49A9-90A4-01F6CE4C89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2" y="1135881"/>
            <a:ext cx="2735127" cy="36468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AF861D-D900-47C0-B52F-FB1360C4724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396" y="3262868"/>
            <a:ext cx="2161211" cy="28816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BB0806-3925-4E68-ABE4-99FD2C9C800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336787" y="1172931"/>
            <a:ext cx="4726924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u="sng" dirty="0"/>
              <a:t>Nematodes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Root-knot = 100-140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100 is threshold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Stubby = 170-200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40 is threshold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Lesion = 50-210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/>
              <a:t>200 or more is threshold</a:t>
            </a:r>
          </a:p>
          <a:p>
            <a:pPr lvl="2"/>
            <a:endParaRPr lang="en-US" i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4A737-FA71-4017-B2E3-A7A3F93E8FA7}"/>
              </a:ext>
            </a:extLst>
          </p:cNvPr>
          <p:cNvSpPr txBox="1"/>
          <p:nvPr/>
        </p:nvSpPr>
        <p:spPr>
          <a:xfrm>
            <a:off x="0" y="654219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Brown</a:t>
            </a:r>
          </a:p>
        </p:txBody>
      </p:sp>
    </p:spTree>
    <p:extLst>
      <p:ext uri="{BB962C8B-B14F-4D97-AF65-F5344CB8AC3E}">
        <p14:creationId xmlns:p14="http://schemas.microsoft.com/office/powerpoint/2010/main" val="43071992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F6A6-20EF-4FF9-9850-5B45F34A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Bulloch County – Spring 2023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080C229-C500-47EF-9316-742D89FBDCE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57814" y="591837"/>
            <a:ext cx="2586083" cy="35232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586BE2-45C5-49B7-BF37-F3D5CD001595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07" y="3863155"/>
            <a:ext cx="3556000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9C580-9FF9-44EA-B68D-6C8739EAA09F}"/>
              </a:ext>
            </a:extLst>
          </p:cNvPr>
          <p:cNvSpPr txBox="1"/>
          <p:nvPr/>
        </p:nvSpPr>
        <p:spPr>
          <a:xfrm>
            <a:off x="44759" y="437239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A8C35-E5AF-41B6-BCD8-CBFE927D8FE3}"/>
              </a:ext>
            </a:extLst>
          </p:cNvPr>
          <p:cNvSpPr txBox="1"/>
          <p:nvPr/>
        </p:nvSpPr>
        <p:spPr>
          <a:xfrm>
            <a:off x="0" y="6530155"/>
            <a:ext cx="853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Tyson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2FE8F9-7044-4D28-9148-3932CF87C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59" y="1060427"/>
            <a:ext cx="5143116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Planted March 24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Pioneer 1622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*Shallow planting depth (1.5”)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First 7 DAP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*1.52” rain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*3 nights below 49 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2022 – Peanuts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½X rate Strongarm in August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*70 stubby nematodes/100 cc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40/threshold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Replant showed same symptoms even after using Counter 20G INFR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Oxadiazon @ 1.9 ppm + Prodiamine @ 0.08 ppm detected in soil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Was impregnated on fertilizer</a:t>
            </a:r>
          </a:p>
          <a:p>
            <a:endParaRPr lang="en-US" b="1" i="1" u="sng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12871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9" ma:contentTypeDescription="Create a new document." ma:contentTypeScope="" ma:versionID="ce357b3fd03bfbaf988dbebf4bea9624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123cb5254c67ec84bf25b7bffd623c6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B2964D-FBA1-4522-8318-438F5467D8B4}">
  <ds:schemaRefs>
    <ds:schemaRef ds:uri="c613e7a6-ae2b-4057-9573-8cbc37370f0f"/>
    <ds:schemaRef ds:uri="http://purl.org/dc/dcmitype/"/>
    <ds:schemaRef ds:uri="d2182f11-ec6d-4344-bcdd-126cac1ae7e5"/>
    <ds:schemaRef ds:uri="http://schemas.microsoft.com/office/2006/documentManagement/types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D6248B-27C1-4A3E-BBAD-87F902F6A5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27FC10-0E41-4CDA-BFB8-A206ACE114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2192</Words>
  <Application>Microsoft Office PowerPoint</Application>
  <PresentationFormat>On-screen Show (4:3)</PresentationFormat>
  <Paragraphs>429</Paragraphs>
  <Slides>47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Monotype Sorts</vt:lpstr>
      <vt:lpstr>Times New Roman</vt:lpstr>
      <vt:lpstr>Wingdings</vt:lpstr>
      <vt:lpstr>1_Corn</vt:lpstr>
      <vt:lpstr>Corn</vt:lpstr>
      <vt:lpstr>Office Theme</vt:lpstr>
      <vt:lpstr>2_Corn</vt:lpstr>
      <vt:lpstr>1_Office Theme</vt:lpstr>
      <vt:lpstr>Weed Control  in Field Corn 2024</vt:lpstr>
      <vt:lpstr>2023 Problems</vt:lpstr>
      <vt:lpstr>Laurens County - 2023</vt:lpstr>
      <vt:lpstr>Scanning Electron Micrograph of a Goodyear (Black/Versigard Synthetic Rubber) Hose Used 8 Times.</vt:lpstr>
      <vt:lpstr>Halex GT/Counter - 2023</vt:lpstr>
      <vt:lpstr>Counter/Herbicides</vt:lpstr>
      <vt:lpstr>Seminole County – March 2023</vt:lpstr>
      <vt:lpstr>Macon County – March 2023</vt:lpstr>
      <vt:lpstr>Bulloch County – Spring 2023</vt:lpstr>
      <vt:lpstr>Pierce County - 2023</vt:lpstr>
      <vt:lpstr>Tattnall Co. - 2023</vt:lpstr>
      <vt:lpstr>Volunteer Corn Control</vt:lpstr>
      <vt:lpstr>Dims/Fops Have Soil Residual Properties</vt:lpstr>
      <vt:lpstr>RR Corn Control (Pioneer 33M57) 40 DAT*</vt:lpstr>
      <vt:lpstr>What happens when you spray Liberty on a non-LL corn hybrid?</vt:lpstr>
      <vt:lpstr>Yellow Nutsedge in Field Corn - 2023</vt:lpstr>
      <vt:lpstr>Sandea/PRE/Counter – 2023 Don’t do it!!!!!!</vt:lpstr>
      <vt:lpstr>2,4-D Injury in Non-Enlist™ Field Corn</vt:lpstr>
      <vt:lpstr>Tropical Spiderwort</vt:lpstr>
      <vt:lpstr>Tropical Spiderwort Control in Field Corn - 2005</vt:lpstr>
      <vt:lpstr>Tropical Spiderwort Control in Field Corn - 2005</vt:lpstr>
      <vt:lpstr>Tropical Spiderwort Control in Field Corn - 2005</vt:lpstr>
      <vt:lpstr>Field Corn Yield Loss (%) Caused by Uncontrolled Weeds in UGA  Weed Science Research Trials (2007-2023) Treated vs. Non-treated </vt:lpstr>
      <vt:lpstr>As always………</vt:lpstr>
      <vt:lpstr>Pre-Plant Burndowns - 2023</vt:lpstr>
      <vt:lpstr>Conventional Field Corn</vt:lpstr>
      <vt:lpstr>Field Corn Weed Control - 2023 No Roundup or Liberty??</vt:lpstr>
      <vt:lpstr>Field Corn Weed Control - 2023</vt:lpstr>
      <vt:lpstr>Field Corn Weed Control - 2023</vt:lpstr>
      <vt:lpstr>Field Corn Weed Control - 2023 No Roundup or Liberty?</vt:lpstr>
      <vt:lpstr>RR and/or Liberty Systems</vt:lpstr>
      <vt:lpstr>Field Corn Weed Control - 2023</vt:lpstr>
      <vt:lpstr>Field Corn Weed Control - 2023</vt:lpstr>
      <vt:lpstr>Field Corn Weed Control - 2023</vt:lpstr>
      <vt:lpstr>Field Corn Weed Control – 2023  No Roundup or Atrazine</vt:lpstr>
      <vt:lpstr>Field Corn Weed Control – 2023 No Roundup or Atrazine</vt:lpstr>
      <vt:lpstr>New(er) Products Being Tested - I Not in UGA Pest Control Handbook (yet?)</vt:lpstr>
      <vt:lpstr>New(er) Products Being Tested - II Not in UGA Pest Control Handbook (yet?)</vt:lpstr>
      <vt:lpstr>Field Corn Weed Control - 2023</vt:lpstr>
      <vt:lpstr>Field Corn Weed Control - 2023</vt:lpstr>
      <vt:lpstr>Field Corn Weed Control – 2023 Late-Season</vt:lpstr>
      <vt:lpstr>Field Corn Weed Control – 2023</vt:lpstr>
      <vt:lpstr>Post-Harvest</vt:lpstr>
      <vt:lpstr>Post-Harvest Weed Control - 2023 Gramoxone 2SL @ 48 oz/A + Tricor 4F @ 8 oz/A + NIS @ 0.25% v/v (15 GPA, AIXR11002 nozzles, 3.5 MPH)</vt:lpstr>
      <vt:lpstr>Post-Harvest Weed Control - 2023 Gramoxone 2SL @ 48 oz/A + Tricor 4F @ 8 oz/A + NIS @ 0.25% v/v (15 GPA, AIXR11002 nozzles, 3.5 MPH)</vt:lpstr>
      <vt:lpstr>Post-Harvest Control of Tropical Spiderwort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Weed Control  in Field Corn 2024</dc:title>
  <dc:creator>Eric P. Prostko</dc:creator>
  <cp:lastModifiedBy>Eric P. Prostko</cp:lastModifiedBy>
  <cp:revision>11</cp:revision>
  <cp:lastPrinted>2023-10-19T17:45:22Z</cp:lastPrinted>
  <dcterms:created xsi:type="dcterms:W3CDTF">2023-10-19T15:37:15Z</dcterms:created>
  <dcterms:modified xsi:type="dcterms:W3CDTF">2023-11-24T13:38:28Z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