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2" r:id="rId5"/>
    <p:sldMasterId id="2147483712" r:id="rId6"/>
  </p:sldMasterIdLst>
  <p:notesMasterIdLst>
    <p:notesMasterId r:id="rId37"/>
  </p:notesMasterIdLst>
  <p:sldIdLst>
    <p:sldId id="266" r:id="rId7"/>
    <p:sldId id="911" r:id="rId8"/>
    <p:sldId id="910" r:id="rId9"/>
    <p:sldId id="465" r:id="rId10"/>
    <p:sldId id="1813" r:id="rId11"/>
    <p:sldId id="271" r:id="rId12"/>
    <p:sldId id="905" r:id="rId13"/>
    <p:sldId id="268" r:id="rId14"/>
    <p:sldId id="468" r:id="rId15"/>
    <p:sldId id="332" r:id="rId16"/>
    <p:sldId id="466" r:id="rId17"/>
    <p:sldId id="432" r:id="rId18"/>
    <p:sldId id="442" r:id="rId19"/>
    <p:sldId id="467" r:id="rId20"/>
    <p:sldId id="464" r:id="rId21"/>
    <p:sldId id="469" r:id="rId22"/>
    <p:sldId id="904" r:id="rId23"/>
    <p:sldId id="917" r:id="rId24"/>
    <p:sldId id="913" r:id="rId25"/>
    <p:sldId id="914" r:id="rId26"/>
    <p:sldId id="915" r:id="rId27"/>
    <p:sldId id="916" r:id="rId28"/>
    <p:sldId id="906" r:id="rId29"/>
    <p:sldId id="907" r:id="rId30"/>
    <p:sldId id="908" r:id="rId31"/>
    <p:sldId id="909" r:id="rId32"/>
    <p:sldId id="912" r:id="rId33"/>
    <p:sldId id="697" r:id="rId34"/>
    <p:sldId id="1814" r:id="rId35"/>
    <p:sldId id="267" r:id="rId36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9F8B56-AC24-469B-AD4C-CD3E38631B40}">
          <p14:sldIdLst>
            <p14:sldId id="266"/>
            <p14:sldId id="911"/>
            <p14:sldId id="910"/>
            <p14:sldId id="465"/>
            <p14:sldId id="1813"/>
            <p14:sldId id="271"/>
            <p14:sldId id="905"/>
            <p14:sldId id="268"/>
            <p14:sldId id="468"/>
            <p14:sldId id="332"/>
            <p14:sldId id="466"/>
            <p14:sldId id="432"/>
          </p14:sldIdLst>
        </p14:section>
        <p14:section name="Untitled Section" id="{E7BB4CA3-1671-44B4-AAE6-8F197DB2504B}">
          <p14:sldIdLst>
            <p14:sldId id="442"/>
            <p14:sldId id="467"/>
            <p14:sldId id="464"/>
            <p14:sldId id="469"/>
            <p14:sldId id="904"/>
            <p14:sldId id="917"/>
            <p14:sldId id="913"/>
            <p14:sldId id="914"/>
            <p14:sldId id="915"/>
            <p14:sldId id="916"/>
            <p14:sldId id="906"/>
            <p14:sldId id="907"/>
            <p14:sldId id="908"/>
            <p14:sldId id="909"/>
            <p14:sldId id="912"/>
            <p14:sldId id="697"/>
            <p14:sldId id="1814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P. Prostko" initials="EPP" lastIdx="1" clrIdx="0">
    <p:extLst>
      <p:ext uri="{19B8F6BF-5375-455C-9EA6-DF929625EA0E}">
        <p15:presenceInfo xmlns:p15="http://schemas.microsoft.com/office/powerpoint/2012/main" userId="S-1-5-21-1379256483-1747903074-2057407929-6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88152709216105"/>
          <c:y val="2.9121593445679102E-2"/>
          <c:w val="0.83202466194967895"/>
          <c:h val="0.84280756494223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corn</c:v>
                </c:pt>
                <c:pt idx="1">
                  <c:v>soybean</c:v>
                </c:pt>
                <c:pt idx="2">
                  <c:v>wheat</c:v>
                </c:pt>
                <c:pt idx="3">
                  <c:v>cotton</c:v>
                </c:pt>
                <c:pt idx="4">
                  <c:v>rice</c:v>
                </c:pt>
                <c:pt idx="5">
                  <c:v>peanut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94096</c:v>
                </c:pt>
                <c:pt idx="1">
                  <c:v>83505</c:v>
                </c:pt>
                <c:pt idx="2">
                  <c:v>49628</c:v>
                </c:pt>
                <c:pt idx="3">
                  <c:v>11087</c:v>
                </c:pt>
                <c:pt idx="4">
                  <c:v>2687</c:v>
                </c:pt>
                <c:pt idx="5">
                  <c:v>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7-4022-A4DA-45BFA7058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6997056"/>
        <c:axId val="267000992"/>
      </c:barChart>
      <c:catAx>
        <c:axId val="266997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Crop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000992"/>
        <c:crosses val="autoZero"/>
        <c:auto val="1"/>
        <c:lblAlgn val="ctr"/>
        <c:lblOffset val="100"/>
        <c:noMultiLvlLbl val="0"/>
      </c:catAx>
      <c:valAx>
        <c:axId val="26700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997056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41105043559013E-2"/>
          <c:y val="8.9523781489930579E-2"/>
          <c:w val="0.88477990488897096"/>
          <c:h val="0.77991316505997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 - 2 oz/A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PRE - 2 oz/A</c:v>
                </c:pt>
                <c:pt idx="1">
                  <c:v>POST - 1 oz/A*</c:v>
                </c:pt>
                <c:pt idx="2">
                  <c:v>POST - 2 oz/A*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60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6-4E4D-B633-4B1BC895A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0750280"/>
        <c:axId val="490748640"/>
      </c:barChart>
      <c:catAx>
        <c:axId val="490750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Timing/Rate</a:t>
                </a:r>
              </a:p>
            </c:rich>
          </c:tx>
          <c:layout>
            <c:manualLayout>
              <c:xMode val="edge"/>
              <c:yMode val="edge"/>
              <c:x val="0.44929904098274931"/>
              <c:y val="0.94443603895307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748640"/>
        <c:crosses val="autoZero"/>
        <c:auto val="1"/>
        <c:lblAlgn val="ctr"/>
        <c:lblOffset val="100"/>
        <c:noMultiLvlLbl val="0"/>
      </c:catAx>
      <c:valAx>
        <c:axId val="49074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Necrosis  (%)</a:t>
                </a:r>
              </a:p>
            </c:rich>
          </c:tx>
          <c:layout>
            <c:manualLayout>
              <c:xMode val="edge"/>
              <c:yMode val="edge"/>
              <c:x val="1.9378990067469959E-2"/>
              <c:y val="0.40819054627517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750280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41105043559013E-2"/>
          <c:y val="8.9523781489930579E-2"/>
          <c:w val="0.88477990488897096"/>
          <c:h val="0.77991316505997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 - 2 oz/A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39</c:v>
                </c:pt>
                <c:pt idx="1">
                  <c:v>57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6-4E4D-B633-4B1BC895A3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- 1 oz/A*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39</c:v>
                </c:pt>
                <c:pt idx="1">
                  <c:v>57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35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6-4E4D-B633-4B1BC895A3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 2 oz/A*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39</c:v>
                </c:pt>
                <c:pt idx="1">
                  <c:v>57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60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96-4E4D-B633-4B1BC895A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0750280"/>
        <c:axId val="490748640"/>
      </c:barChart>
      <c:catAx>
        <c:axId val="490750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Time (DAP)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748640"/>
        <c:crosses val="autoZero"/>
        <c:auto val="1"/>
        <c:lblAlgn val="ctr"/>
        <c:lblOffset val="100"/>
        <c:noMultiLvlLbl val="0"/>
      </c:catAx>
      <c:valAx>
        <c:axId val="49074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Stunting (%)</a:t>
                </a:r>
              </a:p>
            </c:rich>
          </c:tx>
          <c:layout>
            <c:manualLayout>
              <c:xMode val="edge"/>
              <c:yMode val="edge"/>
              <c:x val="1.9378990067469959E-2"/>
              <c:y val="0.40819054627517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750280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41105043559013E-2"/>
          <c:y val="8.9523781489930579E-2"/>
          <c:w val="0.88477990488897096"/>
          <c:h val="0.77991316505997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NTC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Height</c:v>
                </c:pt>
                <c:pt idx="1">
                  <c:v>Width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 formatCode="General">
                  <c:v>14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6-4E4D-B633-4B1BC895A3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 - 2 oz/A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Height</c:v>
                </c:pt>
                <c:pt idx="1">
                  <c:v>Width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 formatCode="General">
                  <c:v>13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6-4E4D-B633-4B1BC895A3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 - 1 oz/A*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Height</c:v>
                </c:pt>
                <c:pt idx="1">
                  <c:v>Width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 formatCode="General">
                  <c:v>12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96-4E4D-B633-4B1BC895A3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POST 2 oz/A*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Height</c:v>
                </c:pt>
                <c:pt idx="1">
                  <c:v>Width</c:v>
                </c:pt>
              </c:strCache>
            </c:strRef>
          </c:cat>
          <c:val>
            <c:numRef>
              <c:f>Sheet1!$E$2:$E$3</c:f>
              <c:numCache>
                <c:formatCode>0</c:formatCode>
                <c:ptCount val="2"/>
                <c:pt idx="0" formatCode="General">
                  <c:v>11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E-40D4-8560-343C7E3AB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0750280"/>
        <c:axId val="490748640"/>
      </c:barChart>
      <c:catAx>
        <c:axId val="49075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748640"/>
        <c:crosses val="autoZero"/>
        <c:auto val="1"/>
        <c:lblAlgn val="ctr"/>
        <c:lblOffset val="100"/>
        <c:noMultiLvlLbl val="0"/>
      </c:catAx>
      <c:valAx>
        <c:axId val="49074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Inches</a:t>
                </a:r>
              </a:p>
            </c:rich>
          </c:tx>
          <c:layout>
            <c:manualLayout>
              <c:xMode val="edge"/>
              <c:yMode val="edge"/>
              <c:x val="1.9378990067469959E-2"/>
              <c:y val="0.40819054627517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750280"/>
        <c:crosses val="autoZero"/>
        <c:crossBetween val="between"/>
        <c:majorUnit val="8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64557783099008E-2"/>
          <c:y val="8.9523781489930579E-2"/>
          <c:w val="0.88477990488897096"/>
          <c:h val="0.77991316505997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 - 2 oz/A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17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NTC</c:v>
                </c:pt>
                <c:pt idx="1">
                  <c:v>PRE - 2 oz/A</c:v>
                </c:pt>
                <c:pt idx="2">
                  <c:v>POST - 1 oz/A*</c:v>
                </c:pt>
                <c:pt idx="3">
                  <c:v>POST - 2 oz/A*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5575</c:v>
                </c:pt>
                <c:pt idx="1">
                  <c:v>5032</c:v>
                </c:pt>
                <c:pt idx="2">
                  <c:v>4845</c:v>
                </c:pt>
                <c:pt idx="3">
                  <c:v>4713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6-4E4D-B633-4B1BC895A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0750280"/>
        <c:axId val="490748640"/>
      </c:barChart>
      <c:catAx>
        <c:axId val="490750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Timing/Rate</a:t>
                </a:r>
              </a:p>
            </c:rich>
          </c:tx>
          <c:layout>
            <c:manualLayout>
              <c:xMode val="edge"/>
              <c:yMode val="edge"/>
              <c:x val="0.44929904098274931"/>
              <c:y val="0.94443603895307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748640"/>
        <c:crosses val="autoZero"/>
        <c:auto val="1"/>
        <c:lblAlgn val="ctr"/>
        <c:lblOffset val="100"/>
        <c:noMultiLvlLbl val="0"/>
      </c:catAx>
      <c:valAx>
        <c:axId val="490748640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Yield</a:t>
                </a:r>
                <a:r>
                  <a:rPr lang="en-US" b="1" i="1" baseline="0" dirty="0"/>
                  <a:t> (lbs/A)</a:t>
                </a:r>
                <a:endParaRPr lang="en-US" b="1" i="1" dirty="0"/>
              </a:p>
            </c:rich>
          </c:tx>
          <c:layout>
            <c:manualLayout>
              <c:xMode val="edge"/>
              <c:yMode val="edge"/>
              <c:x val="0"/>
              <c:y val="0.380776216057104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750280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1327448334947"/>
          <c:y val="2.9121593445679102E-2"/>
          <c:w val="0.86133118818872056"/>
          <c:h val="0.84280756494223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58-4D09-9AA9-6AC1F4FF552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258-4D09-9AA9-6AC1F4FF5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4302</c:v>
                </c:pt>
                <c:pt idx="1">
                  <c:v>4909</c:v>
                </c:pt>
                <c:pt idx="2">
                  <c:v>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8-4D09-9AA9-6AC1F4FF5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5808584"/>
        <c:axId val="705806288"/>
      </c:barChart>
      <c:catAx>
        <c:axId val="705808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Rate (oz/A)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806288"/>
        <c:crosses val="autoZero"/>
        <c:auto val="1"/>
        <c:lblAlgn val="ctr"/>
        <c:lblOffset val="100"/>
        <c:noMultiLvlLbl val="0"/>
      </c:catAx>
      <c:valAx>
        <c:axId val="705806288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Yield (lbs/A)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80858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58-4D09-9AA9-6AC1F4FF552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945-4728-8C35-3737F7EED0F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258-4D09-9AA9-6AC1F4FF552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45-4728-8C35-3737F7EED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4329</c:v>
                </c:pt>
                <c:pt idx="1">
                  <c:v>3675</c:v>
                </c:pt>
                <c:pt idx="2">
                  <c:v>3668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8-4D09-9AA9-6AC1F4FF5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5808584"/>
        <c:axId val="705806288"/>
      </c:barChart>
      <c:catAx>
        <c:axId val="705808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Rate (oz/A)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806288"/>
        <c:crosses val="autoZero"/>
        <c:auto val="1"/>
        <c:lblAlgn val="ctr"/>
        <c:lblOffset val="100"/>
        <c:noMultiLvlLbl val="0"/>
      </c:catAx>
      <c:valAx>
        <c:axId val="705806288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Yield (lbs/A)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80858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5154811357946"/>
          <c:y val="2.9121593445679102E-2"/>
          <c:w val="0.86133118818872056"/>
          <c:h val="0.84280756494223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58-4D09-9AA9-6AC1F4FF552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945-4728-8C35-3737F7EED0F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258-4D09-9AA9-6AC1F4FF552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45-4728-8C35-3737F7EED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4363</c:v>
                </c:pt>
                <c:pt idx="1">
                  <c:v>3264</c:v>
                </c:pt>
                <c:pt idx="2">
                  <c:v>3543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8-4D09-9AA9-6AC1F4FF5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5808584"/>
        <c:axId val="705806288"/>
      </c:barChart>
      <c:catAx>
        <c:axId val="705808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Rate (oz/A)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806288"/>
        <c:crosses val="autoZero"/>
        <c:auto val="1"/>
        <c:lblAlgn val="ctr"/>
        <c:lblOffset val="100"/>
        <c:noMultiLvlLbl val="0"/>
      </c:catAx>
      <c:valAx>
        <c:axId val="705806288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Yield (lbs/A)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80858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58-4D09-9AA9-6AC1F4FF552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945-4728-8C35-3737F7EED0F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258-4D09-9AA9-6AC1F4FF552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45-4728-8C35-3737F7EED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4720</c:v>
                </c:pt>
                <c:pt idx="1">
                  <c:v>3783</c:v>
                </c:pt>
                <c:pt idx="2">
                  <c:v>3958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8-4D09-9AA9-6AC1F4FF5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5808584"/>
        <c:axId val="705806288"/>
      </c:barChart>
      <c:catAx>
        <c:axId val="705808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Rate (oz/A)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806288"/>
        <c:crosses val="autoZero"/>
        <c:auto val="1"/>
        <c:lblAlgn val="ctr"/>
        <c:lblOffset val="100"/>
        <c:noMultiLvlLbl val="0"/>
      </c:catAx>
      <c:valAx>
        <c:axId val="705806288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dirty="0"/>
                  <a:t>Yield (lbs/A)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80858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0.22614</cdr:x>
      <cdr:y>0.785</cdr:y>
    </cdr:from>
    <cdr:to>
      <cdr:x>0.35299</cdr:x>
      <cdr:y>0.96444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3086628-3E89-4911-8A7F-1AFF896937A3}"/>
            </a:ext>
          </a:extLst>
        </cdr:cNvPr>
        <cdr:cNvSpPr txBox="1"/>
      </cdr:nvSpPr>
      <cdr:spPr>
        <a:xfrm xmlns:a="http://schemas.openxmlformats.org/drawingml/2006/main">
          <a:off x="1630234" y="40002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c</a:t>
          </a:r>
        </a:p>
      </cdr:txBody>
    </cdr:sp>
  </cdr:relSizeAnchor>
  <cdr:relSizeAnchor xmlns:cdr="http://schemas.openxmlformats.org/drawingml/2006/chartDrawing">
    <cdr:from>
      <cdr:x>0.52097</cdr:x>
      <cdr:y>0.34062</cdr:y>
    </cdr:from>
    <cdr:to>
      <cdr:x>0.64782</cdr:x>
      <cdr:y>0.52006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E56F98B-46A9-4386-949C-25DE95575547}"/>
            </a:ext>
          </a:extLst>
        </cdr:cNvPr>
        <cdr:cNvSpPr txBox="1"/>
      </cdr:nvSpPr>
      <cdr:spPr>
        <a:xfrm xmlns:a="http://schemas.openxmlformats.org/drawingml/2006/main">
          <a:off x="3755596" y="17357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b</a:t>
          </a:r>
        </a:p>
      </cdr:txBody>
    </cdr:sp>
  </cdr:relSizeAnchor>
  <cdr:relSizeAnchor xmlns:cdr="http://schemas.openxmlformats.org/drawingml/2006/chartDrawing">
    <cdr:from>
      <cdr:x>0.81351</cdr:x>
      <cdr:y>0.22989</cdr:y>
    </cdr:from>
    <cdr:to>
      <cdr:x>0.94036</cdr:x>
      <cdr:y>0.40933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E625247F-8042-40B6-B93E-2F99A3A0BD03}"/>
            </a:ext>
          </a:extLst>
        </cdr:cNvPr>
        <cdr:cNvSpPr txBox="1"/>
      </cdr:nvSpPr>
      <cdr:spPr>
        <a:xfrm xmlns:a="http://schemas.openxmlformats.org/drawingml/2006/main">
          <a:off x="5864481" y="11714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0.20157</cdr:x>
      <cdr:y>0.82056</cdr:y>
    </cdr:from>
    <cdr:to>
      <cdr:x>0.32842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3086628-3E89-4911-8A7F-1AFF896937A3}"/>
            </a:ext>
          </a:extLst>
        </cdr:cNvPr>
        <cdr:cNvSpPr txBox="1"/>
      </cdr:nvSpPr>
      <cdr:spPr>
        <a:xfrm xmlns:a="http://schemas.openxmlformats.org/drawingml/2006/main">
          <a:off x="1453120" y="4181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c</a:t>
          </a:r>
        </a:p>
      </cdr:txBody>
    </cdr:sp>
  </cdr:relSizeAnchor>
  <cdr:relSizeAnchor xmlns:cdr="http://schemas.openxmlformats.org/drawingml/2006/chartDrawing">
    <cdr:from>
      <cdr:x>0.29985</cdr:x>
      <cdr:y>0.4942</cdr:y>
    </cdr:from>
    <cdr:to>
      <cdr:x>0.42669</cdr:x>
      <cdr:y>0.67364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E56F98B-46A9-4386-949C-25DE95575547}"/>
            </a:ext>
          </a:extLst>
        </cdr:cNvPr>
        <cdr:cNvSpPr txBox="1"/>
      </cdr:nvSpPr>
      <cdr:spPr>
        <a:xfrm xmlns:a="http://schemas.openxmlformats.org/drawingml/2006/main">
          <a:off x="2161575" y="25183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>
                  <a:lumMod val="20000"/>
                  <a:lumOff val="80000"/>
                </a:schemeClr>
              </a:solidFill>
            </a:rPr>
            <a:t>b</a:t>
          </a:r>
        </a:p>
      </cdr:txBody>
    </cdr:sp>
  </cdr:relSizeAnchor>
  <cdr:relSizeAnchor xmlns:cdr="http://schemas.openxmlformats.org/drawingml/2006/chartDrawing">
    <cdr:from>
      <cdr:x>0.39698</cdr:x>
      <cdr:y>0.22504</cdr:y>
    </cdr:from>
    <cdr:to>
      <cdr:x>0.52383</cdr:x>
      <cdr:y>0.40448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28FF02A-F234-4887-ADA5-21D5EF90300A}"/>
            </a:ext>
          </a:extLst>
        </cdr:cNvPr>
        <cdr:cNvSpPr txBox="1"/>
      </cdr:nvSpPr>
      <cdr:spPr>
        <a:xfrm xmlns:a="http://schemas.openxmlformats.org/drawingml/2006/main">
          <a:off x="2861791" y="11467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a</a:t>
          </a:r>
        </a:p>
      </cdr:txBody>
    </cdr:sp>
  </cdr:relSizeAnchor>
  <cdr:relSizeAnchor xmlns:cdr="http://schemas.openxmlformats.org/drawingml/2006/chartDrawing">
    <cdr:from>
      <cdr:x>0.6421</cdr:x>
      <cdr:y>0.77548</cdr:y>
    </cdr:from>
    <cdr:to>
      <cdr:x>0.76895</cdr:x>
      <cdr:y>0.95492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26001AD-1D49-4B79-8F9E-E22A7E034FBE}"/>
            </a:ext>
          </a:extLst>
        </cdr:cNvPr>
        <cdr:cNvSpPr txBox="1"/>
      </cdr:nvSpPr>
      <cdr:spPr>
        <a:xfrm xmlns:a="http://schemas.openxmlformats.org/drawingml/2006/main">
          <a:off x="4628807" y="39517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c</a:t>
          </a:r>
        </a:p>
      </cdr:txBody>
    </cdr:sp>
  </cdr:relSizeAnchor>
  <cdr:relSizeAnchor xmlns:cdr="http://schemas.openxmlformats.org/drawingml/2006/chartDrawing">
    <cdr:from>
      <cdr:x>0.73981</cdr:x>
      <cdr:y>0.34224</cdr:y>
    </cdr:from>
    <cdr:to>
      <cdr:x>0.86665</cdr:x>
      <cdr:y>0.52168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A30E27DC-1A50-4C2C-9C06-2E01BACC88AE}"/>
            </a:ext>
          </a:extLst>
        </cdr:cNvPr>
        <cdr:cNvSpPr txBox="1"/>
      </cdr:nvSpPr>
      <cdr:spPr>
        <a:xfrm xmlns:a="http://schemas.openxmlformats.org/drawingml/2006/main">
          <a:off x="5333142" y="17440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>
                  <a:lumMod val="20000"/>
                  <a:lumOff val="80000"/>
                </a:schemeClr>
              </a:solidFill>
            </a:rPr>
            <a:t>b</a:t>
          </a:r>
        </a:p>
      </cdr:txBody>
    </cdr:sp>
  </cdr:relSizeAnchor>
  <cdr:relSizeAnchor xmlns:cdr="http://schemas.openxmlformats.org/drawingml/2006/chartDrawing">
    <cdr:from>
      <cdr:x>0.83637</cdr:x>
      <cdr:y>0.22989</cdr:y>
    </cdr:from>
    <cdr:to>
      <cdr:x>0.96321</cdr:x>
      <cdr:y>0.40933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E625247F-8042-40B6-B93E-2F99A3A0BD03}"/>
            </a:ext>
          </a:extLst>
        </cdr:cNvPr>
        <cdr:cNvSpPr txBox="1"/>
      </cdr:nvSpPr>
      <cdr:spPr>
        <a:xfrm xmlns:a="http://schemas.openxmlformats.org/drawingml/2006/main">
          <a:off x="6029238" y="11714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0.18043</cdr:x>
      <cdr:y>0.57808</cdr:y>
    </cdr:from>
    <cdr:to>
      <cdr:x>0.30728</cdr:x>
      <cdr:y>0.75751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3086628-3E89-4911-8A7F-1AFF896937A3}"/>
            </a:ext>
          </a:extLst>
        </cdr:cNvPr>
        <cdr:cNvSpPr txBox="1"/>
      </cdr:nvSpPr>
      <cdr:spPr>
        <a:xfrm xmlns:a="http://schemas.openxmlformats.org/drawingml/2006/main">
          <a:off x="1300720" y="29457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a</a:t>
          </a:r>
        </a:p>
      </cdr:txBody>
    </cdr:sp>
  </cdr:relSizeAnchor>
  <cdr:relSizeAnchor xmlns:cdr="http://schemas.openxmlformats.org/drawingml/2006/chartDrawing">
    <cdr:from>
      <cdr:x>0.33873</cdr:x>
      <cdr:y>0.63012</cdr:y>
    </cdr:from>
    <cdr:to>
      <cdr:x>0.46557</cdr:x>
      <cdr:y>0.80956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E56F98B-46A9-4386-949C-25DE95575547}"/>
            </a:ext>
          </a:extLst>
        </cdr:cNvPr>
        <cdr:cNvSpPr txBox="1"/>
      </cdr:nvSpPr>
      <cdr:spPr>
        <a:xfrm xmlns:a="http://schemas.openxmlformats.org/drawingml/2006/main">
          <a:off x="2441817" y="3211016"/>
          <a:ext cx="914369" cy="914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b</a:t>
          </a:r>
        </a:p>
      </cdr:txBody>
    </cdr:sp>
  </cdr:relSizeAnchor>
  <cdr:relSizeAnchor xmlns:cdr="http://schemas.openxmlformats.org/drawingml/2006/chartDrawing">
    <cdr:from>
      <cdr:x>0.25806</cdr:x>
      <cdr:y>0.60581</cdr:y>
    </cdr:from>
    <cdr:to>
      <cdr:x>0.38491</cdr:x>
      <cdr:y>0.78525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28FF02A-F234-4887-ADA5-21D5EF90300A}"/>
            </a:ext>
          </a:extLst>
        </cdr:cNvPr>
        <cdr:cNvSpPr txBox="1"/>
      </cdr:nvSpPr>
      <cdr:spPr>
        <a:xfrm xmlns:a="http://schemas.openxmlformats.org/drawingml/2006/main">
          <a:off x="1860289" y="3087127"/>
          <a:ext cx="914441" cy="914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>
                  <a:lumMod val="20000"/>
                  <a:lumOff val="80000"/>
                </a:schemeClr>
              </a:solidFill>
            </a:rPr>
            <a:t>a</a:t>
          </a:r>
        </a:p>
      </cdr:txBody>
    </cdr:sp>
  </cdr:relSizeAnchor>
  <cdr:relSizeAnchor xmlns:cdr="http://schemas.openxmlformats.org/drawingml/2006/chartDrawing">
    <cdr:from>
      <cdr:x>0.69924</cdr:x>
      <cdr:y>0.15553</cdr:y>
    </cdr:from>
    <cdr:to>
      <cdr:x>0.82608</cdr:x>
      <cdr:y>0.33497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26001AD-1D49-4B79-8F9E-E22A7E034FBE}"/>
            </a:ext>
          </a:extLst>
        </cdr:cNvPr>
        <cdr:cNvSpPr txBox="1"/>
      </cdr:nvSpPr>
      <cdr:spPr>
        <a:xfrm xmlns:a="http://schemas.openxmlformats.org/drawingml/2006/main">
          <a:off x="5040699" y="7925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>
                  <a:lumMod val="20000"/>
                  <a:lumOff val="80000"/>
                </a:schemeClr>
              </a:solidFill>
            </a:rPr>
            <a:t>a</a:t>
          </a:r>
        </a:p>
      </cdr:txBody>
    </cdr:sp>
  </cdr:relSizeAnchor>
  <cdr:relSizeAnchor xmlns:cdr="http://schemas.openxmlformats.org/drawingml/2006/chartDrawing">
    <cdr:from>
      <cdr:x>0.77838</cdr:x>
      <cdr:y>0.25252</cdr:y>
    </cdr:from>
    <cdr:to>
      <cdr:x>0.90522</cdr:x>
      <cdr:y>0.43196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A30E27DC-1A50-4C2C-9C06-2E01BACC88AE}"/>
            </a:ext>
          </a:extLst>
        </cdr:cNvPr>
        <cdr:cNvSpPr txBox="1"/>
      </cdr:nvSpPr>
      <cdr:spPr>
        <a:xfrm xmlns:a="http://schemas.openxmlformats.org/drawingml/2006/main">
          <a:off x="5611183" y="1286788"/>
          <a:ext cx="914369" cy="914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b</a:t>
          </a:r>
        </a:p>
      </cdr:txBody>
    </cdr:sp>
  </cdr:relSizeAnchor>
  <cdr:relSizeAnchor xmlns:cdr="http://schemas.openxmlformats.org/drawingml/2006/chartDrawing">
    <cdr:from>
      <cdr:x>0.62039</cdr:x>
      <cdr:y>0.15714</cdr:y>
    </cdr:from>
    <cdr:to>
      <cdr:x>0.74723</cdr:x>
      <cdr:y>0.33658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E625247F-8042-40B6-B93E-2F99A3A0BD03}"/>
            </a:ext>
          </a:extLst>
        </cdr:cNvPr>
        <cdr:cNvSpPr txBox="1"/>
      </cdr:nvSpPr>
      <cdr:spPr>
        <a:xfrm xmlns:a="http://schemas.openxmlformats.org/drawingml/2006/main">
          <a:off x="4472287" y="8007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a</a:t>
          </a:r>
        </a:p>
      </cdr:txBody>
    </cdr:sp>
  </cdr:relSizeAnchor>
  <cdr:relSizeAnchor xmlns:cdr="http://schemas.openxmlformats.org/drawingml/2006/chartDrawing">
    <cdr:from>
      <cdr:x>0.41908</cdr:x>
      <cdr:y>0.64616</cdr:y>
    </cdr:from>
    <cdr:to>
      <cdr:x>0.54593</cdr:x>
      <cdr:y>0.8256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89D7FBB-435E-4AF8-9A99-07FEA1B1DFC0}"/>
            </a:ext>
          </a:extLst>
        </cdr:cNvPr>
        <cdr:cNvSpPr txBox="1"/>
      </cdr:nvSpPr>
      <cdr:spPr>
        <a:xfrm xmlns:a="http://schemas.openxmlformats.org/drawingml/2006/main">
          <a:off x="3021085" y="32927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>
                  <a:lumMod val="20000"/>
                  <a:lumOff val="80000"/>
                </a:schemeClr>
              </a:solidFill>
            </a:rPr>
            <a:t>b</a:t>
          </a:r>
        </a:p>
      </cdr:txBody>
    </cdr:sp>
  </cdr:relSizeAnchor>
  <cdr:relSizeAnchor xmlns:cdr="http://schemas.openxmlformats.org/drawingml/2006/chartDrawing">
    <cdr:from>
      <cdr:x>0.86094</cdr:x>
      <cdr:y>0.25737</cdr:y>
    </cdr:from>
    <cdr:to>
      <cdr:x>0.98778</cdr:x>
      <cdr:y>0.43681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F26231D1-81A2-4A03-93D6-D5C13A4903FB}"/>
            </a:ext>
          </a:extLst>
        </cdr:cNvPr>
        <cdr:cNvSpPr txBox="1"/>
      </cdr:nvSpPr>
      <cdr:spPr>
        <a:xfrm xmlns:a="http://schemas.openxmlformats.org/drawingml/2006/main">
          <a:off x="6206353" y="13115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>
                  <a:lumMod val="20000"/>
                  <a:lumOff val="80000"/>
                </a:schemeClr>
              </a:solidFill>
            </a:rPr>
            <a:t>b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0.23882</cdr:x>
      <cdr:y>0.18534</cdr:y>
    </cdr:from>
    <cdr:to>
      <cdr:x>0.36566</cdr:x>
      <cdr:y>0.36477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0E6B6E4-B455-4B11-96C4-5106AB46BE11}"/>
            </a:ext>
          </a:extLst>
        </cdr:cNvPr>
        <cdr:cNvSpPr txBox="1"/>
      </cdr:nvSpPr>
      <cdr:spPr>
        <a:xfrm xmlns:a="http://schemas.openxmlformats.org/drawingml/2006/main">
          <a:off x="1721594" y="9444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bcd</a:t>
          </a:r>
        </a:p>
      </cdr:txBody>
    </cdr:sp>
  </cdr:relSizeAnchor>
  <cdr:relSizeAnchor xmlns:cdr="http://schemas.openxmlformats.org/drawingml/2006/chartDrawing">
    <cdr:from>
      <cdr:x>0.53458</cdr:x>
      <cdr:y>0.08467</cdr:y>
    </cdr:from>
    <cdr:to>
      <cdr:x>0.66143</cdr:x>
      <cdr:y>0.26411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6529148-F17B-43D1-AB8A-0A2522BDDB12}"/>
            </a:ext>
          </a:extLst>
        </cdr:cNvPr>
        <cdr:cNvSpPr txBox="1"/>
      </cdr:nvSpPr>
      <cdr:spPr>
        <a:xfrm xmlns:a="http://schemas.openxmlformats.org/drawingml/2006/main">
          <a:off x="3853707" y="4314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a</a:t>
          </a:r>
        </a:p>
      </cdr:txBody>
    </cdr:sp>
  </cdr:relSizeAnchor>
  <cdr:relSizeAnchor xmlns:cdr="http://schemas.openxmlformats.org/drawingml/2006/chartDrawing">
    <cdr:from>
      <cdr:x>0.81549</cdr:x>
      <cdr:y>0.10218</cdr:y>
    </cdr:from>
    <cdr:to>
      <cdr:x>0.94234</cdr:x>
      <cdr:y>0.28162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5F8A8D2-DE86-42CB-B228-30119BB654CB}"/>
            </a:ext>
          </a:extLst>
        </cdr:cNvPr>
        <cdr:cNvSpPr txBox="1"/>
      </cdr:nvSpPr>
      <cdr:spPr>
        <a:xfrm xmlns:a="http://schemas.openxmlformats.org/drawingml/2006/main">
          <a:off x="5878768" y="520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ab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0.23944</cdr:x>
      <cdr:y>0.17833</cdr:y>
    </cdr:from>
    <cdr:to>
      <cdr:x>0.36628</cdr:x>
      <cdr:y>0.35777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E66A10B-69FF-4CAD-815D-9A0F33B4A4EC}"/>
            </a:ext>
          </a:extLst>
        </cdr:cNvPr>
        <cdr:cNvSpPr txBox="1"/>
      </cdr:nvSpPr>
      <cdr:spPr>
        <a:xfrm xmlns:a="http://schemas.openxmlformats.org/drawingml/2006/main">
          <a:off x="1726054" y="9087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bc</a:t>
          </a:r>
        </a:p>
      </cdr:txBody>
    </cdr:sp>
  </cdr:relSizeAnchor>
  <cdr:relSizeAnchor xmlns:cdr="http://schemas.openxmlformats.org/drawingml/2006/chartDrawing">
    <cdr:from>
      <cdr:x>0.52777</cdr:x>
      <cdr:y>0.29212</cdr:y>
    </cdr:from>
    <cdr:to>
      <cdr:x>0.65462</cdr:x>
      <cdr:y>0.47156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91DB938-A543-4CAD-9607-9F0520DB1992}"/>
            </a:ext>
          </a:extLst>
        </cdr:cNvPr>
        <cdr:cNvSpPr txBox="1"/>
      </cdr:nvSpPr>
      <cdr:spPr>
        <a:xfrm xmlns:a="http://schemas.openxmlformats.org/drawingml/2006/main">
          <a:off x="3804642" y="14886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>
                  <a:lumMod val="20000"/>
                  <a:lumOff val="80000"/>
                </a:schemeClr>
              </a:solidFill>
            </a:rPr>
            <a:t>ef</a:t>
          </a:r>
        </a:p>
      </cdr:txBody>
    </cdr:sp>
  </cdr:relSizeAnchor>
  <cdr:relSizeAnchor xmlns:cdr="http://schemas.openxmlformats.org/drawingml/2006/chartDrawing">
    <cdr:from>
      <cdr:x>0.81426</cdr:x>
      <cdr:y>0.29562</cdr:y>
    </cdr:from>
    <cdr:to>
      <cdr:x>0.9411</cdr:x>
      <cdr:y>0.47506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94708DB-27D8-4872-9B51-D08601C12C54}"/>
            </a:ext>
          </a:extLst>
        </cdr:cNvPr>
        <cdr:cNvSpPr txBox="1"/>
      </cdr:nvSpPr>
      <cdr:spPr>
        <a:xfrm xmlns:a="http://schemas.openxmlformats.org/drawingml/2006/main">
          <a:off x="5869847" y="15064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>
                  <a:lumMod val="20000"/>
                  <a:lumOff val="80000"/>
                </a:schemeClr>
              </a:solidFill>
            </a:rPr>
            <a:t>ef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0.53582</cdr:x>
      <cdr:y>0.36653</cdr:y>
    </cdr:from>
    <cdr:to>
      <cdr:x>0.66266</cdr:x>
      <cdr:y>0.54596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61E16E4-15ED-4AE2-8083-03A607E9F536}"/>
            </a:ext>
          </a:extLst>
        </cdr:cNvPr>
        <cdr:cNvSpPr txBox="1"/>
      </cdr:nvSpPr>
      <cdr:spPr>
        <a:xfrm xmlns:a="http://schemas.openxmlformats.org/drawingml/2006/main">
          <a:off x="3862628" y="18677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>
                  <a:lumMod val="20000"/>
                  <a:lumOff val="80000"/>
                </a:schemeClr>
              </a:solidFill>
            </a:rPr>
            <a:t>f</a:t>
          </a:r>
        </a:p>
      </cdr:txBody>
    </cdr:sp>
  </cdr:relSizeAnchor>
  <cdr:relSizeAnchor xmlns:cdr="http://schemas.openxmlformats.org/drawingml/2006/chartDrawing">
    <cdr:from>
      <cdr:x>0.81611</cdr:x>
      <cdr:y>0.31051</cdr:y>
    </cdr:from>
    <cdr:to>
      <cdr:x>0.94296</cdr:x>
      <cdr:y>0.48994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8361E9E-3322-41C6-917E-7FEDEAD94E24}"/>
            </a:ext>
          </a:extLst>
        </cdr:cNvPr>
        <cdr:cNvSpPr txBox="1"/>
      </cdr:nvSpPr>
      <cdr:spPr>
        <a:xfrm xmlns:a="http://schemas.openxmlformats.org/drawingml/2006/main">
          <a:off x="5883229" y="15822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>
                  <a:lumMod val="20000"/>
                  <a:lumOff val="80000"/>
                </a:schemeClr>
              </a:solidFill>
            </a:rPr>
            <a:t>ef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C10B6DA-C1FD-43C1-919F-2EE4DA4B900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F003BC2-B780-4917-A86A-F99B31D348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9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1029">
              <a:defRPr/>
            </a:pPr>
            <a:fld id="{5A5C210E-E557-4145-9E73-54ADDB841E51}" type="slidenum">
              <a:rPr lang="en-US">
                <a:solidFill>
                  <a:prstClr val="black"/>
                </a:solidFill>
                <a:latin typeface="Calibri"/>
              </a:rPr>
              <a:pPr defTabSz="971029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31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974">
              <a:defRPr/>
            </a:pPr>
            <a:fld id="{773BC773-4F12-4589-97A2-CF984838BE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97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281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773BC773-4F12-4589-97A2-CF984838BE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722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773BC773-4F12-4589-97A2-CF984838BE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831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974">
              <a:defRPr/>
            </a:pPr>
            <a:fld id="{773BC773-4F12-4589-97A2-CF984838BE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974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779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5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4C4E-E5B1-471D-B77E-FA5AA3482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C9E2-EFE1-4786-AE22-4EE55A0DF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6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8" y="96838"/>
            <a:ext cx="1822450" cy="6307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0" y="96838"/>
            <a:ext cx="5316538" cy="6307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F796-2410-4CC9-9DE3-DF2EA8C65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5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B065-C381-4AC5-A6EE-5B33AA7D3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5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98C3-3BDC-488D-9303-6C735B475F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8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509D-896B-425C-A177-3F4B6C504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8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25BE-1A71-48FA-8EAE-C6D67382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18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527425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0" y="3932238"/>
            <a:ext cx="3527425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1A17-222D-489A-8474-8675DC950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8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A2A-8FE0-4A03-90D4-EF2FC2588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2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5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5" y="3932238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4BBD-88AD-41B5-B51A-E7EACE7A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6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D35A-1EFF-4D30-A8C3-3C54E50DF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2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E1D8-A984-40AF-9A5A-EA4B145D7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83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7426" y="2754313"/>
            <a:ext cx="6665913" cy="825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5363" y="3649663"/>
            <a:ext cx="5567362" cy="5508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83363"/>
            <a:ext cx="28956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83363"/>
            <a:ext cx="19050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E4C4E-E5B1-471D-B77E-FA5AA3482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3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E1D8-A984-40AF-9A5A-EA4B145D7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55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6657-5C7B-47D0-81CC-F6E6BA1FF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72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219-0FAB-43DB-9414-6E1DCAC0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6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CE3A-E335-49E2-AC31-CA19EEBBC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23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A950-F900-4E23-B0BB-83BA6EE6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4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8530-B3C2-44F1-BD81-C164BC26D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51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4F5-65A0-4427-8B57-1C9658EA5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06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DA24-629B-441B-99CB-4B84CD367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98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C9E2-EFE1-4786-AE22-4EE55A0DF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7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6657-5C7B-47D0-81CC-F6E6BA1FFF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24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3289" y="96840"/>
            <a:ext cx="1822450" cy="6307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4351" y="96840"/>
            <a:ext cx="5316538" cy="6307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F796-2410-4CC9-9DE3-DF2EA8C658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36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B065-C381-4AC5-A6EE-5B33AA7D3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4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98C3-3BDC-488D-9303-6C735B475F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8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9509D-896B-425C-A177-3F4B6C5041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35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1" y="1308100"/>
            <a:ext cx="3527425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6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84351" y="3932240"/>
            <a:ext cx="3527425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176" y="3932240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25BE-1A71-48FA-8EAE-C6D67382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33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4351" y="1308100"/>
            <a:ext cx="3527425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84351" y="3932240"/>
            <a:ext cx="3527425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1A17-222D-489A-8474-8675DC950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10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6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6" y="3932240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5A2A-8FE0-4A03-90D4-EF2FC2588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18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64176" y="1308100"/>
            <a:ext cx="3529013" cy="2471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64176" y="3932240"/>
            <a:ext cx="3529013" cy="247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4BBD-88AD-41B5-B51A-E7EACE7A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76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1" y="1308102"/>
            <a:ext cx="3527425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4176" y="1308102"/>
            <a:ext cx="3529013" cy="509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D35A-1EFF-4D30-A8C3-3C54E50DF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26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F027-02BE-43DD-81A3-2C7C07D28FD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C7A3-9EA5-429C-9B53-9E9E82F59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9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527425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308100"/>
            <a:ext cx="3529013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219-0FAB-43DB-9414-6E1DCAC0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35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F027-02BE-43DD-81A3-2C7C07D28FD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C7A3-9EA5-429C-9B53-9E9E82F59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F027-02BE-43DD-81A3-2C7C07D28FD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C7A3-9EA5-429C-9B53-9E9E82F59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43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F027-02BE-43DD-81A3-2C7C07D28FD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C7A3-9EA5-429C-9B53-9E9E82F59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96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F027-02BE-43DD-81A3-2C7C07D28FD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C7A3-9EA5-429C-9B53-9E9E82F59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33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F027-02BE-43DD-81A3-2C7C07D28FD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C7A3-9EA5-429C-9B53-9E9E82F59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93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F027-02BE-43DD-81A3-2C7C07D28FD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C7A3-9EA5-429C-9B53-9E9E82F59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17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F027-02BE-43DD-81A3-2C7C07D28FD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C7A3-9EA5-429C-9B53-9E9E82F59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80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F027-02BE-43DD-81A3-2C7C07D28FD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C7A3-9EA5-429C-9B53-9E9E82F59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23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F027-02BE-43DD-81A3-2C7C07D28FD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C7A3-9EA5-429C-9B53-9E9E82F59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7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F027-02BE-43DD-81A3-2C7C07D28FD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C7A3-9EA5-429C-9B53-9E9E82F59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9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CE3A-E335-49E2-AC31-CA19EEBBC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8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A950-F900-4E23-B0BB-83BA6EE6F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7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8530-B3C2-44F1-BD81-C164BC26D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5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4F5-65A0-4427-8B57-1C9658EA5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9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DA24-629B-441B-99CB-4B84CD367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010B3D-6225-435D-AB6C-4BD166BA55C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96838"/>
            <a:ext cx="7291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2"/>
            <a:ext cx="720883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010B3D-6225-435D-AB6C-4BD166BA55C6}" type="slidenum">
              <a:rPr lang="en-US" sz="105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5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7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875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F027-02BE-43DD-81A3-2C7C07D28FD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C7A3-9EA5-429C-9B53-9E9E82F59F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3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9.pn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05000" y="3060700"/>
            <a:ext cx="6665913" cy="825500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Peanut Tolerance to </a:t>
            </a:r>
            <a:br>
              <a:rPr lang="en-US" altLang="en-US" sz="3200" dirty="0"/>
            </a:br>
            <a:r>
              <a:rPr lang="en-US" altLang="en-US" sz="3200" dirty="0"/>
              <a:t>Reviton</a:t>
            </a:r>
            <a:r>
              <a:rPr lang="en-US" altLang="en-US" sz="3200" baseline="30000" dirty="0"/>
              <a:t>®</a:t>
            </a:r>
            <a:r>
              <a:rPr lang="en-US" altLang="en-US" sz="3200" dirty="0"/>
              <a:t> (tiafenacil)  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53093" y="3793323"/>
            <a:ext cx="5567362" cy="5508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1800" dirty="0"/>
              <a:t>Eric P. Prostko*, Nick J. Shay, and Chad C. Abbott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800" dirty="0"/>
              <a:t>University of Georgia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800" dirty="0"/>
              <a:t>Dept. Crop &amp; Soil Sciences</a:t>
            </a:r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0" y="64770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445" y="5134466"/>
            <a:ext cx="4112735" cy="14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7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4A78FD-59D1-4762-9C6B-D6030C6A5D47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2600" dirty="0"/>
              <a:t>Peanut Response to Reviton® 2.83SC - 2021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9BFEF-C857-47E1-9B91-2C59760528D8}"/>
              </a:ext>
            </a:extLst>
          </p:cNvPr>
          <p:cNvSpPr txBox="1"/>
          <p:nvPr/>
        </p:nvSpPr>
        <p:spPr>
          <a:xfrm>
            <a:off x="-50805" y="6070715"/>
            <a:ext cx="1172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PE-14-21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DAT (POST)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 DAP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4749543-7D98-46E3-B3D5-D85F317BF14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237" y="1308100"/>
            <a:ext cx="3295650" cy="2471738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28AF070F-5BEB-41D1-986A-9B042097FD4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56" y="1308100"/>
            <a:ext cx="3295650" cy="2471738"/>
          </a:xfr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0D50017-C68F-4C7D-A5DD-E9B06536E6EC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238" y="3932238"/>
            <a:ext cx="3295649" cy="2471737"/>
          </a:xfr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3CE15970-990F-4294-BF85-274265C726F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57" y="3932238"/>
            <a:ext cx="3295649" cy="2471737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2B8137A-4D5C-425D-8743-8304DA2DBE16}"/>
              </a:ext>
            </a:extLst>
          </p:cNvPr>
          <p:cNvSpPr txBox="1"/>
          <p:nvPr/>
        </p:nvSpPr>
        <p:spPr>
          <a:xfrm>
            <a:off x="3143979" y="102290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E10134-753E-4550-8F48-99EE6A34A98F}"/>
              </a:ext>
            </a:extLst>
          </p:cNvPr>
          <p:cNvSpPr txBox="1"/>
          <p:nvPr/>
        </p:nvSpPr>
        <p:spPr>
          <a:xfrm>
            <a:off x="6555516" y="1022906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oz/A - PRE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19BAF-EE24-49FD-BF89-7F67948362CD}"/>
              </a:ext>
            </a:extLst>
          </p:cNvPr>
          <p:cNvSpPr txBox="1"/>
          <p:nvPr/>
        </p:nvSpPr>
        <p:spPr>
          <a:xfrm>
            <a:off x="2210124" y="6371709"/>
            <a:ext cx="261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oz/A + Induce - POST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091D7C-0685-4D07-9A64-9E3EA0D8D371}"/>
              </a:ext>
            </a:extLst>
          </p:cNvPr>
          <p:cNvSpPr txBox="1"/>
          <p:nvPr/>
        </p:nvSpPr>
        <p:spPr>
          <a:xfrm>
            <a:off x="6053569" y="6338476"/>
            <a:ext cx="261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oz/A + Induce - POST</a:t>
            </a:r>
          </a:p>
        </p:txBody>
      </p:sp>
    </p:spTree>
    <p:extLst>
      <p:ext uri="{BB962C8B-B14F-4D97-AF65-F5344CB8AC3E}">
        <p14:creationId xmlns:p14="http://schemas.microsoft.com/office/powerpoint/2010/main" val="22955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6F88FA-2FB8-4599-8407-EB5D6C49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Stunting As Influenced By Reviton® 2.83SC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AAC0EBB-2492-477B-9EF1-7AF3F176F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783352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40AD72-3FF3-4822-90EC-DCDF8C77C757}"/>
              </a:ext>
            </a:extLst>
          </p:cNvPr>
          <p:cNvSpPr txBox="1"/>
          <p:nvPr/>
        </p:nvSpPr>
        <p:spPr>
          <a:xfrm>
            <a:off x="1729555" y="6596719"/>
            <a:ext cx="3187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*Applied 30 DAP and included Induce @ 0.25% v/v</a:t>
            </a:r>
          </a:p>
        </p:txBody>
      </p:sp>
    </p:spTree>
    <p:extLst>
      <p:ext uri="{BB962C8B-B14F-4D97-AF65-F5344CB8AC3E}">
        <p14:creationId xmlns:p14="http://schemas.microsoft.com/office/powerpoint/2010/main" val="364540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4A78FD-59D1-4762-9C6B-D6030C6A5D47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2600" dirty="0"/>
              <a:t>Peanut Response to Reviton® 2.83SC - 2021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9BFEF-C857-47E1-9B91-2C59760528D8}"/>
              </a:ext>
            </a:extLst>
          </p:cNvPr>
          <p:cNvSpPr txBox="1"/>
          <p:nvPr/>
        </p:nvSpPr>
        <p:spPr>
          <a:xfrm>
            <a:off x="-50805" y="6070715"/>
            <a:ext cx="1172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PE-14-21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DAT (POST)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 DAP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8137A-4D5C-425D-8743-8304DA2DBE16}"/>
              </a:ext>
            </a:extLst>
          </p:cNvPr>
          <p:cNvSpPr txBox="1"/>
          <p:nvPr/>
        </p:nvSpPr>
        <p:spPr>
          <a:xfrm>
            <a:off x="3143979" y="102290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E10134-753E-4550-8F48-99EE6A34A98F}"/>
              </a:ext>
            </a:extLst>
          </p:cNvPr>
          <p:cNvSpPr txBox="1"/>
          <p:nvPr/>
        </p:nvSpPr>
        <p:spPr>
          <a:xfrm>
            <a:off x="6555516" y="1022906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oz/A - PRE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19BAF-EE24-49FD-BF89-7F67948362CD}"/>
              </a:ext>
            </a:extLst>
          </p:cNvPr>
          <p:cNvSpPr txBox="1"/>
          <p:nvPr/>
        </p:nvSpPr>
        <p:spPr>
          <a:xfrm>
            <a:off x="2210124" y="6371709"/>
            <a:ext cx="261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oz/A + Induce - POST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091D7C-0685-4D07-9A64-9E3EA0D8D371}"/>
              </a:ext>
            </a:extLst>
          </p:cNvPr>
          <p:cNvSpPr txBox="1"/>
          <p:nvPr/>
        </p:nvSpPr>
        <p:spPr>
          <a:xfrm>
            <a:off x="6053569" y="6338476"/>
            <a:ext cx="261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oz/A + Induce - POST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64115DB-7004-4BEF-9B56-65414A80C36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56" y="1308100"/>
            <a:ext cx="3295650" cy="2471738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8B97A49-A81F-4A02-922B-2E0FE41BF459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238" y="3932238"/>
            <a:ext cx="3295649" cy="2471737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3FFE12DE-A93D-4601-B20F-F2D540A636D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857" y="3932238"/>
            <a:ext cx="3295649" cy="2471737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A340279-4E45-470E-9077-D65086BA426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237" y="1308100"/>
            <a:ext cx="3295650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2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4A78FD-59D1-4762-9C6B-D6030C6A5D47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200" dirty="0"/>
              <a:t>Peanut Response to Reviton® - 2021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9BFEF-C857-47E1-9B91-2C59760528D8}"/>
              </a:ext>
            </a:extLst>
          </p:cNvPr>
          <p:cNvSpPr txBox="1"/>
          <p:nvPr/>
        </p:nvSpPr>
        <p:spPr>
          <a:xfrm>
            <a:off x="-50506" y="6027003"/>
            <a:ext cx="1257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PE-14-21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29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 DAT (POST)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 DAP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214F698-31CB-45C4-96A2-0289EB2B8CB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11400" y="1616274"/>
            <a:ext cx="2471738" cy="1853803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474ABA6-A763-4174-B8E8-452609F0448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92813" y="1617068"/>
            <a:ext cx="2471737" cy="1853802"/>
          </a:xfr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88A26C1D-BDBE-4619-92EA-DB63C57E0F7B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12988" y="4242594"/>
            <a:ext cx="2470150" cy="1852612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64BE76CC-6C00-4E5C-A3FD-FA667217B5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92813" y="4241205"/>
            <a:ext cx="2471737" cy="1853802"/>
          </a:xfr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5E3779E-3C52-4B06-93A5-C9124EEAD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950" y="1626453"/>
            <a:ext cx="451143" cy="2743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132BE3-85FD-434A-BE6B-F3223A4BC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8698" y="1441296"/>
            <a:ext cx="1639966" cy="4267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43AD50-3A6F-4028-A1FC-00B5769A95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0742" y="4025734"/>
            <a:ext cx="1639966" cy="5730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A2A6281-336C-429A-A8B2-77E578254E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5360" y="3932237"/>
            <a:ext cx="1639966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6F88FA-2FB8-4599-8407-EB5D6C49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Peanut Height/Width (84 DAP) As Influenced By Reviton® 2.83SC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AAC0EBB-2492-477B-9EF1-7AF3F176F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492462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40AD72-3FF3-4822-90EC-DCDF8C77C757}"/>
              </a:ext>
            </a:extLst>
          </p:cNvPr>
          <p:cNvSpPr txBox="1"/>
          <p:nvPr/>
        </p:nvSpPr>
        <p:spPr>
          <a:xfrm>
            <a:off x="1729555" y="6596719"/>
            <a:ext cx="3187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*Applied 30 DAP and included Induce @ 0.25% v/v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6447CD-ABDD-4211-B381-9DF5C3F52934}"/>
              </a:ext>
            </a:extLst>
          </p:cNvPr>
          <p:cNvSpPr/>
          <p:nvPr/>
        </p:nvSpPr>
        <p:spPr bwMode="auto">
          <a:xfrm>
            <a:off x="3974756" y="4114799"/>
            <a:ext cx="1495167" cy="178761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257C60-048C-4E93-9BD3-B0A77FEDDB00}"/>
              </a:ext>
            </a:extLst>
          </p:cNvPr>
          <p:cNvSpPr/>
          <p:nvPr/>
        </p:nvSpPr>
        <p:spPr bwMode="auto">
          <a:xfrm>
            <a:off x="6985686" y="2075935"/>
            <a:ext cx="1734065" cy="3888259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29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4A78FD-59D1-4762-9C6B-D6030C6A5D47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200" dirty="0"/>
              <a:t>Peanut Response to Reviton® - 2021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9BFEF-C857-47E1-9B91-2C59760528D8}"/>
              </a:ext>
            </a:extLst>
          </p:cNvPr>
          <p:cNvSpPr txBox="1"/>
          <p:nvPr/>
        </p:nvSpPr>
        <p:spPr>
          <a:xfrm>
            <a:off x="-50506" y="6027003"/>
            <a:ext cx="1257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PE-14-21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July 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 DAT (POST)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 DAP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20FD61F-C1A7-4F74-9F47-F3D42083F34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11400" y="1616274"/>
            <a:ext cx="2471738" cy="1853803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6D7DAC2C-B3F8-4B58-9783-428E24E70896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92813" y="1617068"/>
            <a:ext cx="2471737" cy="1853802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83C78BF7-0748-4E3F-9B6A-588B9193BD57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12988" y="4242594"/>
            <a:ext cx="2470150" cy="1852612"/>
          </a:xfr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0C210844-BA6C-4D4C-86B2-FF298F24AB9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92813" y="4241205"/>
            <a:ext cx="2471737" cy="1853802"/>
          </a:xfr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854AED-7321-4C9D-8446-6B56919FE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985" y="1784304"/>
            <a:ext cx="451143" cy="2743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82B8F3-F6B5-45A1-8DC0-49F8ACD48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768" y="1762869"/>
            <a:ext cx="1639966" cy="4267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D9CF90-7B9E-4E72-8F91-F0DCB70AF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7286" y="4122801"/>
            <a:ext cx="1639966" cy="5791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E7FDDC-D166-4036-A970-CA70541A8F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5768" y="4056863"/>
            <a:ext cx="1639966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68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6F88FA-2FB8-4599-8407-EB5D6C49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Yield As Influenced By Reviton® 2.83SC - 2021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AAC0EBB-2492-477B-9EF1-7AF3F176F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040803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40AD72-3FF3-4822-90EC-DCDF8C77C757}"/>
              </a:ext>
            </a:extLst>
          </p:cNvPr>
          <p:cNvSpPr txBox="1"/>
          <p:nvPr/>
        </p:nvSpPr>
        <p:spPr>
          <a:xfrm>
            <a:off x="1729555" y="6596719"/>
            <a:ext cx="3187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*Applied 30 DAP and included Induce @ 0.25% v/v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27AB1-256E-4F98-955A-97855FD171C7}"/>
              </a:ext>
            </a:extLst>
          </p:cNvPr>
          <p:cNvSpPr txBox="1"/>
          <p:nvPr/>
        </p:nvSpPr>
        <p:spPr>
          <a:xfrm>
            <a:off x="8271645" y="6403975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P=0.2037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000000"/>
                </a:solidFill>
                <a:latin typeface="Arial"/>
              </a:rPr>
              <a:t>CV=9.36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58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D912-585D-417B-80A0-7161CD8E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FBFAF8-FACC-4386-87C3-90D85F682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</p:spPr>
      </p:pic>
    </p:spTree>
    <p:extLst>
      <p:ext uri="{BB962C8B-B14F-4D97-AF65-F5344CB8AC3E}">
        <p14:creationId xmlns:p14="http://schemas.microsoft.com/office/powerpoint/2010/main" val="278624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DF6EA-CD30-4983-BD50-149CF8FC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Reviton® 2.83SC Applied 30 DAP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CB36C2-9AB6-4E5F-892B-CD4EAAA825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07" y="1764231"/>
            <a:ext cx="4343188" cy="325739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A8174AD-52C5-415D-A460-17A6C63281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607" y="1764231"/>
            <a:ext cx="4346305" cy="325972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8A54CF-3AE1-44D6-B07D-ADB20134D39F}"/>
              </a:ext>
            </a:extLst>
          </p:cNvPr>
          <p:cNvSpPr txBox="1"/>
          <p:nvPr/>
        </p:nvSpPr>
        <p:spPr>
          <a:xfrm>
            <a:off x="0" y="6211669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PE-01-22</a:t>
            </a:r>
          </a:p>
          <a:p>
            <a:r>
              <a:rPr lang="en-US" sz="1200" dirty="0"/>
              <a:t>June 2</a:t>
            </a:r>
          </a:p>
          <a:p>
            <a:r>
              <a:rPr lang="en-US" sz="1200" dirty="0"/>
              <a:t>2 DAT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6596F-FF53-42F8-AF58-C51939EDF539}"/>
              </a:ext>
            </a:extLst>
          </p:cNvPr>
          <p:cNvSpPr txBox="1"/>
          <p:nvPr/>
        </p:nvSpPr>
        <p:spPr>
          <a:xfrm>
            <a:off x="915242" y="5021621"/>
            <a:ext cx="315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oz/A + Induce @ 0.25% v/v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86D55-1B2A-4890-9A9B-20377A3501C1}"/>
              </a:ext>
            </a:extLst>
          </p:cNvPr>
          <p:cNvSpPr txBox="1"/>
          <p:nvPr/>
        </p:nvSpPr>
        <p:spPr>
          <a:xfrm>
            <a:off x="5258430" y="5021621"/>
            <a:ext cx="315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oz/A + Induce @ 0.25% v/v</a:t>
            </a:r>
          </a:p>
        </p:txBody>
      </p:sp>
    </p:spTree>
    <p:extLst>
      <p:ext uri="{BB962C8B-B14F-4D97-AF65-F5344CB8AC3E}">
        <p14:creationId xmlns:p14="http://schemas.microsoft.com/office/powerpoint/2010/main" val="800052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6F8-0622-48B0-BA3C-AC285B0D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Response to Reviton® 2.83SC Applied PRE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D1B48-5ACF-4296-9CF7-81CFC0B73CD7}"/>
              </a:ext>
            </a:extLst>
          </p:cNvPr>
          <p:cNvSpPr txBox="1"/>
          <p:nvPr/>
        </p:nvSpPr>
        <p:spPr>
          <a:xfrm>
            <a:off x="0" y="594231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PE-01-22</a:t>
            </a:r>
          </a:p>
          <a:p>
            <a:r>
              <a:rPr lang="en-US" dirty="0"/>
              <a:t>August 9</a:t>
            </a:r>
          </a:p>
          <a:p>
            <a:r>
              <a:rPr lang="en-US" dirty="0"/>
              <a:t>98 DAP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87E69-02C2-4048-B386-2597EF9A9E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82069" y="2229547"/>
            <a:ext cx="3892891" cy="2919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DB5879-501B-4ADF-A884-4AA5837E8E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9008" y="2229545"/>
            <a:ext cx="3892892" cy="2919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1BC15E-A40D-4978-8CFA-8B5D9985EA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33181" y="2229545"/>
            <a:ext cx="3892894" cy="2919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3238F3-946E-4F28-BE72-D2C747FAB262}"/>
              </a:ext>
            </a:extLst>
          </p:cNvPr>
          <p:cNvSpPr txBox="1"/>
          <p:nvPr/>
        </p:nvSpPr>
        <p:spPr>
          <a:xfrm>
            <a:off x="1145030" y="169498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oz/A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C2AC07-DB36-4550-A0CE-F46418B63E92}"/>
              </a:ext>
            </a:extLst>
          </p:cNvPr>
          <p:cNvSpPr txBox="1"/>
          <p:nvPr/>
        </p:nvSpPr>
        <p:spPr>
          <a:xfrm>
            <a:off x="4152656" y="169498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oz/A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B089AF-80A3-4611-AF26-31C4D12793FE}"/>
              </a:ext>
            </a:extLst>
          </p:cNvPr>
          <p:cNvSpPr txBox="1"/>
          <p:nvPr/>
        </p:nvSpPr>
        <p:spPr>
          <a:xfrm>
            <a:off x="7160279" y="169498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oz/A</a:t>
            </a:r>
          </a:p>
        </p:txBody>
      </p:sp>
    </p:spTree>
    <p:extLst>
      <p:ext uri="{BB962C8B-B14F-4D97-AF65-F5344CB8AC3E}">
        <p14:creationId xmlns:p14="http://schemas.microsoft.com/office/powerpoint/2010/main" val="278162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E4FC-E348-4FEA-ABDD-303676C5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Crop Production – 2023</a:t>
            </a:r>
            <a:br>
              <a:rPr lang="en-US" dirty="0"/>
            </a:br>
            <a:r>
              <a:rPr lang="en-US" dirty="0"/>
              <a:t>Acres Planted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6320982-395D-4E32-B444-7B282F83C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109624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90DF68-A517-46AE-916A-CC878D87F0BF}"/>
              </a:ext>
            </a:extLst>
          </p:cNvPr>
          <p:cNvSpPr txBox="1"/>
          <p:nvPr/>
        </p:nvSpPr>
        <p:spPr>
          <a:xfrm>
            <a:off x="1744051" y="6638051"/>
            <a:ext cx="3005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Source: USDA/NASS, Crop Production (06/30/23)</a:t>
            </a:r>
          </a:p>
        </p:txBody>
      </p:sp>
    </p:spTree>
    <p:extLst>
      <p:ext uri="{BB962C8B-B14F-4D97-AF65-F5344CB8AC3E}">
        <p14:creationId xmlns:p14="http://schemas.microsoft.com/office/powerpoint/2010/main" val="844515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6F8-0622-48B0-BA3C-AC285B0D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Response to Reviton® 2.83SC Applied POST (30 DAP)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D1B48-5ACF-4296-9CF7-81CFC0B73CD7}"/>
              </a:ext>
            </a:extLst>
          </p:cNvPr>
          <p:cNvSpPr txBox="1"/>
          <p:nvPr/>
        </p:nvSpPr>
        <p:spPr>
          <a:xfrm>
            <a:off x="0" y="594231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PE-01-22</a:t>
            </a:r>
          </a:p>
          <a:p>
            <a:r>
              <a:rPr lang="en-US" dirty="0"/>
              <a:t>August 9</a:t>
            </a:r>
          </a:p>
          <a:p>
            <a:r>
              <a:rPr lang="en-US" dirty="0"/>
              <a:t>98 DAP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D04C3-1187-4E72-BF72-3F924ACA59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64965" y="2263378"/>
            <a:ext cx="3934521" cy="2950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4C291-D53B-4F3F-8927-FADDC1118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0050" y="2263378"/>
            <a:ext cx="3934522" cy="29508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ED211A-68C8-4071-A4B2-11534B22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66" y="1676051"/>
            <a:ext cx="932769" cy="4938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D96219-CD2B-4625-ADB3-9795420E3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074" y="1676051"/>
            <a:ext cx="932769" cy="49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0ED11B-5B62-4DC9-8F92-A8528D76DF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535" y="1771562"/>
            <a:ext cx="2950892" cy="3934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9DB1E6-8B0C-45BA-BE9C-847971B57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365" y="1676799"/>
            <a:ext cx="93276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41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6F8-0622-48B0-BA3C-AC285B0D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Response to Reviton® 2.83SC Applied POST (60 DAP)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D1B48-5ACF-4296-9CF7-81CFC0B73CD7}"/>
              </a:ext>
            </a:extLst>
          </p:cNvPr>
          <p:cNvSpPr txBox="1"/>
          <p:nvPr/>
        </p:nvSpPr>
        <p:spPr>
          <a:xfrm>
            <a:off x="0" y="594231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PE-01-22</a:t>
            </a:r>
          </a:p>
          <a:p>
            <a:r>
              <a:rPr lang="en-US" dirty="0"/>
              <a:t>August 9</a:t>
            </a:r>
          </a:p>
          <a:p>
            <a:r>
              <a:rPr lang="en-US" dirty="0"/>
              <a:t>98 DAP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019A5-5E6C-4E7E-BF5F-4F92B8B493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70059" y="2239209"/>
            <a:ext cx="3898839" cy="2924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E28969-3D53-4706-8BD5-B4A212F8DF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19096" y="2239208"/>
            <a:ext cx="3898842" cy="2924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85C3E8-4D8C-4179-92B9-372A201F4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08253" y="2230287"/>
            <a:ext cx="3898843" cy="2924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1EC5B3-3DCD-4E7E-B28B-39DA92E3C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13" y="1676051"/>
            <a:ext cx="932769" cy="493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88884-08A3-463F-9FB8-92DFDFD17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133" y="1676051"/>
            <a:ext cx="932769" cy="499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AD8062-9459-4055-871F-D45155816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289" y="1676051"/>
            <a:ext cx="93276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2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6F8-0622-48B0-BA3C-AC285B0D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Response to Reviton® 2.83SC Applied POST (90 DAP)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D1B48-5ACF-4296-9CF7-81CFC0B73CD7}"/>
              </a:ext>
            </a:extLst>
          </p:cNvPr>
          <p:cNvSpPr txBox="1"/>
          <p:nvPr/>
        </p:nvSpPr>
        <p:spPr>
          <a:xfrm>
            <a:off x="0" y="594231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PE-01-22</a:t>
            </a:r>
          </a:p>
          <a:p>
            <a:r>
              <a:rPr lang="en-US" dirty="0"/>
              <a:t>August 9</a:t>
            </a:r>
          </a:p>
          <a:p>
            <a:r>
              <a:rPr lang="en-US" dirty="0"/>
              <a:t>98 DAP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0E394-F5F8-4CDD-8A3B-2BCA41706A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74180" y="2223112"/>
            <a:ext cx="3770061" cy="2827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4C46F-F802-463F-8EF0-4EE377383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4039" y="2222103"/>
            <a:ext cx="3762002" cy="2821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FDE732-56FD-498F-9F58-FB51B4C178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10893" y="2230163"/>
            <a:ext cx="3762003" cy="28215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915530-F9EC-4D3C-8C6C-E94A182AAF5A}"/>
              </a:ext>
            </a:extLst>
          </p:cNvPr>
          <p:cNvSpPr txBox="1"/>
          <p:nvPr/>
        </p:nvSpPr>
        <p:spPr>
          <a:xfrm>
            <a:off x="1091504" y="167605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oz/A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E96D65-3E10-46C7-800A-D560B596D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787" y="1644635"/>
            <a:ext cx="932769" cy="499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881766-671D-4D7E-AB30-D013A1B69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282" y="1702306"/>
            <a:ext cx="93276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60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5FEC61-2637-4241-8769-00457A80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Peanut Yield Response to PRE Applications of Reviton® 2.83SC - 2022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6E1DA9-2925-43C7-B942-D1368A042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526541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2126241-DF4B-4A67-9A53-C8336B74F472}"/>
              </a:ext>
            </a:extLst>
          </p:cNvPr>
          <p:cNvSpPr txBox="1"/>
          <p:nvPr/>
        </p:nvSpPr>
        <p:spPr>
          <a:xfrm>
            <a:off x="7852844" y="640397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43323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5FEC61-2637-4241-8769-00457A80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Peanut Yield Response to POST (30 DAP)  Applications of Reviton® 2.83SC - 2022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6E1DA9-2925-43C7-B942-D1368A042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020061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A6E03D-537F-4CBA-971E-07ED15FAED37}"/>
              </a:ext>
            </a:extLst>
          </p:cNvPr>
          <p:cNvSpPr txBox="1"/>
          <p:nvPr/>
        </p:nvSpPr>
        <p:spPr>
          <a:xfrm>
            <a:off x="5812015" y="1967075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15% yield loss</a:t>
            </a:r>
          </a:p>
        </p:txBody>
      </p:sp>
    </p:spTree>
    <p:extLst>
      <p:ext uri="{BB962C8B-B14F-4D97-AF65-F5344CB8AC3E}">
        <p14:creationId xmlns:p14="http://schemas.microsoft.com/office/powerpoint/2010/main" val="2076259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5FEC61-2637-4241-8769-00457A80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Peanut Yield Response to POST (60 DAP)  Applications of Reviton® 2.83SC - 2022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6E1DA9-2925-43C7-B942-D1368A042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726156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1C877F-BC79-4BFD-B26F-B5B090CC9579}"/>
              </a:ext>
            </a:extLst>
          </p:cNvPr>
          <p:cNvSpPr txBox="1"/>
          <p:nvPr/>
        </p:nvSpPr>
        <p:spPr>
          <a:xfrm>
            <a:off x="3532707" y="2221323"/>
            <a:ext cx="333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3CD67-41D3-4931-9C8D-ACE9BFC1261B}"/>
              </a:ext>
            </a:extLst>
          </p:cNvPr>
          <p:cNvSpPr txBox="1"/>
          <p:nvPr/>
        </p:nvSpPr>
        <p:spPr>
          <a:xfrm>
            <a:off x="5669280" y="2036657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~19-25% yield loss</a:t>
            </a:r>
          </a:p>
        </p:txBody>
      </p:sp>
    </p:spTree>
    <p:extLst>
      <p:ext uri="{BB962C8B-B14F-4D97-AF65-F5344CB8AC3E}">
        <p14:creationId xmlns:p14="http://schemas.microsoft.com/office/powerpoint/2010/main" val="1964648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5FEC61-2637-4241-8769-00457A80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Peanut Yield Response to POST (90 DAP)  Applications of Reviton® 2.83SC - 2022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6E1DA9-2925-43C7-B942-D1368A042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49376"/>
              </p:ext>
            </p:extLst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5A38F8-345D-42EF-A72C-D6412F268750}"/>
              </a:ext>
            </a:extLst>
          </p:cNvPr>
          <p:cNvSpPr txBox="1"/>
          <p:nvPr/>
        </p:nvSpPr>
        <p:spPr>
          <a:xfrm>
            <a:off x="3505944" y="1909089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BFA0B9-F417-42EA-A832-41EE60E8BDF8}"/>
              </a:ext>
            </a:extLst>
          </p:cNvPr>
          <p:cNvSpPr txBox="1"/>
          <p:nvPr/>
        </p:nvSpPr>
        <p:spPr>
          <a:xfrm>
            <a:off x="5584531" y="2711977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7D3B9-64F8-486A-914C-4930F284ABCC}"/>
              </a:ext>
            </a:extLst>
          </p:cNvPr>
          <p:cNvSpPr txBox="1"/>
          <p:nvPr/>
        </p:nvSpPr>
        <p:spPr>
          <a:xfrm>
            <a:off x="7618513" y="2520176"/>
            <a:ext cx="412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9A613-1A12-4EBB-B010-183F77F30BD5}"/>
              </a:ext>
            </a:extLst>
          </p:cNvPr>
          <p:cNvSpPr txBox="1"/>
          <p:nvPr/>
        </p:nvSpPr>
        <p:spPr>
          <a:xfrm>
            <a:off x="5887844" y="1909089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~16-20% yield loss</a:t>
            </a:r>
          </a:p>
        </p:txBody>
      </p:sp>
    </p:spTree>
    <p:extLst>
      <p:ext uri="{BB962C8B-B14F-4D97-AF65-F5344CB8AC3E}">
        <p14:creationId xmlns:p14="http://schemas.microsoft.com/office/powerpoint/2010/main" val="348270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F3AB-9A9C-4562-9E39-029E2E44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21863-8BFE-4204-AD28-23541A7C9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733273" cy="5095875"/>
          </a:xfrm>
        </p:spPr>
        <p:txBody>
          <a:bodyPr/>
          <a:lstStyle/>
          <a:p>
            <a:r>
              <a:rPr lang="en-US" dirty="0"/>
              <a:t>PRE applications little to no injury in both years</a:t>
            </a:r>
          </a:p>
          <a:p>
            <a:pPr lvl="1"/>
            <a:r>
              <a:rPr lang="en-US" dirty="0"/>
              <a:t>&lt; 5%</a:t>
            </a:r>
          </a:p>
          <a:p>
            <a:endParaRPr lang="en-US" dirty="0"/>
          </a:p>
          <a:p>
            <a:r>
              <a:rPr lang="en-US" dirty="0"/>
              <a:t>POST applications cause leaf necrosis, stunting, and yield loss</a:t>
            </a:r>
          </a:p>
          <a:p>
            <a:pPr lvl="1"/>
            <a:r>
              <a:rPr lang="en-US" i="1" dirty="0"/>
              <a:t>2021 = no yield loss</a:t>
            </a:r>
          </a:p>
          <a:p>
            <a:pPr lvl="1"/>
            <a:r>
              <a:rPr lang="en-US" i="1" dirty="0"/>
              <a:t>2022 = 16-25% yield loss</a:t>
            </a:r>
          </a:p>
          <a:p>
            <a:pPr lvl="1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186DF2-7614-441C-BBD6-4DB986EC35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635" y="1308100"/>
            <a:ext cx="3529013" cy="2646759"/>
          </a:xfrm>
        </p:spPr>
      </p:pic>
    </p:spTree>
    <p:extLst>
      <p:ext uri="{BB962C8B-B14F-4D97-AF65-F5344CB8AC3E}">
        <p14:creationId xmlns:p14="http://schemas.microsoft.com/office/powerpoint/2010/main" val="121271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8650-95C5-4E28-B34E-CF92A151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Research/Direction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7E236-9C29-4DD1-BEC1-D25520502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4350" y="1151983"/>
            <a:ext cx="3644064" cy="5095875"/>
          </a:xfrm>
        </p:spPr>
        <p:txBody>
          <a:bodyPr/>
          <a:lstStyle/>
          <a:p>
            <a:r>
              <a:rPr lang="en-US" sz="2400" dirty="0"/>
              <a:t>Repeated test in 2023</a:t>
            </a:r>
          </a:p>
          <a:p>
            <a:endParaRPr lang="en-US" sz="2400" dirty="0"/>
          </a:p>
          <a:p>
            <a:r>
              <a:rPr lang="en-US" sz="2400" dirty="0"/>
              <a:t>Reviton® is not a likely candidate for in-crop use</a:t>
            </a:r>
          </a:p>
          <a:p>
            <a:endParaRPr lang="en-US" sz="2400" dirty="0"/>
          </a:p>
          <a:p>
            <a:r>
              <a:rPr lang="en-US" sz="2400" dirty="0"/>
              <a:t>Proposed preplant 24-C label in 2023</a:t>
            </a:r>
          </a:p>
          <a:p>
            <a:pPr lvl="2"/>
            <a:r>
              <a:rPr lang="en-US" sz="2400" i="1" dirty="0"/>
              <a:t>0 days = 1 oz/A</a:t>
            </a:r>
          </a:p>
          <a:p>
            <a:pPr lvl="2"/>
            <a:r>
              <a:rPr lang="en-US" sz="2400" i="1" dirty="0"/>
              <a:t>7 days = 2 oz/A</a:t>
            </a:r>
          </a:p>
          <a:p>
            <a:pPr lvl="2"/>
            <a:endParaRPr lang="en-US" sz="2400" i="1" dirty="0"/>
          </a:p>
          <a:p>
            <a:r>
              <a:rPr lang="en-US" sz="2400" i="1" dirty="0"/>
              <a:t>On new Section 3 in 2025?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CFDC91-1C1A-498C-9136-DBBCA56861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832" y="1289082"/>
            <a:ext cx="3327482" cy="22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20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180C-303B-4C42-844F-C9F34FCDECE5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Peanut/Reviton – 2023</a:t>
            </a:r>
            <a:br>
              <a:rPr lang="en-US" dirty="0"/>
            </a:br>
            <a:r>
              <a:rPr lang="en-US" dirty="0"/>
              <a:t>2 oz/A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B448165-53D9-4082-A876-381A9F81C67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11400" y="1616274"/>
            <a:ext cx="2471738" cy="1853803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3A2DF45-E4FA-4CB9-8CB3-42BD428CED5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92813" y="1617068"/>
            <a:ext cx="2471737" cy="1853802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944A392-84CB-4968-A3E7-5ACE916E35A8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12988" y="4242594"/>
            <a:ext cx="2470150" cy="1852612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937AC53-D76A-467B-A2CC-A142EC1261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92813" y="4241205"/>
            <a:ext cx="2471737" cy="185380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D0BC8D-8536-46FD-B967-85C398C824D7}"/>
              </a:ext>
            </a:extLst>
          </p:cNvPr>
          <p:cNvSpPr txBox="1"/>
          <p:nvPr/>
        </p:nvSpPr>
        <p:spPr>
          <a:xfrm>
            <a:off x="35684" y="5942310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PE-05-23</a:t>
            </a:r>
          </a:p>
          <a:p>
            <a:r>
              <a:rPr lang="en-US" dirty="0"/>
              <a:t>June 26</a:t>
            </a:r>
          </a:p>
          <a:p>
            <a:r>
              <a:rPr lang="en-US" dirty="0"/>
              <a:t>62 DAP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2C9377-EED8-4FD5-A86A-8F6906520210}"/>
              </a:ext>
            </a:extLst>
          </p:cNvPr>
          <p:cNvSpPr txBox="1"/>
          <p:nvPr/>
        </p:nvSpPr>
        <p:spPr>
          <a:xfrm>
            <a:off x="3184788" y="1394617"/>
            <a:ext cx="65915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738A48-0304-4A71-ACD8-EBC240C2A83C}"/>
              </a:ext>
            </a:extLst>
          </p:cNvPr>
          <p:cNvSpPr txBox="1"/>
          <p:nvPr/>
        </p:nvSpPr>
        <p:spPr>
          <a:xfrm>
            <a:off x="6899103" y="1394617"/>
            <a:ext cx="65915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7DF7B6-AA02-43FA-A329-D70D760318AA}"/>
              </a:ext>
            </a:extLst>
          </p:cNvPr>
          <p:cNvSpPr txBox="1"/>
          <p:nvPr/>
        </p:nvSpPr>
        <p:spPr>
          <a:xfrm>
            <a:off x="3024487" y="4088603"/>
            <a:ext cx="97975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DAP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064611-0DA2-4244-9242-387F45C44CAF}"/>
              </a:ext>
            </a:extLst>
          </p:cNvPr>
          <p:cNvSpPr txBox="1"/>
          <p:nvPr/>
        </p:nvSpPr>
        <p:spPr>
          <a:xfrm>
            <a:off x="6659508" y="4088603"/>
            <a:ext cx="97975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56 DAP</a:t>
            </a:r>
          </a:p>
        </p:txBody>
      </p:sp>
    </p:spTree>
    <p:extLst>
      <p:ext uri="{BB962C8B-B14F-4D97-AF65-F5344CB8AC3E}">
        <p14:creationId xmlns:p14="http://schemas.microsoft.com/office/powerpoint/2010/main" val="352338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2049" y="126083"/>
            <a:ext cx="6446756" cy="857250"/>
          </a:xfrm>
        </p:spPr>
        <p:txBody>
          <a:bodyPr/>
          <a:lstStyle/>
          <a:p>
            <a:r>
              <a:rPr lang="en-US" dirty="0"/>
              <a:t>Peanut Herbicide History </a:t>
            </a:r>
            <a:br>
              <a:rPr lang="en-US" dirty="0"/>
            </a:br>
            <a:r>
              <a:rPr lang="en-US" sz="2400" i="1" dirty="0"/>
              <a:t>Since the 1980’s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23888" y="1065877"/>
            <a:ext cx="3512076" cy="3821906"/>
          </a:xfrm>
        </p:spPr>
        <p:txBody>
          <a:bodyPr/>
          <a:lstStyle/>
          <a:p>
            <a:r>
              <a:rPr lang="en-US" sz="2000" dirty="0"/>
              <a:t>Frontier - 1996</a:t>
            </a:r>
          </a:p>
          <a:p>
            <a:r>
              <a:rPr lang="en-US" sz="2000" dirty="0"/>
              <a:t>Dual Magnum - 1997</a:t>
            </a:r>
          </a:p>
          <a:p>
            <a:r>
              <a:rPr lang="en-US" sz="2000" dirty="0"/>
              <a:t>Outlook - 1999</a:t>
            </a:r>
          </a:p>
          <a:p>
            <a:r>
              <a:rPr lang="en-US" sz="2000" dirty="0"/>
              <a:t>Strongarm - 2000</a:t>
            </a:r>
          </a:p>
          <a:p>
            <a:r>
              <a:rPr lang="en-US" sz="2000" dirty="0"/>
              <a:t>Valor - 2001</a:t>
            </a:r>
          </a:p>
          <a:p>
            <a:r>
              <a:rPr lang="en-US" sz="2000" dirty="0"/>
              <a:t>Spartan - 2003</a:t>
            </a:r>
          </a:p>
          <a:p>
            <a:r>
              <a:rPr lang="en-US" sz="2000" dirty="0"/>
              <a:t>Cobra - 2005</a:t>
            </a:r>
          </a:p>
          <a:p>
            <a:r>
              <a:rPr lang="en-US" sz="2000" dirty="0"/>
              <a:t>Fusilade - 2009</a:t>
            </a:r>
          </a:p>
          <a:p>
            <a:r>
              <a:rPr lang="en-US" sz="2000" dirty="0"/>
              <a:t>Warrant - 2014</a:t>
            </a:r>
          </a:p>
          <a:p>
            <a:r>
              <a:rPr lang="en-US" sz="2000" dirty="0"/>
              <a:t>Zidua - 2017</a:t>
            </a:r>
          </a:p>
          <a:p>
            <a:r>
              <a:rPr lang="en-US" sz="2000" dirty="0"/>
              <a:t>Anthem Flex - 2020</a:t>
            </a:r>
          </a:p>
          <a:p>
            <a:r>
              <a:rPr lang="en-US" sz="2000" dirty="0"/>
              <a:t>Brake - 2023</a:t>
            </a:r>
          </a:p>
          <a:p>
            <a:r>
              <a:rPr lang="en-US" sz="2000" dirty="0"/>
              <a:t>Rexovor - ????????</a:t>
            </a:r>
          </a:p>
          <a:p>
            <a:r>
              <a:rPr lang="en-US" sz="2000" dirty="0"/>
              <a:t>Liberty - ???????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5FA85-ABC0-4620-AC09-3AEE21EEA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5186" y="1065877"/>
            <a:ext cx="3527425" cy="5095875"/>
          </a:xfrm>
        </p:spPr>
        <p:txBody>
          <a:bodyPr/>
          <a:lstStyle/>
          <a:p>
            <a:r>
              <a:rPr lang="en-US" sz="2000" dirty="0"/>
              <a:t>Dual - 1980</a:t>
            </a:r>
          </a:p>
          <a:p>
            <a:r>
              <a:rPr lang="en-US" sz="2000" dirty="0"/>
              <a:t>Poast - 1985</a:t>
            </a:r>
          </a:p>
          <a:p>
            <a:pPr lvl="0"/>
            <a:r>
              <a:rPr lang="en-US" sz="2000" b="1" dirty="0">
                <a:solidFill>
                  <a:srgbClr val="FF0000"/>
                </a:solidFill>
              </a:rPr>
              <a:t>Premerge/Dinitro/ Dyanap (dinoseb) was cancelled in 1986</a:t>
            </a:r>
          </a:p>
          <a:p>
            <a:r>
              <a:rPr lang="en-US" sz="2000" dirty="0"/>
              <a:t>Sonalan - 1988</a:t>
            </a:r>
          </a:p>
          <a:p>
            <a:r>
              <a:rPr lang="en-US" sz="2000" dirty="0"/>
              <a:t>Classic - 1988</a:t>
            </a:r>
          </a:p>
          <a:p>
            <a:r>
              <a:rPr lang="en-US" sz="2000" dirty="0"/>
              <a:t>Paraquat – 1988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Lasso (alachlor) Issues - 1991</a:t>
            </a:r>
          </a:p>
          <a:p>
            <a:r>
              <a:rPr lang="en-US" sz="2000" dirty="0"/>
              <a:t>Pursuit - 1991</a:t>
            </a:r>
          </a:p>
          <a:p>
            <a:r>
              <a:rPr lang="en-US" sz="2000" dirty="0"/>
              <a:t>Zorial/Solicam - 1993</a:t>
            </a:r>
          </a:p>
          <a:p>
            <a:r>
              <a:rPr lang="en-US" sz="2000" dirty="0"/>
              <a:t>Tough - 1992</a:t>
            </a:r>
          </a:p>
          <a:p>
            <a:r>
              <a:rPr lang="en-US" sz="2000" dirty="0"/>
              <a:t>Select - 1996</a:t>
            </a:r>
          </a:p>
          <a:p>
            <a:r>
              <a:rPr lang="en-US" sz="2000" dirty="0"/>
              <a:t>Cadre - 1996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347059-20DF-4CF0-ABDC-2CB68C93D45C}"/>
              </a:ext>
            </a:extLst>
          </p:cNvPr>
          <p:cNvSpPr/>
          <p:nvPr/>
        </p:nvSpPr>
        <p:spPr bwMode="auto">
          <a:xfrm>
            <a:off x="5402611" y="1489803"/>
            <a:ext cx="2711977" cy="4844089"/>
          </a:xfrm>
          <a:prstGeom prst="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4DE7C3E-B84A-40C9-B6CD-664CD8F5E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8DF1BD-0DC0-43C7-BD00-0798672CC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655" y="5953328"/>
            <a:ext cx="1063343" cy="418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1A39E6-35E5-4C46-9EBC-8BCB195AAAFC}"/>
              </a:ext>
            </a:extLst>
          </p:cNvPr>
          <p:cNvSpPr txBox="1"/>
          <p:nvPr/>
        </p:nvSpPr>
        <p:spPr>
          <a:xfrm>
            <a:off x="1991519" y="610290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Bulloch Co. 2021</a:t>
            </a:r>
          </a:p>
        </p:txBody>
      </p:sp>
    </p:spTree>
    <p:extLst>
      <p:ext uri="{BB962C8B-B14F-4D97-AF65-F5344CB8AC3E}">
        <p14:creationId xmlns:p14="http://schemas.microsoft.com/office/powerpoint/2010/main" val="337790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5176-FC8A-456E-A369-9EED2AD6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Reviton® 2.83SC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747A8-AF6E-4BED-8611-056424E91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4350" y="1120759"/>
            <a:ext cx="4215006" cy="5095875"/>
          </a:xfrm>
        </p:spPr>
        <p:txBody>
          <a:bodyPr/>
          <a:lstStyle/>
          <a:p>
            <a:r>
              <a:rPr lang="en-US" sz="1800" dirty="0"/>
              <a:t>Helm Agro U.S.</a:t>
            </a:r>
          </a:p>
          <a:p>
            <a:r>
              <a:rPr lang="en-US" sz="1800" dirty="0"/>
              <a:t>tiafenacil</a:t>
            </a:r>
          </a:p>
          <a:p>
            <a:r>
              <a:rPr lang="en-US" sz="1800" dirty="0"/>
              <a:t>N-phenyl-imides</a:t>
            </a:r>
          </a:p>
          <a:p>
            <a:pPr lvl="1"/>
            <a:r>
              <a:rPr lang="en-US" sz="1800" i="1" dirty="0"/>
              <a:t>flumioxazin, saflufenacil, trifludimoxazin</a:t>
            </a:r>
          </a:p>
          <a:p>
            <a:r>
              <a:rPr lang="en-US" sz="1800" dirty="0"/>
              <a:t>WSSA #14</a:t>
            </a:r>
          </a:p>
          <a:p>
            <a:pPr lvl="1"/>
            <a:r>
              <a:rPr lang="en-US" sz="1800" i="1" dirty="0"/>
              <a:t>PPO-inhibitor</a:t>
            </a:r>
          </a:p>
          <a:p>
            <a:r>
              <a:rPr lang="en-US" sz="1800" dirty="0"/>
              <a:t>Preplant Burndown</a:t>
            </a:r>
          </a:p>
          <a:p>
            <a:pPr lvl="1"/>
            <a:r>
              <a:rPr lang="en-US" sz="1800" i="1" dirty="0"/>
              <a:t>corn (0 d )</a:t>
            </a:r>
          </a:p>
          <a:p>
            <a:pPr lvl="1"/>
            <a:r>
              <a:rPr lang="en-US" sz="1800" i="1" dirty="0"/>
              <a:t>soybean (0-7 d)</a:t>
            </a:r>
          </a:p>
          <a:p>
            <a:pPr lvl="1"/>
            <a:r>
              <a:rPr lang="en-US" sz="1800" i="1" dirty="0"/>
              <a:t>wheat (0 d)</a:t>
            </a:r>
          </a:p>
          <a:p>
            <a:pPr lvl="1"/>
            <a:r>
              <a:rPr lang="en-US" sz="1800" i="1" dirty="0"/>
              <a:t>cotton (7-14 d)</a:t>
            </a:r>
          </a:p>
          <a:p>
            <a:r>
              <a:rPr lang="en-US" sz="1800" dirty="0"/>
              <a:t>1-3 oz/A</a:t>
            </a:r>
          </a:p>
          <a:p>
            <a:r>
              <a:rPr lang="en-US" sz="1800" dirty="0"/>
              <a:t>Peanut rotation is 120-150 days (rate)</a:t>
            </a:r>
          </a:p>
          <a:p>
            <a:pPr lvl="1"/>
            <a:r>
              <a:rPr lang="en-US" sz="1800" dirty="0"/>
              <a:t>Proposed 24-C label</a:t>
            </a:r>
          </a:p>
          <a:p>
            <a:pPr lvl="2"/>
            <a:r>
              <a:rPr lang="en-US" sz="1400" dirty="0"/>
              <a:t>0 days (1 oz/A) and 7 days (2 oz/A)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3416EB-E3C5-47C5-A77D-47C456B221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7052" y="1085900"/>
            <a:ext cx="3383573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D9E9-074A-4C2B-AB93-31E609CF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384"/>
            <a:ext cx="8229600" cy="902155"/>
          </a:xfrm>
        </p:spPr>
        <p:txBody>
          <a:bodyPr/>
          <a:lstStyle/>
          <a:p>
            <a:r>
              <a:rPr lang="en-US" dirty="0"/>
              <a:t>Pre-Plant Burndowns - 2023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A70FA-8352-472C-B9AE-9DEAFB58CFB2}"/>
              </a:ext>
            </a:extLst>
          </p:cNvPr>
          <p:cNvSpPr txBox="1"/>
          <p:nvPr/>
        </p:nvSpPr>
        <p:spPr>
          <a:xfrm>
            <a:off x="65906" y="6211669"/>
            <a:ext cx="782587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BD-01-23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March 30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 DAT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03061-CCC6-487D-992C-8661C2C2CA4A}"/>
              </a:ext>
            </a:extLst>
          </p:cNvPr>
          <p:cNvSpPr txBox="1"/>
          <p:nvPr/>
        </p:nvSpPr>
        <p:spPr>
          <a:xfrm>
            <a:off x="1383526" y="5192045"/>
            <a:ext cx="5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1B52D-941F-45C7-8A58-6E792B64EC04}"/>
              </a:ext>
            </a:extLst>
          </p:cNvPr>
          <p:cNvSpPr txBox="1"/>
          <p:nvPr/>
        </p:nvSpPr>
        <p:spPr>
          <a:xfrm>
            <a:off x="4966599" y="5455551"/>
            <a:ext cx="30662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Roundup PowerMax3 5.88SL @ 22 oz/A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Reviton 2.83SC @ 1 oz/A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MSO @ 1% v/v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ACB77F-540A-7E7D-C93E-6BE08CA5ABD7}"/>
              </a:ext>
            </a:extLst>
          </p:cNvPr>
          <p:cNvSpPr txBox="1"/>
          <p:nvPr/>
        </p:nvSpPr>
        <p:spPr>
          <a:xfrm>
            <a:off x="2070382" y="5439103"/>
            <a:ext cx="5916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8965375-CD44-4320-AFFB-FD46DCFA5D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7185" y="1547285"/>
            <a:ext cx="4525963" cy="3394472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969E7A-903F-4F53-ABA8-1AC06EE4AD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69121" y="1547285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140613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28F40-6D6C-4125-9F2D-CBF294B0453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924456" y="1336040"/>
            <a:ext cx="3978678" cy="5095875"/>
          </a:xfrm>
        </p:spPr>
        <p:txBody>
          <a:bodyPr/>
          <a:lstStyle/>
          <a:p>
            <a:pPr lvl="0"/>
            <a:r>
              <a:rPr lang="en-US" sz="2600" dirty="0">
                <a:solidFill>
                  <a:srgbClr val="000000"/>
                </a:solidFill>
              </a:rPr>
              <a:t>Evaluate peanut response to PRE and POST applications of Reviton</a:t>
            </a:r>
            <a:r>
              <a:rPr lang="en-US" sz="2600" baseline="30000" dirty="0">
                <a:solidFill>
                  <a:srgbClr val="000000"/>
                </a:solidFill>
              </a:rPr>
              <a:t>®</a:t>
            </a:r>
            <a:r>
              <a:rPr lang="en-US" sz="2600" dirty="0">
                <a:solidFill>
                  <a:srgbClr val="000000"/>
                </a:solidFill>
              </a:rPr>
              <a:t> (tiafenacil)</a:t>
            </a:r>
          </a:p>
          <a:p>
            <a:pPr marL="457200" lvl="1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86D075-A0B1-4B36-A3B7-6A11748ED44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08434" y="1308100"/>
            <a:ext cx="2633065" cy="35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3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CC5F37-6E3D-4078-98CD-FE4967F4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50" y="96838"/>
            <a:ext cx="7291388" cy="750655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256B56A-469F-4D5E-BA58-8A50AB925E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629" y="1254184"/>
            <a:ext cx="2921763" cy="195031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3FE5B8-0483-4CAD-96EE-077756D76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0044" y="914040"/>
            <a:ext cx="3713956" cy="5095875"/>
          </a:xfrm>
        </p:spPr>
        <p:txBody>
          <a:bodyPr/>
          <a:lstStyle/>
          <a:p>
            <a:r>
              <a:rPr lang="en-US" sz="2000" b="1" u="sng" dirty="0"/>
              <a:t>UGA Ponder Farm</a:t>
            </a:r>
          </a:p>
          <a:p>
            <a:pPr lvl="1"/>
            <a:r>
              <a:rPr lang="en-US" sz="2000" i="1" dirty="0"/>
              <a:t>small plots, 15 GPA, 11002AIXR, GA-06G, weed-free</a:t>
            </a:r>
          </a:p>
          <a:p>
            <a:r>
              <a:rPr lang="en-US" sz="2000" b="1" u="sng" dirty="0"/>
              <a:t>2021</a:t>
            </a:r>
          </a:p>
          <a:p>
            <a:pPr lvl="1"/>
            <a:r>
              <a:rPr lang="en-US" sz="2000" i="1" dirty="0"/>
              <a:t>NTC, 2 oz/A-PRE, 1 or 2 oz/A-POST (30 DAP) + Induce @ 0.25% v/v</a:t>
            </a:r>
          </a:p>
          <a:p>
            <a:pPr lvl="1"/>
            <a:r>
              <a:rPr lang="en-US" sz="2000" i="1" dirty="0"/>
              <a:t>RCBD, 3 reps</a:t>
            </a:r>
          </a:p>
          <a:p>
            <a:r>
              <a:rPr lang="en-US" sz="2000" b="1" u="sng" dirty="0"/>
              <a:t>2022</a:t>
            </a:r>
          </a:p>
          <a:p>
            <a:pPr lvl="1"/>
            <a:r>
              <a:rPr lang="en-US" sz="2000" i="1" dirty="0"/>
              <a:t>timing (4) X rate (3) factorial, 4 reps</a:t>
            </a:r>
          </a:p>
          <a:p>
            <a:pPr lvl="1"/>
            <a:r>
              <a:rPr lang="en-US" sz="2000" i="1" dirty="0"/>
              <a:t>PRE, 30 or 60 or 90 DAP (Induce @ 0.25% v/v))</a:t>
            </a:r>
          </a:p>
          <a:p>
            <a:pPr lvl="1"/>
            <a:r>
              <a:rPr lang="en-US" sz="2000" i="1" dirty="0"/>
              <a:t>0, 1 or 2 oz/A</a:t>
            </a:r>
          </a:p>
          <a:p>
            <a:r>
              <a:rPr lang="en-US" sz="2000" b="1" u="sng" dirty="0"/>
              <a:t>ANOVA, P=0.10, Fisher’s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232A30-CDAC-4076-8C00-1DBAEB37E4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629" y="3412494"/>
            <a:ext cx="2921763" cy="21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5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- 2021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85B21C2-16A0-4383-A65C-07473CEAF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19" y="1308100"/>
            <a:ext cx="6794500" cy="50958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7A86EF-BA21-47E6-9566-9CD550A27788}"/>
              </a:ext>
            </a:extLst>
          </p:cNvPr>
          <p:cNvSpPr txBox="1"/>
          <p:nvPr/>
        </p:nvSpPr>
        <p:spPr>
          <a:xfrm>
            <a:off x="2025062" y="603464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Screven Co. 2021</a:t>
            </a:r>
          </a:p>
        </p:txBody>
      </p:sp>
    </p:spTree>
    <p:extLst>
      <p:ext uri="{BB962C8B-B14F-4D97-AF65-F5344CB8AC3E}">
        <p14:creationId xmlns:p14="http://schemas.microsoft.com/office/powerpoint/2010/main" val="390926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6F88FA-2FB8-4599-8407-EB5D6C49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Peanut Leaf Necrosis (32 DAP) As Influenced By Reviton® 2.83SC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AAC0EBB-2492-477B-9EF1-7AF3F176F63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84350" y="1308100"/>
          <a:ext cx="72088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40AD72-3FF3-4822-90EC-DCDF8C77C757}"/>
              </a:ext>
            </a:extLst>
          </p:cNvPr>
          <p:cNvSpPr txBox="1"/>
          <p:nvPr/>
        </p:nvSpPr>
        <p:spPr>
          <a:xfrm>
            <a:off x="1729555" y="6596719"/>
            <a:ext cx="3187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*Applied 30 DAP and included Induce @ 0.25% v/v</a:t>
            </a:r>
          </a:p>
        </p:txBody>
      </p:sp>
    </p:spTree>
    <p:extLst>
      <p:ext uri="{BB962C8B-B14F-4D97-AF65-F5344CB8AC3E}">
        <p14:creationId xmlns:p14="http://schemas.microsoft.com/office/powerpoint/2010/main" val="606949262"/>
      </p:ext>
    </p:extLst>
  </p:cSld>
  <p:clrMapOvr>
    <a:masterClrMapping/>
  </p:clrMapOvr>
</p:sld>
</file>

<file path=ppt/theme/theme1.xml><?xml version="1.0" encoding="utf-8"?>
<a:theme xmlns:a="http://schemas.openxmlformats.org/drawingml/2006/main" name="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Peanuts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anu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ean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n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n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c613e7a6-ae2b-4057-9573-8cbc37370f0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5AC2BF877FD48A05FEDF2C6453981" ma:contentTypeVersion="20" ma:contentTypeDescription="Create a new document." ma:contentTypeScope="" ma:versionID="51df6fcba6cf1861dc17e1118cf4fa1c">
  <xsd:schema xmlns:xsd="http://www.w3.org/2001/XMLSchema" xmlns:xs="http://www.w3.org/2001/XMLSchema" xmlns:p="http://schemas.microsoft.com/office/2006/metadata/properties" xmlns:ns1="http://schemas.microsoft.com/sharepoint/v3" xmlns:ns3="d2182f11-ec6d-4344-bcdd-126cac1ae7e5" xmlns:ns4="c613e7a6-ae2b-4057-9573-8cbc37370f0f" targetNamespace="http://schemas.microsoft.com/office/2006/metadata/properties" ma:root="true" ma:fieldsID="6ff5b12111fda58725efd6c6a4215939" ns1:_="" ns3:_="" ns4:_="">
    <xsd:import namespace="http://schemas.microsoft.com/sharepoint/v3"/>
    <xsd:import namespace="d2182f11-ec6d-4344-bcdd-126cac1ae7e5"/>
    <xsd:import namespace="c613e7a6-ae2b-4057-9573-8cbc37370f0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82f11-ec6d-4344-bcdd-126cac1ae7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e7a6-ae2b-4057-9573-8cbc37370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1DA176-5AB6-464D-AEF6-C9D9DBC77F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05BB1A-0D49-4145-A20E-D7A66CE21CA4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d2182f11-ec6d-4344-bcdd-126cac1ae7e5"/>
    <ds:schemaRef ds:uri="http://schemas.microsoft.com/sharepoint/v3"/>
    <ds:schemaRef ds:uri="http://schemas.microsoft.com/office/infopath/2007/PartnerControls"/>
    <ds:schemaRef ds:uri="c613e7a6-ae2b-4057-9573-8cbc37370f0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34372E-2B03-49B3-9062-48F4528B9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182f11-ec6d-4344-bcdd-126cac1ae7e5"/>
    <ds:schemaRef ds:uri="c613e7a6-ae2b-4057-9573-8cbc37370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3534</TotalTime>
  <Words>1006</Words>
  <Application>Microsoft Office PowerPoint</Application>
  <PresentationFormat>On-screen Show (4:3)</PresentationFormat>
  <Paragraphs>224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Peanuts</vt:lpstr>
      <vt:lpstr>5_Peanuts</vt:lpstr>
      <vt:lpstr>Office Theme</vt:lpstr>
      <vt:lpstr>Peanut Tolerance to  Reviton® (tiafenacil)   </vt:lpstr>
      <vt:lpstr>U.S. Crop Production – 2023 Acres Planted</vt:lpstr>
      <vt:lpstr>Peanut Herbicide History  Since the 1980’s</vt:lpstr>
      <vt:lpstr>Reviton® 2.83SC</vt:lpstr>
      <vt:lpstr>Pre-Plant Burndowns - 2023</vt:lpstr>
      <vt:lpstr>Objective</vt:lpstr>
      <vt:lpstr>Materials and Methods</vt:lpstr>
      <vt:lpstr>Results - 2021</vt:lpstr>
      <vt:lpstr>Peanut Leaf Necrosis (32 DAP) As Influenced By Reviton® 2.83SC</vt:lpstr>
      <vt:lpstr>Peanut Response to Reviton® 2.83SC - 2021</vt:lpstr>
      <vt:lpstr>Peanut Stunting As Influenced By Reviton® 2.83SC</vt:lpstr>
      <vt:lpstr>Peanut Response to Reviton® 2.83SC - 2021</vt:lpstr>
      <vt:lpstr>Peanut Response to Reviton® - 2021</vt:lpstr>
      <vt:lpstr>Peanut Height/Width (84 DAP) As Influenced By Reviton® 2.83SC</vt:lpstr>
      <vt:lpstr>Peanut Response to Reviton® - 2021</vt:lpstr>
      <vt:lpstr>Peanut Yield As Influenced By Reviton® 2.83SC - 2021</vt:lpstr>
      <vt:lpstr>Results - 2022</vt:lpstr>
      <vt:lpstr>Reviton® 2.83SC Applied 30 DAP</vt:lpstr>
      <vt:lpstr>Peanut Response to Reviton® 2.83SC Applied PRE</vt:lpstr>
      <vt:lpstr>Peanut Response to Reviton® 2.83SC Applied POST (30 DAP)</vt:lpstr>
      <vt:lpstr>Peanut Response to Reviton® 2.83SC Applied POST (60 DAP)</vt:lpstr>
      <vt:lpstr>Peanut Response to Reviton® 2.83SC Applied POST (90 DAP)</vt:lpstr>
      <vt:lpstr>Peanut Yield Response to PRE Applications of Reviton® 2.83SC - 2022</vt:lpstr>
      <vt:lpstr>Peanut Yield Response to POST (30 DAP)  Applications of Reviton® 2.83SC - 2022</vt:lpstr>
      <vt:lpstr>Peanut Yield Response to POST (60 DAP)  Applications of Reviton® 2.83SC - 2022</vt:lpstr>
      <vt:lpstr>Peanut Yield Response to POST (90 DAP)  Applications of Reviton® 2.83SC - 2022</vt:lpstr>
      <vt:lpstr>Summary</vt:lpstr>
      <vt:lpstr>Future Research/Direction</vt:lpstr>
      <vt:lpstr>Peanut/Reviton – 2023 2 oz/A</vt:lpstr>
      <vt:lpstr>Questions/Comments?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Reviton 2.83SC</dc:title>
  <dc:creator>Eric P. Prostko</dc:creator>
  <cp:lastModifiedBy>Eric P. Prostko</cp:lastModifiedBy>
  <cp:revision>13</cp:revision>
  <cp:lastPrinted>2023-03-08T12:53:49Z</cp:lastPrinted>
  <dcterms:created xsi:type="dcterms:W3CDTF">2022-12-19T13:38:26Z</dcterms:created>
  <dcterms:modified xsi:type="dcterms:W3CDTF">2024-02-08T19:39:53Z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0x0101006F65AC2BF877FD48A05FEDF2C6453981</vt:lpwstr>
  </property>
</Properties>
</file>