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713" r:id="rId3"/>
    <p:sldMasterId id="2147483728" r:id="rId4"/>
  </p:sldMasterIdLst>
  <p:notesMasterIdLst>
    <p:notesMasterId r:id="rId35"/>
  </p:notesMasterIdLst>
  <p:sldIdLst>
    <p:sldId id="257" r:id="rId5"/>
    <p:sldId id="281" r:id="rId6"/>
    <p:sldId id="258" r:id="rId7"/>
    <p:sldId id="259" r:id="rId8"/>
    <p:sldId id="260" r:id="rId9"/>
    <p:sldId id="261" r:id="rId10"/>
    <p:sldId id="262" r:id="rId11"/>
    <p:sldId id="263" r:id="rId12"/>
    <p:sldId id="282" r:id="rId13"/>
    <p:sldId id="283" r:id="rId14"/>
    <p:sldId id="284" r:id="rId15"/>
    <p:sldId id="285" r:id="rId16"/>
    <p:sldId id="286" r:id="rId17"/>
    <p:sldId id="278" r:id="rId18"/>
    <p:sldId id="287" r:id="rId19"/>
    <p:sldId id="288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300" r:id="rId30"/>
    <p:sldId id="301" r:id="rId31"/>
    <p:sldId id="302" r:id="rId32"/>
    <p:sldId id="303" r:id="rId33"/>
    <p:sldId id="29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49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4D8-4C1E-97C1-6B10C73CA144}"/>
              </c:ext>
            </c:extLst>
          </c:dPt>
          <c:dLbls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500" baseline="0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D8-4C1E-97C1-6B10C73CA1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Average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56</c:v>
                </c:pt>
                <c:pt idx="1">
                  <c:v>38</c:v>
                </c:pt>
                <c:pt idx="2">
                  <c:v>47</c:v>
                </c:pt>
                <c:pt idx="3">
                  <c:v>49</c:v>
                </c:pt>
                <c:pt idx="4">
                  <c:v>31</c:v>
                </c:pt>
                <c:pt idx="5">
                  <c:v>40</c:v>
                </c:pt>
                <c:pt idx="6">
                  <c:v>24</c:v>
                </c:pt>
                <c:pt idx="7">
                  <c:v>25</c:v>
                </c:pt>
                <c:pt idx="8">
                  <c:v>27</c:v>
                </c:pt>
                <c:pt idx="9">
                  <c:v>44</c:v>
                </c:pt>
                <c:pt idx="10">
                  <c:v>16</c:v>
                </c:pt>
                <c:pt idx="11">
                  <c:v>19</c:v>
                </c:pt>
                <c:pt idx="12">
                  <c:v>21</c:v>
                </c:pt>
                <c:pt idx="13">
                  <c:v>41</c:v>
                </c:pt>
                <c:pt idx="14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08-416C-B79C-F4341E4D7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737088"/>
        <c:axId val="174190976"/>
      </c:barChart>
      <c:catAx>
        <c:axId val="111737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i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Year</a:t>
                </a:r>
                <a:endParaRPr lang="en-US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174190976"/>
        <c:crosses val="autoZero"/>
        <c:auto val="1"/>
        <c:lblAlgn val="ctr"/>
        <c:lblOffset val="100"/>
        <c:noMultiLvlLbl val="0"/>
      </c:catAx>
      <c:valAx>
        <c:axId val="1741909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i="1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i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Yield Loss (%)</a:t>
                </a:r>
                <a:endParaRPr lang="en-US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8F8F8"/>
                </a:solidFill>
              </a:defRPr>
            </a:pPr>
            <a:endParaRPr lang="en-US"/>
          </a:p>
        </c:txPr>
        <c:crossAx val="111737088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 DAP (V4)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</c:v>
                </c:pt>
                <c:pt idx="1">
                  <c:v>6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19.899999999999999</c:v>
                </c:pt>
                <c:pt idx="1">
                  <c:v>18.3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78-4F29-B8E1-7F131E8F4A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30 DAP (V6)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</c:v>
                </c:pt>
                <c:pt idx="1">
                  <c:v>6</c:v>
                </c:pt>
              </c:numCache>
            </c:numRef>
          </c:cat>
          <c:val>
            <c:numRef>
              <c:f>Sheet1!$C$2:$C$3</c:f>
              <c:numCache>
                <c:formatCode>0.0</c:formatCode>
                <c:ptCount val="2"/>
                <c:pt idx="0">
                  <c:v>12</c:v>
                </c:pt>
                <c:pt idx="1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78-4F29-B8E1-7F131E8F4A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9002960"/>
        <c:axId val="1059007536"/>
      </c:barChart>
      <c:catAx>
        <c:axId val="105900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9007536"/>
        <c:crosses val="autoZero"/>
        <c:auto val="1"/>
        <c:lblAlgn val="ctr"/>
        <c:lblOffset val="100"/>
        <c:noMultiLvlLbl val="0"/>
      </c:catAx>
      <c:valAx>
        <c:axId val="105900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9002960"/>
        <c:crosses val="autoZero"/>
        <c:crossBetween val="between"/>
      </c:valAx>
      <c:spPr>
        <a:solidFill>
          <a:schemeClr val="tx1"/>
        </a:solidFill>
        <a:ln>
          <a:noFill/>
        </a:ln>
        <a:effectLst/>
      </c:spPr>
    </c:plotArea>
    <c:legend>
      <c:legendPos val="t"/>
      <c:overlay val="0"/>
      <c:spPr>
        <a:solidFill>
          <a:schemeClr val="tx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Prowl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RU + Laudis + ATZ</c:v>
                </c:pt>
                <c:pt idx="1">
                  <c:v>RU + ATZ</c:v>
                </c:pt>
                <c:pt idx="2">
                  <c:v>LIB + ATZ</c:v>
                </c:pt>
                <c:pt idx="3">
                  <c:v>Halex GT + ATZ</c:v>
                </c:pt>
                <c:pt idx="4">
                  <c:v>RU + Impact Z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85</c:v>
                </c:pt>
                <c:pt idx="1">
                  <c:v>78</c:v>
                </c:pt>
                <c:pt idx="2">
                  <c:v>67</c:v>
                </c:pt>
                <c:pt idx="3">
                  <c:v>79</c:v>
                </c:pt>
                <c:pt idx="4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B2-4C98-A85F-8C89CD7E1F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Prowl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RU + Laudis + ATZ</c:v>
                </c:pt>
                <c:pt idx="1">
                  <c:v>RU + ATZ</c:v>
                </c:pt>
                <c:pt idx="2">
                  <c:v>LIB + ATZ</c:v>
                </c:pt>
                <c:pt idx="3">
                  <c:v>Halex GT + ATZ</c:v>
                </c:pt>
                <c:pt idx="4">
                  <c:v>RU + Impact Z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94</c:v>
                </c:pt>
                <c:pt idx="1">
                  <c:v>93</c:v>
                </c:pt>
                <c:pt idx="2">
                  <c:v>88</c:v>
                </c:pt>
                <c:pt idx="3">
                  <c:v>98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B2-4C98-A85F-8C89CD7E1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8908784"/>
        <c:axId val="1538917104"/>
      </c:barChart>
      <c:catAx>
        <c:axId val="153890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8917104"/>
        <c:crosses val="autoZero"/>
        <c:auto val="1"/>
        <c:lblAlgn val="ctr"/>
        <c:lblOffset val="100"/>
        <c:noMultiLvlLbl val="0"/>
      </c:catAx>
      <c:valAx>
        <c:axId val="153891710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8908784"/>
        <c:crosses val="autoZero"/>
        <c:crossBetween val="between"/>
        <c:majorUnit val="25"/>
      </c:valAx>
      <c:spPr>
        <a:solidFill>
          <a:schemeClr val="tx1"/>
        </a:soli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FFFFFF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Roundup + Atrazine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CN-01-14</c:v>
                </c:pt>
                <c:pt idx="1">
                  <c:v>CN-01-15</c:v>
                </c:pt>
                <c:pt idx="2">
                  <c:v>CN-04-16</c:v>
                </c:pt>
                <c:pt idx="3">
                  <c:v>CN-02-18</c:v>
                </c:pt>
                <c:pt idx="4">
                  <c:v>Average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260</c:v>
                </c:pt>
                <c:pt idx="1">
                  <c:v>302</c:v>
                </c:pt>
                <c:pt idx="2">
                  <c:v>292</c:v>
                </c:pt>
                <c:pt idx="3">
                  <c:v>225</c:v>
                </c:pt>
                <c:pt idx="4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D9-4A06-9FE0-EED663766A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Roundup + Atrazine + Prowl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CN-01-14</c:v>
                </c:pt>
                <c:pt idx="1">
                  <c:v>CN-01-15</c:v>
                </c:pt>
                <c:pt idx="2">
                  <c:v>CN-04-16</c:v>
                </c:pt>
                <c:pt idx="3">
                  <c:v>CN-02-18</c:v>
                </c:pt>
                <c:pt idx="4">
                  <c:v>Average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274</c:v>
                </c:pt>
                <c:pt idx="1">
                  <c:v>352</c:v>
                </c:pt>
                <c:pt idx="2">
                  <c:v>316</c:v>
                </c:pt>
                <c:pt idx="3">
                  <c:v>211</c:v>
                </c:pt>
                <c:pt idx="4">
                  <c:v>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D9-4A06-9FE0-EED663766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2213791"/>
        <c:axId val="1282204223"/>
      </c:barChart>
      <c:catAx>
        <c:axId val="1282213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2204223"/>
        <c:crosses val="autoZero"/>
        <c:auto val="1"/>
        <c:lblAlgn val="ctr"/>
        <c:lblOffset val="100"/>
        <c:noMultiLvlLbl val="0"/>
      </c:catAx>
      <c:valAx>
        <c:axId val="1282204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2213791"/>
        <c:crosses val="autoZero"/>
        <c:crossBetween val="between"/>
        <c:majorUnit val="100"/>
      </c:valAx>
      <c:spPr>
        <a:solidFill>
          <a:schemeClr val="tx1"/>
        </a:solidFill>
        <a:ln>
          <a:noFill/>
        </a:ln>
        <a:effectLst/>
      </c:spPr>
    </c:plotArea>
    <c:legend>
      <c:legendPos val="t"/>
      <c:overlay val="0"/>
      <c:spPr>
        <a:solidFill>
          <a:schemeClr val="tx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FFFFFF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0.76837</cdr:x>
      <cdr:y>0.50562</cdr:y>
    </cdr:from>
    <cdr:to>
      <cdr:x>0.87081</cdr:x>
      <cdr:y>0.56427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6856" y="2455378"/>
          <a:ext cx="864782" cy="284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 smtClean="0">
              <a:solidFill>
                <a:srgbClr val="FFC000"/>
              </a:solidFill>
            </a:rPr>
            <a:t>-42.1%</a:t>
          </a:r>
          <a:endParaRPr lang="en-US" sz="1800" dirty="0">
            <a:solidFill>
              <a:srgbClr val="FFC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6FDB5-DC95-4A59-9972-A6320F54DF26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A04DC-765A-4637-B8A4-56DE6E57D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1E429-C3FE-4C98-801D-1203C951F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51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786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436962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788796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101246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839006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9338138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8312476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100892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318867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449171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567033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593350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6" y="963615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6" y="2547962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2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50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62876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632751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58390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3993505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064995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997807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260036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3546717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68672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287153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5925109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003868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8625726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702282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872610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796366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40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8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9645905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9881626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7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608867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5176529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4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7354268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6F7E7E-42EF-4DA5-8397-E1D42DD271D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920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FF430E-F4CB-49E6-94FE-6352BE4660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769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2441B9-1989-4221-BEE9-6E1B34D41D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51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D4D14F-9256-41D3-B5D4-1D73A51033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70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E957C8-E0E1-4E02-A7EE-17D285CA99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954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2DD7A6-378F-4FF0-A75A-106AAFF5C5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90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42676C-86EB-4B74-BB52-A7ADFF993F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256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EA6EA1-BCE7-41F1-A1E7-D062B7416E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437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6F69E6-26AB-4BAA-A271-9FCFF9D7B30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804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0A4DDD-0CA1-4B14-9262-83AD64BAB9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21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3744891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8D3837-9F44-48C3-8D85-A4B7A55431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758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946158-C266-468A-A968-3160B11813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42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1A857B-CB65-43BF-99C5-55A2301DC7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19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7E4381-07E9-4677-9BB5-A5C4B6508F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49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4DEC0-9D29-41DA-A9DD-7517F8FB5B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61838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5BE4E-B40C-4BDE-8ABB-738692BD30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55031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A48E7-B7BB-43C9-9C74-212C2A2920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61097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41DAF-7EDC-4B12-B624-1AB520D138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49467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10352-3ED1-4040-A5BB-819164470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36605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EA35D-6213-4CBB-9F55-E8CF941A9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806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5755867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7A1B5-F796-46B5-956F-4FFB8D0C5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46112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F5E2F-C5BE-4C8B-B0DB-79DE0023D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77203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57742-A4A5-4232-AB59-92AD8135EF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46887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38676-584B-4339-942A-28CAFB3FC0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99576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FC769-0BE5-4777-8FE1-979D0CB43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45873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7535F1-4128-4258-8E6D-02030ED88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16383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03DB8DD-A984-4C49-9408-800CB9ED85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4216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A11E48-3E90-4597-ABFA-FC1D6BC1D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3237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95CCF5-94D8-48F2-81DE-5E405DBC3A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21931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6C0EED-0E5F-4824-80E6-9BD40879F6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9069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407668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591388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0071820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412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1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6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005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eaLnBrk="1" hangingPunct="1">
              <a:defRPr/>
            </a:pPr>
            <a:fld id="{A7D3B267-46BD-420C-AC4B-56DD3C8CF82A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95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0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5E33BBD-4562-4593-B7CB-4FA5ED1C7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40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1588" y="2644775"/>
            <a:ext cx="5256212" cy="175260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/>
              <a:t>Eric P. Prostko, Ph.D.</a:t>
            </a:r>
          </a:p>
          <a:p>
            <a:pPr>
              <a:defRPr/>
            </a:pPr>
            <a:r>
              <a:rPr lang="en-US" sz="2400" i="1" dirty="0" smtClean="0"/>
              <a:t>Professor/Extension Weed Specialist</a:t>
            </a:r>
          </a:p>
          <a:p>
            <a:pPr>
              <a:defRPr/>
            </a:pPr>
            <a:r>
              <a:rPr lang="en-US" sz="2400" i="1" dirty="0" smtClean="0"/>
              <a:t>Dept. Crop &amp; Soil Sciences</a:t>
            </a:r>
          </a:p>
          <a:p>
            <a:pPr>
              <a:defRPr/>
            </a:pP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3733800" y="685800"/>
            <a:ext cx="5219700" cy="175260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/>
              <a:t>Weed Control in Field Corn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FFC000"/>
                </a:solidFill>
              </a:rPr>
              <a:t>2021</a:t>
            </a:r>
            <a:endParaRPr lang="en-US" sz="3200" i="1" dirty="0" smtClean="0">
              <a:solidFill>
                <a:srgbClr val="FFC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715000"/>
            <a:ext cx="24447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384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- 2020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33" y="1239838"/>
            <a:ext cx="3642121" cy="485616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5" name="TextBox 4"/>
          <p:cNvSpPr txBox="1"/>
          <p:nvPr/>
        </p:nvSpPr>
        <p:spPr>
          <a:xfrm>
            <a:off x="-32994" y="6178674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CN-14-20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8993" y="1599845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2062" y="1104028"/>
            <a:ext cx="2996333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P-Max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Atrazine @ 64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00"/>
                </a:solidFill>
                <a:latin typeface="Arial"/>
              </a:rPr>
              <a:t>Applied 26 DAP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5029795" y="2304357"/>
            <a:ext cx="1305017" cy="223464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7225645" y="2304357"/>
            <a:ext cx="1446273" cy="207910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41952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Panicum Control in Field Corn – 2020 (49 DAT)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481013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24281" y="6304002"/>
            <a:ext cx="17540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LSD 0.10 = 9.2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CV = 8.89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Source: C. Cahoon (NCSU)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7715" y="1721918"/>
            <a:ext cx="16562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Applied 38 DAP, V5 stage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81011" y="351932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 (%)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1924" y="6057462"/>
            <a:ext cx="122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Treatment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252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POST Applied Prowl Cause Field Corn Yield Loss???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751394"/>
              </p:ext>
            </p:extLst>
          </p:nvPr>
        </p:nvGraphicFramePr>
        <p:xfrm>
          <a:off x="481013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18867" y="5995448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LSD 0.10 = 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CV = 12.32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7913" y="5995448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LSD 0.10 = 27.9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CV = 7.2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4834" y="5995448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LSD 0.10 = 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CV = 10.6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4968" y="5995448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LSD 0.10 = 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CV = 8.98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8280" y="356333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Bu/A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15454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- 2020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6" name="TextBox 5"/>
          <p:cNvSpPr txBox="1"/>
          <p:nvPr/>
        </p:nvSpPr>
        <p:spPr>
          <a:xfrm>
            <a:off x="-31138" y="6254685"/>
            <a:ext cx="8242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CN-07B-20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 DAP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2174" y="1842941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5777" y="1296398"/>
            <a:ext cx="2517035" cy="116955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P-Max II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Laudis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Atrazine @ 64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19 DAP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7178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Laudis 3.45SC @ 3 oz/A + Atrazine 4L @ 64 oz/A + Dual Magnum 7.62EC @ 16 oz/A + MSO @ 1% v/v 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099" y="1409192"/>
            <a:ext cx="6657617" cy="4989877"/>
          </a:xfr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865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CN-02-20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025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- 2020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CN-09B-20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1934" y="1239837"/>
            <a:ext cx="1717843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Halex GT @ 58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Atrazine 4L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AMS @ 2.5%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Applied 20 DAP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4" y="1761681"/>
            <a:ext cx="75597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8911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- 2020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CN-07B-20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9311" y="1871220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1462" y="1040223"/>
            <a:ext cx="2598788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 2.8SC @ 1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MSO @ 1%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AMS @ 3 lb/A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00"/>
                </a:solidFill>
                <a:latin typeface="Arial"/>
              </a:rPr>
              <a:t>Applied 19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2040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2020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Roundup + Liberty????</a:t>
            </a:r>
            <a:endParaRPr lang="en-US" sz="2400" i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69843"/>
            <a:ext cx="832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PE-15-20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23 DAT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901" y="1164419"/>
            <a:ext cx="6474882" cy="48561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374" y="5099901"/>
            <a:ext cx="755970" cy="499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536" y="4959785"/>
            <a:ext cx="250567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860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2020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Roundup + Liberty????</a:t>
            </a:r>
            <a:endParaRPr lang="en-US" sz="2400" i="1" dirty="0">
              <a:solidFill>
                <a:srgbClr val="FFC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5" name="TextBox 4"/>
          <p:cNvSpPr txBox="1"/>
          <p:nvPr/>
        </p:nvSpPr>
        <p:spPr>
          <a:xfrm>
            <a:off x="0" y="6169843"/>
            <a:ext cx="832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PE-15-20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June 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68 DAP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771" y="6135688"/>
            <a:ext cx="755970" cy="499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040" y="5749857"/>
            <a:ext cx="2505673" cy="106079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4313" y="1886546"/>
            <a:ext cx="4856162" cy="3642121"/>
          </a:xfrm>
        </p:spPr>
      </p:pic>
    </p:spTree>
    <p:extLst>
      <p:ext uri="{BB962C8B-B14F-4D97-AF65-F5344CB8AC3E}">
        <p14:creationId xmlns:p14="http://schemas.microsoft.com/office/powerpoint/2010/main" val="60231962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New(</a:t>
            </a:r>
            <a:r>
              <a:rPr lang="en-US" dirty="0" err="1" smtClean="0"/>
              <a:t>er</a:t>
            </a:r>
            <a:r>
              <a:rPr lang="en-US" dirty="0" smtClean="0"/>
              <a:t>) Products Being Tested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Sinate</a:t>
            </a:r>
            <a:r>
              <a:rPr lang="en-US" sz="2400" dirty="0" smtClean="0"/>
              <a:t> (glufosinate + </a:t>
            </a:r>
            <a:r>
              <a:rPr lang="en-US" sz="2400" dirty="0" err="1" smtClean="0"/>
              <a:t>topramezone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i="1" dirty="0" smtClean="0"/>
              <a:t>AMVAC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Core </a:t>
            </a:r>
            <a:r>
              <a:rPr lang="en-US" sz="2400" dirty="0" smtClean="0"/>
              <a:t>(</a:t>
            </a:r>
            <a:r>
              <a:rPr lang="en-US" sz="2400" dirty="0" err="1" smtClean="0"/>
              <a:t>topramezone</a:t>
            </a:r>
            <a:r>
              <a:rPr lang="en-US" sz="2400" dirty="0" smtClean="0"/>
              <a:t> + acetochlor)</a:t>
            </a:r>
          </a:p>
          <a:p>
            <a:pPr lvl="1"/>
            <a:r>
              <a:rPr lang="en-US" sz="2400" i="1" dirty="0" smtClean="0"/>
              <a:t>AMVAC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Acuron GT </a:t>
            </a:r>
            <a:r>
              <a:rPr lang="en-US" sz="2400" dirty="0" smtClean="0"/>
              <a:t>(</a:t>
            </a:r>
            <a:r>
              <a:rPr lang="en-US" sz="2400" dirty="0" err="1" smtClean="0"/>
              <a:t>bicyclopyrone</a:t>
            </a:r>
            <a:r>
              <a:rPr lang="en-US" sz="2400" dirty="0" smtClean="0"/>
              <a:t> + s-metolachlor + </a:t>
            </a:r>
            <a:r>
              <a:rPr lang="en-US" sz="2400" dirty="0" err="1" smtClean="0"/>
              <a:t>mesotrione</a:t>
            </a:r>
            <a:r>
              <a:rPr lang="en-US" sz="2400" dirty="0" smtClean="0"/>
              <a:t> + glyphosate)</a:t>
            </a:r>
          </a:p>
          <a:p>
            <a:pPr lvl="1"/>
            <a:r>
              <a:rPr lang="en-US" sz="2400" i="1" dirty="0" smtClean="0"/>
              <a:t>Syngenta</a:t>
            </a:r>
          </a:p>
          <a:p>
            <a:endParaRPr lang="en-US" sz="2400" dirty="0" smtClean="0"/>
          </a:p>
          <a:p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Shieldex</a:t>
            </a:r>
            <a:r>
              <a:rPr lang="en-US" sz="2400" dirty="0" smtClean="0"/>
              <a:t> (</a:t>
            </a:r>
            <a:r>
              <a:rPr lang="en-US" sz="2400" dirty="0" err="1" smtClean="0"/>
              <a:t>topyralate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i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Summit Agro USA</a:t>
            </a:r>
          </a:p>
          <a:p>
            <a:pPr lvl="1"/>
            <a:endParaRPr lang="en-US" sz="2000" dirty="0" smtClean="0">
              <a:solidFill>
                <a:srgbClr val="FFFF00"/>
              </a:solidFill>
            </a:endParaRPr>
          </a:p>
          <a:p>
            <a:pPr lvl="1"/>
            <a:endParaRPr lang="en-US" sz="20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9146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Carryover or Soil pH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1013" y="2113558"/>
            <a:ext cx="4144962" cy="310872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78375" y="2113558"/>
            <a:ext cx="4144963" cy="3108722"/>
          </a:xfrm>
        </p:spPr>
      </p:pic>
      <p:sp>
        <p:nvSpPr>
          <p:cNvPr id="8" name="TextBox 7"/>
          <p:cNvSpPr txBox="1"/>
          <p:nvPr/>
        </p:nvSpPr>
        <p:spPr>
          <a:xfrm>
            <a:off x="3963971" y="6052009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Soil pH = 4.7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4332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Sinate</a:t>
            </a:r>
            <a:r>
              <a:rPr lang="en-US" dirty="0" smtClean="0"/>
              <a:t> - 2020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CN-07B-20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21 DAT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sp>
        <p:nvSpPr>
          <p:cNvPr id="12" name="TextBox 11"/>
          <p:cNvSpPr txBox="1"/>
          <p:nvPr/>
        </p:nvSpPr>
        <p:spPr>
          <a:xfrm>
            <a:off x="2126512" y="1842977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4208" y="1005515"/>
            <a:ext cx="2483757" cy="132343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Sinate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2.57SL @ 21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Atrazine 90DF @ 9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MSO @ 1%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AMS @ 3 lb/A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19 DAP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59264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Core - 2020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CN-07B-20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21 DAT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sp>
        <p:nvSpPr>
          <p:cNvPr id="12" name="TextBox 11"/>
          <p:cNvSpPr txBox="1"/>
          <p:nvPr/>
        </p:nvSpPr>
        <p:spPr>
          <a:xfrm>
            <a:off x="2126512" y="1842977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5" name="TextBox 4"/>
          <p:cNvSpPr txBox="1"/>
          <p:nvPr/>
        </p:nvSpPr>
        <p:spPr>
          <a:xfrm>
            <a:off x="5176045" y="963613"/>
            <a:ext cx="3419526" cy="1477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 Core 7.15EC @ 30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Atrazine 4L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NIS @ 0.25%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AMS @ 2.5 lbs/A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19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60056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Impact Core 7.15EC @ 40 oz/A + Atrazine 4L @ 32 oz/A + Induce @ 0.25%v/v + AMS @ 2.5 lb/A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3193" y="1879855"/>
            <a:ext cx="4841406" cy="363105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08546" y="1879857"/>
            <a:ext cx="4841405" cy="3631054"/>
          </a:xfr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CN-07B-20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9478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Acuron GT - 2020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11669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CN-10B-20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37063" y="1875433"/>
            <a:ext cx="4856162" cy="364212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411" y="2116861"/>
            <a:ext cx="755970" cy="4938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27997" y="1559779"/>
            <a:ext cx="3274293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Acuron GT 4.29SC @ 60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20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88150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Shieldex</a:t>
            </a:r>
            <a:r>
              <a:rPr lang="en-US" dirty="0" smtClean="0"/>
              <a:t> - 2020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CN-14-20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47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0809" y="1239837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795" y="1098807"/>
            <a:ext cx="3683764" cy="116955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Bicep Lite II Magnum 6SC @ 53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Shieldex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3.33SC @ 1 oz/A (26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Atrazine 4L @ 16 oz/A (26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Agridex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@ 1% v/v (26 DAP)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7862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Lay-By</a:t>
            </a:r>
            <a:br>
              <a:rPr lang="en-US" dirty="0" smtClean="0"/>
            </a:br>
            <a:r>
              <a:rPr lang="en-US" sz="2800" i="1" dirty="0" smtClean="0">
                <a:solidFill>
                  <a:srgbClr val="FFC000"/>
                </a:solidFill>
              </a:rPr>
              <a:t>(16 GPA, 30 PSI, 3.7 MPH, </a:t>
            </a:r>
            <a:r>
              <a:rPr lang="en-US" sz="2800" i="1" dirty="0" err="1" smtClean="0">
                <a:solidFill>
                  <a:srgbClr val="FFC000"/>
                </a:solidFill>
              </a:rPr>
              <a:t>Floodjet</a:t>
            </a:r>
            <a:r>
              <a:rPr lang="en-US" sz="2800" i="1" dirty="0" smtClean="0">
                <a:solidFill>
                  <a:srgbClr val="FFC000"/>
                </a:solidFill>
              </a:rPr>
              <a:t> TK-VS2)</a:t>
            </a:r>
            <a:endParaRPr lang="en-US" sz="2800" i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eprostko\FIELD PICTURES\2018\corn lay-by test\ponder\may 10\IMG_2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4734" y="1239838"/>
            <a:ext cx="6474882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5270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:\prostkoeric C drive\weeds\pigweeds\august 23. 2011\Picture 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76250" y="47625"/>
            <a:ext cx="8210550" cy="124777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3800" b="0" smtClean="0">
                <a:solidFill>
                  <a:srgbClr val="FFFF00"/>
                </a:solidFill>
              </a:rPr>
              <a:t>Post-Harvest Palmer Amaranth Populations </a:t>
            </a:r>
            <a:r>
              <a:rPr lang="en-US" sz="3800" u="sng" smtClean="0">
                <a:solidFill>
                  <a:srgbClr val="FF0000"/>
                </a:solidFill>
              </a:rPr>
              <a:t>Must</a:t>
            </a:r>
            <a:r>
              <a:rPr lang="en-US" sz="3800" b="0" smtClean="0">
                <a:solidFill>
                  <a:srgbClr val="FFFF00"/>
                </a:solidFill>
              </a:rPr>
              <a:t> be Managed!</a:t>
            </a:r>
          </a:p>
        </p:txBody>
      </p:sp>
    </p:spTree>
    <p:extLst>
      <p:ext uri="{BB962C8B-B14F-4D97-AF65-F5344CB8AC3E}">
        <p14:creationId xmlns:p14="http://schemas.microsoft.com/office/powerpoint/2010/main" val="277638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Palmer Amaranth </a:t>
            </a:r>
            <a:r>
              <a:rPr lang="en-US" dirty="0" err="1" smtClean="0"/>
              <a:t>Burndown</a:t>
            </a:r>
            <a:r>
              <a:rPr lang="en-US" smtClean="0"/>
              <a:t> - </a:t>
            </a:r>
            <a:r>
              <a:rPr lang="en-US" dirty="0" smtClean="0"/>
              <a:t>2019</a:t>
            </a:r>
            <a:br>
              <a:rPr lang="en-US" dirty="0" smtClean="0"/>
            </a:br>
            <a:r>
              <a:rPr lang="en-US" sz="3200" i="1" dirty="0" smtClean="0"/>
              <a:t>(AMAPA 1-6” tall)</a:t>
            </a:r>
            <a:endParaRPr lang="en-US" sz="3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172200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NC-01-19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10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60731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5943600"/>
            <a:ext cx="2766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Gramoxone 3SL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Tricor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4L @ 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750021"/>
            <a:ext cx="4856162" cy="364212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181" y="1750021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39335004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WINDOWS\Desktop\Field Pictures\2003\Spiderwort Pictures\24 September\Webster in TSW Field - Culpepper Phot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76200"/>
            <a:ext cx="7233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Tropical Spiderwort/Benghal Dayflower  (TSW/BD) After Corn Harvest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(need tillage and/or 2 apps of Gramoxone or 2,4-D or Aim)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44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Post-Harvest Control of TSW/BD with 2 Applications (14 d apart) of Gramoxone (paraquat)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6364" y="1500879"/>
            <a:ext cx="3449436" cy="459512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8764" y="1500879"/>
            <a:ext cx="3449436" cy="4595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215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1 week after POST2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326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Field Corn Yield Loss (%) Caused by Uncontrolled Weeds in UGA  Weed Science Research Trials (2007-2020).</a:t>
            </a:r>
            <a:br>
              <a:rPr lang="en-US" sz="2000" dirty="0" smtClean="0"/>
            </a:br>
            <a:r>
              <a:rPr lang="en-US" sz="2000" i="1" dirty="0" smtClean="0">
                <a:solidFill>
                  <a:srgbClr val="FFC000"/>
                </a:solidFill>
              </a:rPr>
              <a:t>Treated vs. Non-treated </a:t>
            </a:r>
            <a:endParaRPr lang="en-US" sz="2000" i="1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81016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676" y="6002893"/>
            <a:ext cx="2765244" cy="73866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200 Bu/A X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0.34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$4.00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= $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272/A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What about harvest?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What about next year?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20240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34" y="1239838"/>
            <a:ext cx="6474882" cy="48561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734" y="1274116"/>
            <a:ext cx="244470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0441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</a:t>
            </a:r>
            <a:br>
              <a:rPr lang="en-US" dirty="0" smtClean="0"/>
            </a:br>
            <a:r>
              <a:rPr lang="en-US" sz="2800" i="1" dirty="0" smtClean="0">
                <a:solidFill>
                  <a:srgbClr val="FFC000"/>
                </a:solidFill>
              </a:rPr>
              <a:t>Questions for you?</a:t>
            </a:r>
            <a:endParaRPr lang="en-US" sz="2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44962" cy="4856162"/>
          </a:xfrm>
        </p:spPr>
        <p:txBody>
          <a:bodyPr/>
          <a:lstStyle/>
          <a:p>
            <a:r>
              <a:rPr lang="en-US" sz="2400" dirty="0" smtClean="0"/>
              <a:t> What technologies are  you planting?</a:t>
            </a:r>
          </a:p>
          <a:p>
            <a:pPr lvl="1"/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RR, LL, Conventional, Enlist (2,4-D)?</a:t>
            </a:r>
          </a:p>
          <a:p>
            <a:pPr lvl="1"/>
            <a:endParaRPr lang="en-US" dirty="0"/>
          </a:p>
          <a:p>
            <a:r>
              <a:rPr lang="en-US" sz="2400" dirty="0" smtClean="0"/>
              <a:t>Do you need Counter?</a:t>
            </a:r>
          </a:p>
          <a:p>
            <a:endParaRPr lang="en-US" sz="2400" dirty="0"/>
          </a:p>
          <a:p>
            <a:r>
              <a:rPr lang="en-US" sz="2400" dirty="0" smtClean="0"/>
              <a:t>Is atrazine still working for you on pigweed?</a:t>
            </a:r>
          </a:p>
          <a:p>
            <a:pPr lvl="1"/>
            <a:r>
              <a:rPr lang="en-US" sz="2000" i="1" dirty="0" smtClean="0">
                <a:solidFill>
                  <a:srgbClr val="FFFF00"/>
                </a:solidFill>
              </a:rPr>
              <a:t>Lets assume it does not</a:t>
            </a:r>
          </a:p>
          <a:p>
            <a:endParaRPr lang="en-US" sz="2400" dirty="0"/>
          </a:p>
          <a:p>
            <a:r>
              <a:rPr lang="en-US" sz="2400" dirty="0" smtClean="0"/>
              <a:t>What will be planted after the field corn?</a:t>
            </a:r>
            <a:endParaRPr lang="en-US" sz="2400" dirty="0"/>
          </a:p>
        </p:txBody>
      </p:sp>
      <p:pic>
        <p:nvPicPr>
          <p:cNvPr id="4" name="Content Placeholder 3" descr="MSS: Bring us your burning science questions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95400"/>
            <a:ext cx="4144963" cy="4144963"/>
          </a:xfrm>
        </p:spPr>
      </p:pic>
    </p:spTree>
    <p:extLst>
      <p:ext uri="{BB962C8B-B14F-4D97-AF65-F5344CB8AC3E}">
        <p14:creationId xmlns:p14="http://schemas.microsoft.com/office/powerpoint/2010/main" val="17320070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plan of attack?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44962" cy="4856162"/>
          </a:xfrm>
        </p:spPr>
        <p:txBody>
          <a:bodyPr/>
          <a:lstStyle/>
          <a:p>
            <a:r>
              <a:rPr lang="en-US" sz="1800" i="1" u="sng" dirty="0" smtClean="0"/>
              <a:t>MUST START CLEAN!</a:t>
            </a:r>
          </a:p>
          <a:p>
            <a:endParaRPr lang="en-US" sz="1800" i="1" u="sng" dirty="0"/>
          </a:p>
          <a:p>
            <a:r>
              <a:rPr lang="en-US" sz="1800" dirty="0" smtClean="0"/>
              <a:t>Use 1 </a:t>
            </a:r>
            <a:r>
              <a:rPr lang="en-US" sz="1800" dirty="0" err="1" smtClean="0"/>
              <a:t>qt</a:t>
            </a:r>
            <a:r>
              <a:rPr lang="en-US" sz="1800" dirty="0" smtClean="0"/>
              <a:t>/A of Atrazine 4L PRE (</a:t>
            </a:r>
            <a:r>
              <a:rPr lang="en-US" sz="1800" i="1" dirty="0" smtClean="0"/>
              <a:t>or Dual II Magnum, or Warrant, or Outlook</a:t>
            </a:r>
            <a:r>
              <a:rPr lang="en-US" sz="1800" dirty="0" smtClean="0"/>
              <a:t>)</a:t>
            </a:r>
          </a:p>
          <a:p>
            <a:endParaRPr lang="en-US" sz="1800" dirty="0" smtClean="0"/>
          </a:p>
          <a:p>
            <a:r>
              <a:rPr lang="en-US" sz="1800" dirty="0" smtClean="0"/>
              <a:t>Follow up with a </a:t>
            </a:r>
            <a:r>
              <a:rPr lang="en-US" sz="1800" b="1" i="1" u="sng" dirty="0" smtClean="0">
                <a:solidFill>
                  <a:srgbClr val="FFC000"/>
                </a:solidFill>
              </a:rPr>
              <a:t>timely</a:t>
            </a:r>
            <a:r>
              <a:rPr lang="en-US" sz="1800" dirty="0" smtClean="0"/>
              <a:t> POST program (</a:t>
            </a:r>
            <a:r>
              <a:rPr lang="en-US" sz="1800" b="1" i="1" u="sng" dirty="0" smtClean="0"/>
              <a:t>V3-V5 stage</a:t>
            </a:r>
            <a:r>
              <a:rPr lang="en-US" sz="1800" dirty="0" smtClean="0"/>
              <a:t>) that includes an additional 1.5 qt/A of Atrazine 4L</a:t>
            </a:r>
          </a:p>
          <a:p>
            <a:pPr lvl="1"/>
            <a:r>
              <a:rPr lang="en-US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Roundup + Atrazine probably not good enough anymore!</a:t>
            </a:r>
          </a:p>
          <a:p>
            <a:endParaRPr lang="en-US" sz="1800" dirty="0" smtClean="0"/>
          </a:p>
          <a:p>
            <a:r>
              <a:rPr lang="en-US" sz="1800" dirty="0" smtClean="0"/>
              <a:t>Lots of options depending upon how you answered previous questions?</a:t>
            </a:r>
          </a:p>
          <a:p>
            <a:pPr lvl="1"/>
            <a:r>
              <a:rPr lang="en-US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Liberty, Laudis, Impact/</a:t>
            </a:r>
            <a:r>
              <a:rPr lang="en-US" sz="1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Armezon</a:t>
            </a:r>
            <a:r>
              <a:rPr lang="en-US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Halex GT, Callisto, Acuron, dicamba, 2,4-D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95400"/>
            <a:ext cx="4144963" cy="3108722"/>
          </a:xfrm>
        </p:spPr>
      </p:pic>
    </p:spTree>
    <p:extLst>
      <p:ext uri="{BB962C8B-B14F-4D97-AF65-F5344CB8AC3E}">
        <p14:creationId xmlns:p14="http://schemas.microsoft.com/office/powerpoint/2010/main" val="419631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Timing Effects on Spray Coverage - 2020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61274" y="5991589"/>
            <a:ext cx="848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CN-06-20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Miller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30 DAP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April 16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3"/>
          </p:nvPr>
        </p:nvSpPr>
        <p:spPr>
          <a:xfrm>
            <a:off x="4778374" y="3996427"/>
            <a:ext cx="4144963" cy="23526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i="1" dirty="0" smtClean="0"/>
              <a:t>JD 4630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 smtClean="0"/>
              <a:t>90’ boom length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 smtClean="0"/>
              <a:t>20” nozzle spacing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 smtClean="0"/>
              <a:t>10 GPA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 smtClean="0"/>
              <a:t>32 PSI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 smtClean="0"/>
              <a:t>11 MPH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 smtClean="0"/>
              <a:t>8003EVS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 smtClean="0"/>
              <a:t>Roundup + Atrazine + Quest + Grounded</a:t>
            </a:r>
            <a:endParaRPr lang="en-US" sz="1600" i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9313" y="1881319"/>
            <a:ext cx="4644875" cy="348365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137" y="1240818"/>
            <a:ext cx="3401105" cy="2550829"/>
          </a:xfrm>
        </p:spPr>
      </p:pic>
    </p:spTree>
    <p:extLst>
      <p:ext uri="{BB962C8B-B14F-4D97-AF65-F5344CB8AC3E}">
        <p14:creationId xmlns:p14="http://schemas.microsoft.com/office/powerpoint/2010/main" val="5761670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sz="quarter"/>
          </p:nvPr>
        </p:nvSpPr>
        <p:spPr>
          <a:xfrm>
            <a:off x="1483909" y="34098"/>
            <a:ext cx="7477485" cy="1143000"/>
          </a:xfrm>
        </p:spPr>
        <p:txBody>
          <a:bodyPr/>
          <a:lstStyle/>
          <a:p>
            <a:r>
              <a:rPr lang="en-US" sz="2800" dirty="0" smtClean="0"/>
              <a:t>Herbicide Timing Effects on Spray Coverage in Field Corn - 2020</a:t>
            </a:r>
            <a:endParaRPr lang="en-US" sz="28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886" y="1350169"/>
            <a:ext cx="1625148" cy="247173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431" y="1308100"/>
            <a:ext cx="1670501" cy="2471738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886" y="3932238"/>
            <a:ext cx="1618353" cy="2471737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193" y="3932238"/>
            <a:ext cx="1602976" cy="24717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8738" y="205504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2’”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5728" y="465212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8229" y="215824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68228" y="465212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0" y="3864324"/>
            <a:ext cx="9144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-32994" y="5988476"/>
            <a:ext cx="1079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CN-06-20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JD 4630, 90’ Boom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20” Nozzle Spacing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GPA, 32 PSI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MPH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8003EVS Nozzles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1210" y="1108045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V4: 9-10” tall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DAP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33576" y="3908003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V6: 14-16” tall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DAP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Timing Effects on Spray Coverage (%) in Field Corn - 2020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212902"/>
              </p:ext>
            </p:extLst>
          </p:nvPr>
        </p:nvGraphicFramePr>
        <p:xfrm>
          <a:off x="481013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21305" y="1800069"/>
            <a:ext cx="1316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(LSD 0.10 = 2.1)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7281" y="1800069"/>
            <a:ext cx="1316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(LSD 0.10 = 2.1)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980837"/>
            <a:ext cx="174438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CN-06-20, Miller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JD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4630, 90’ Boom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20” Nozzle Spacing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10 GPA, 32 PSI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11 </a:t>
            </a: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MPH, 8003EVS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Nozzles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5851" y="346829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-39.6%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4044" y="6106205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Spray Card Height (in)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657" y="347436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8F8F8"/>
                </a:solidFill>
              </a:rPr>
              <a:t>%</a:t>
            </a:r>
            <a:endParaRPr lang="en-US" i="1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8137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Roundup + Atrazine + Prowl Works Great </a:t>
            </a:r>
            <a:r>
              <a:rPr lang="en-US" smtClean="0"/>
              <a:t>For Me But</a:t>
            </a:r>
            <a:r>
              <a:rPr lang="en-US" dirty="0" smtClean="0"/>
              <a:t>……….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34" y="1239838"/>
            <a:ext cx="6474882" cy="48561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146276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CN-08B-20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6718" y="5077922"/>
            <a:ext cx="2616422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Roundup P-Max II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Atrazine 4L @ 64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Applied 19 DAP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8763" y="5330858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2325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4223</TotalTime>
  <Words>973</Words>
  <Application>Microsoft Office PowerPoint</Application>
  <PresentationFormat>On-screen Show (4:3)</PresentationFormat>
  <Paragraphs>217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Garamond</vt:lpstr>
      <vt:lpstr>Monotype Sorts</vt:lpstr>
      <vt:lpstr>Times New Roman</vt:lpstr>
      <vt:lpstr>Wingdings</vt:lpstr>
      <vt:lpstr>1_Corn</vt:lpstr>
      <vt:lpstr>Corn</vt:lpstr>
      <vt:lpstr>Edge</vt:lpstr>
      <vt:lpstr>Default Design</vt:lpstr>
      <vt:lpstr>Weed Control in Field Corn 2021</vt:lpstr>
      <vt:lpstr>Herbicide Carryover or Soil pH</vt:lpstr>
      <vt:lpstr>Field Corn Yield Loss (%) Caused by Uncontrolled Weeds in UGA  Weed Science Research Trials (2007-2020). Treated vs. Non-treated </vt:lpstr>
      <vt:lpstr>Field Corn Weed Control Questions for you?</vt:lpstr>
      <vt:lpstr>A general plan of attack?</vt:lpstr>
      <vt:lpstr>Herbicide Timing Effects on Spray Coverage - 2020</vt:lpstr>
      <vt:lpstr>Herbicide Timing Effects on Spray Coverage in Field Corn - 2020</vt:lpstr>
      <vt:lpstr>Herbicide Timing Effects on Spray Coverage (%) in Field Corn - 2020</vt:lpstr>
      <vt:lpstr>Roundup + Atrazine + Prowl Works Great For Me But……….</vt:lpstr>
      <vt:lpstr>Field Corn Weed Control - 2020</vt:lpstr>
      <vt:lpstr>Texas Panicum Control in Field Corn – 2020 (49 DAT)</vt:lpstr>
      <vt:lpstr>Does POST Applied Prowl Cause Field Corn Yield Loss???</vt:lpstr>
      <vt:lpstr>Field Corn Weed Control - 2020</vt:lpstr>
      <vt:lpstr>Laudis 3.45SC @ 3 oz/A + Atrazine 4L @ 64 oz/A + Dual Magnum 7.62EC @ 16 oz/A + MSO @ 1% v/v </vt:lpstr>
      <vt:lpstr>Field Corn Weed Control - 2020</vt:lpstr>
      <vt:lpstr>Field Corn Weed Control - 2020</vt:lpstr>
      <vt:lpstr>Field Corn Weed Control – 2020 Roundup + Liberty????</vt:lpstr>
      <vt:lpstr>Field Corn Weed Control – 2020 Roundup + Liberty????</vt:lpstr>
      <vt:lpstr>New(er) Products Being Tested</vt:lpstr>
      <vt:lpstr>Sinate - 2020</vt:lpstr>
      <vt:lpstr>Impact Core - 2020</vt:lpstr>
      <vt:lpstr>Impact Core 7.15EC @ 40 oz/A + Atrazine 4L @ 32 oz/A + Induce @ 0.25%v/v + AMS @ 2.5 lb/A</vt:lpstr>
      <vt:lpstr>Acuron GT - 2020</vt:lpstr>
      <vt:lpstr>Shieldex - 2020</vt:lpstr>
      <vt:lpstr>Field Corn Lay-By (16 GPA, 30 PSI, 3.7 MPH, Floodjet TK-VS2)</vt:lpstr>
      <vt:lpstr>Post-Harvest Palmer Amaranth Populations Must be Managed!</vt:lpstr>
      <vt:lpstr>Palmer Amaranth Burndown - 2019 (AMAPA 1-6” tall)</vt:lpstr>
      <vt:lpstr>PowerPoint Presentation</vt:lpstr>
      <vt:lpstr>Post-Harvest Control of TSW/BD with 2 Applications (14 d apart) of Gramoxone (paraquat)</vt:lpstr>
      <vt:lpstr>Questions/Comments?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P. Prostko</dc:creator>
  <cp:lastModifiedBy>Eric P. Prostko</cp:lastModifiedBy>
  <cp:revision>13</cp:revision>
  <dcterms:created xsi:type="dcterms:W3CDTF">2020-09-15T19:11:13Z</dcterms:created>
  <dcterms:modified xsi:type="dcterms:W3CDTF">2020-10-20T14:01:02Z</dcterms:modified>
</cp:coreProperties>
</file>