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4"/>
    <p:sldMasterId id="2147483717" r:id="rId5"/>
    <p:sldMasterId id="2147483749" r:id="rId6"/>
    <p:sldMasterId id="2147483764" r:id="rId7"/>
    <p:sldMasterId id="2147483777" r:id="rId8"/>
    <p:sldMasterId id="2147483826" r:id="rId9"/>
    <p:sldMasterId id="2147483846" r:id="rId10"/>
    <p:sldMasterId id="2147483866" r:id="rId11"/>
  </p:sldMasterIdLst>
  <p:notesMasterIdLst>
    <p:notesMasterId r:id="rId36"/>
  </p:notesMasterIdLst>
  <p:handoutMasterIdLst>
    <p:handoutMasterId r:id="rId37"/>
  </p:handoutMasterIdLst>
  <p:sldIdLst>
    <p:sldId id="471" r:id="rId12"/>
    <p:sldId id="492" r:id="rId13"/>
    <p:sldId id="482" r:id="rId14"/>
    <p:sldId id="480" r:id="rId15"/>
    <p:sldId id="478" r:id="rId16"/>
    <p:sldId id="477" r:id="rId17"/>
    <p:sldId id="493" r:id="rId18"/>
    <p:sldId id="489" r:id="rId19"/>
    <p:sldId id="378" r:id="rId20"/>
    <p:sldId id="385" r:id="rId21"/>
    <p:sldId id="381" r:id="rId22"/>
    <p:sldId id="473" r:id="rId23"/>
    <p:sldId id="382" r:id="rId24"/>
    <p:sldId id="450" r:id="rId25"/>
    <p:sldId id="470" r:id="rId26"/>
    <p:sldId id="490" r:id="rId27"/>
    <p:sldId id="388" r:id="rId28"/>
    <p:sldId id="491" r:id="rId29"/>
    <p:sldId id="485" r:id="rId30"/>
    <p:sldId id="487" r:id="rId31"/>
    <p:sldId id="475" r:id="rId32"/>
    <p:sldId id="488" r:id="rId33"/>
    <p:sldId id="483" r:id="rId34"/>
    <p:sldId id="494" r:id="rId35"/>
  </p:sldIdLst>
  <p:sldSz cx="9144000" cy="6858000" type="screen4x3"/>
  <p:notesSz cx="7053263" cy="93567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85" autoAdjust="0"/>
    <p:restoredTop sz="86403" autoAdjust="0"/>
  </p:normalViewPr>
  <p:slideViewPr>
    <p:cSldViewPr>
      <p:cViewPr>
        <p:scale>
          <a:sx n="86" d="100"/>
          <a:sy n="86" d="100"/>
        </p:scale>
        <p:origin x="1256" y="2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895430858621043E-2"/>
          <c:y val="2.9121593445679102E-2"/>
          <c:w val="0.92758111640183893"/>
          <c:h val="0.840461549782912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Weed Removal (WAP)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3</c:v>
                </c:pt>
                <c:pt idx="1">
                  <c:v>5</c:v>
                </c:pt>
                <c:pt idx="2">
                  <c:v>7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5</c:v>
                </c:pt>
                <c:pt idx="1">
                  <c:v>20</c:v>
                </c:pt>
                <c:pt idx="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07-4243-BAEB-703C68E930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2595768"/>
        <c:axId val="312595376"/>
      </c:barChart>
      <c:catAx>
        <c:axId val="312595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595376"/>
        <c:crosses val="autoZero"/>
        <c:auto val="1"/>
        <c:lblAlgn val="ctr"/>
        <c:lblOffset val="100"/>
        <c:noMultiLvlLbl val="0"/>
      </c:catAx>
      <c:valAx>
        <c:axId val="312595376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59576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trendline>
            <c:spPr>
              <a:ln w="31750" cap="rnd" cmpd="sng">
                <a:solidFill>
                  <a:schemeClr val="accent1"/>
                </a:solidFill>
                <a:prstDash val="solid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65638743073782446"/>
                  <c:y val="-4.0875798023495134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Sheet1!$A$2:$A$10</c:f>
              <c:numCache>
                <c:formatCode>0.0</c:formatCode>
                <c:ptCount val="9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  <c:pt idx="6">
                  <c:v>16</c:v>
                </c:pt>
                <c:pt idx="7">
                  <c:v>17.5</c:v>
                </c:pt>
                <c:pt idx="8">
                  <c:v>23.2</c:v>
                </c:pt>
              </c:numCache>
            </c:numRef>
          </c:xVal>
          <c:yVal>
            <c:numRef>
              <c:f>Sheet1!$B$2:$B$10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12</c:v>
                </c:pt>
                <c:pt idx="4">
                  <c:v>24</c:v>
                </c:pt>
                <c:pt idx="5">
                  <c:v>36</c:v>
                </c:pt>
                <c:pt idx="6">
                  <c:v>48</c:v>
                </c:pt>
                <c:pt idx="7">
                  <c:v>53</c:v>
                </c:pt>
                <c:pt idx="8">
                  <c:v>70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437-402F-84C0-DFCC9D43ED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6337088"/>
        <c:axId val="326337872"/>
      </c:scatterChart>
      <c:valAx>
        <c:axId val="3263370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337872"/>
        <c:crosses val="autoZero"/>
        <c:crossBetween val="midCat"/>
      </c:valAx>
      <c:valAx>
        <c:axId val="326337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337088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4 oz/A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30</c:v>
                </c:pt>
                <c:pt idx="1">
                  <c:v>57</c:v>
                </c:pt>
                <c:pt idx="2">
                  <c:v>93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7</c:v>
                </c:pt>
                <c:pt idx="1">
                  <c:v>18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FF-4169-9C0B-99DB039CB8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8 oz/A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30</c:v>
                </c:pt>
                <c:pt idx="1">
                  <c:v>57</c:v>
                </c:pt>
                <c:pt idx="2">
                  <c:v>93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6</c:v>
                </c:pt>
                <c:pt idx="1">
                  <c:v>29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FF-4169-9C0B-99DB039CB88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16 oz/A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30</c:v>
                </c:pt>
                <c:pt idx="1">
                  <c:v>57</c:v>
                </c:pt>
                <c:pt idx="2">
                  <c:v>93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3</c:v>
                </c:pt>
                <c:pt idx="1">
                  <c:v>36</c:v>
                </c:pt>
                <c:pt idx="2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FF-4169-9C0B-99DB039CB8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6336696"/>
        <c:axId val="326337480"/>
      </c:barChart>
      <c:catAx>
        <c:axId val="326336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337480"/>
        <c:crosses val="autoZero"/>
        <c:auto val="1"/>
        <c:lblAlgn val="ctr"/>
        <c:lblOffset val="100"/>
        <c:noMultiLvlLbl val="0"/>
      </c:catAx>
      <c:valAx>
        <c:axId val="326337480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33669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Time of Application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16 DAP</c:v>
                </c:pt>
                <c:pt idx="1">
                  <c:v>42 DAP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7038</c:v>
                </c:pt>
                <c:pt idx="1">
                  <c:v>6650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45-4A9C-89B3-750B87B15B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7451272"/>
        <c:axId val="327452448"/>
      </c:barChart>
      <c:catAx>
        <c:axId val="327451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452448"/>
        <c:crosses val="autoZero"/>
        <c:auto val="1"/>
        <c:lblAlgn val="ctr"/>
        <c:lblOffset val="100"/>
        <c:noMultiLvlLbl val="0"/>
      </c:catAx>
      <c:valAx>
        <c:axId val="327452448"/>
        <c:scaling>
          <c:orientation val="minMax"/>
          <c:max val="72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451272"/>
        <c:crosses val="autoZero"/>
        <c:crossBetween val="between"/>
        <c:majorUnit val="18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823815601915662E-2"/>
          <c:y val="2.3143839909254327E-2"/>
          <c:w val="0.9230889979332294"/>
          <c:h val="0.8868196403037410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effectLst/>
            </c:spPr>
          </c:marker>
          <c:trendline>
            <c:spPr>
              <a:ln w="38100" cap="rnd" cmpd="sng">
                <a:solidFill>
                  <a:schemeClr val="accent1"/>
                </a:solidFill>
                <a:prstDash val="solid"/>
              </a:ln>
              <a:effectLst/>
            </c:spPr>
            <c:trendlineType val="log"/>
            <c:dispRSqr val="1"/>
            <c:dispEq val="1"/>
            <c:trendlineLbl>
              <c:layout>
                <c:manualLayout>
                  <c:x val="-0.50786774060752404"/>
                  <c:y val="3.5040990615099478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y = 2.646ln(x) + 5.131</a:t>
                    </a:r>
                    <a:br>
                      <a:rPr lang="en-US" sz="140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r>
                      <a:rPr lang="en-US" sz="140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R² = 0.9998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Sheet1!$A$2:$A$5</c:f>
              <c:numCache>
                <c:formatCode>General</c:formatCode>
                <c:ptCount val="4"/>
                <c:pt idx="0">
                  <c:v>0.33</c:v>
                </c:pt>
                <c:pt idx="1">
                  <c:v>1</c:v>
                </c:pt>
                <c:pt idx="2">
                  <c:v>10</c:v>
                </c:pt>
                <c:pt idx="3">
                  <c:v>0</c:v>
                </c:pt>
              </c:numCache>
            </c:numRef>
          </c:xVal>
          <c:yVal>
            <c:numRef>
              <c:f>Sheet1!$B$2:$B$5</c:f>
              <c:numCache>
                <c:formatCode>General</c:formatCode>
                <c:ptCount val="4"/>
                <c:pt idx="0">
                  <c:v>1.9</c:v>
                </c:pt>
                <c:pt idx="1">
                  <c:v>5.2</c:v>
                </c:pt>
                <c:pt idx="2">
                  <c:v>11.2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F21-4A6A-9B37-7CBC38A564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7449704"/>
        <c:axId val="327450096"/>
      </c:scatterChart>
      <c:valAx>
        <c:axId val="327449704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327450096"/>
        <c:crosses val="autoZero"/>
        <c:crossBetween val="midCat"/>
      </c:valAx>
      <c:valAx>
        <c:axId val="327450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327449704"/>
        <c:crosses val="autoZero"/>
        <c:crossBetween val="midCat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738" y="0"/>
            <a:ext cx="3055937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9C41F-8E69-42DD-A67D-F6C374FBB2A1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88413"/>
            <a:ext cx="3055938" cy="468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738" y="8888413"/>
            <a:ext cx="3055937" cy="468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171B2-1B2E-4B04-8F37-164B2B938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09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EEE51-2C2D-4DF0-A5DB-0168089C805D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701675"/>
            <a:ext cx="4676775" cy="3508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4445000"/>
            <a:ext cx="5643563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86825"/>
            <a:ext cx="3055938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738" y="8886825"/>
            <a:ext cx="3055937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CF0EC-5B4E-4F08-80E5-9198173F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45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CF0EC-5B4E-4F08-80E5-9198173F1D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23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CF0EC-5B4E-4F08-80E5-9198173F1D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64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CF0EC-5B4E-4F08-80E5-9198173F1D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0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CF0EC-5B4E-4F08-80E5-9198173F1D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22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CF0EC-5B4E-4F08-80E5-9198173F1D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375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7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0FC48-033F-479C-A53E-DC77DE4B0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64274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F13A-2F37-4E8A-BB55-8EC33C5E35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49109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39A03E17-35B7-4E2F-86BF-B5C995B071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4240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1017FA14-1288-4919-AEDB-4AB4D1244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238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B67A5416-B90D-46D7-ACCB-3889F06BF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4136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40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2" y="96840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50679FA3-8FE7-418C-BAEB-CB4E03A85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0531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8" y="1308106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83" y="1308106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BBCB9C61-64CE-4CF3-B594-F16349416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9628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8" y="1308106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3" y="1308106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525ECD8D-C776-49DF-99B9-4B620B93F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893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8" y="1308106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83" y="1308106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DD4F47AE-46CA-484E-9BAC-9BF7EF8DC0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2955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8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3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8" y="3932245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83" y="3932245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2109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8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8" y="3932245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83" y="1308106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8D7F619C-C6D1-4AA3-912A-5390963A2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798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8" y="1308106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3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3" y="3932245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FE628F41-487A-4150-9538-0E82DB10C0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599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2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48F6C-CA49-42E0-A38B-69B81C693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27414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8" y="1308106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3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3" y="3932245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6B22B035-36B3-42E4-81E1-E9C1B338CE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4302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8" y="1308106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83" y="1308106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966E8B01-9131-4D26-9E63-21C35974E0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3084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6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5F30FAD-A24F-49ED-902C-3443DF78E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923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53FA469-4CD9-4302-A060-87F840F9A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0364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866E173-5685-45CA-884F-4C6D68E3F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8415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61A4625-9862-4A7B-81DE-D591D9114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85965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81F1146-6CF7-4828-9042-24B2AC0CC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6804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C3F2A4F6-014B-4D17-AA05-00158CD1C1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2690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10BC566-1027-4EE5-B436-1B3C73924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116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9A03E17-35B7-4E2F-86BF-B5C995B071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296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6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60" y="3932243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30DD5-BCFA-4E28-85A5-43DCF6D80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1399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1017FA14-1288-4919-AEDB-4AB4D1244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7385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67A5416-B90D-46D7-ACCB-3889F06BF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9294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1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0679FA3-8FE7-418C-BAEB-CB4E03A85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9237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BCB9C61-64CE-4CF3-B594-F16349416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1575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25ECD8D-C776-49DF-99B9-4B620B93F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8804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D4F47AE-46CA-484E-9BAC-9BF7EF8DC0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0452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4949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8D7F619C-C6D1-4AA3-912A-5390963A2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9869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E628F41-487A-4150-9538-0E82DB10C0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94124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B22B035-36B3-42E4-81E1-E9C1B338CE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126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D6A28-437F-47DE-9BE0-814DC6221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20080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66E8B01-9131-4D26-9E63-21C35974E0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061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3D2B5-67E2-49C8-8641-3C7224DA1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8383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385FD-C197-43B1-BE41-029B4AD3C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35861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F5CAC-7DF2-4974-963F-C171944FB6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326423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47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94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051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DF58D-2FD7-421A-9397-B4F718481A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9458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768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233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249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49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48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30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59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657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340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E87C3-12FB-4885-9B2C-BD2EF7A0F1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087208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102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063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704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63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299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064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884895-28A9-4367-825F-1B5A4C67765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1791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F334BE3-FE95-4A36-84AA-64408621D88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25401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2F7F58-0BAA-4742-B35A-EE4077DD07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4229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F929F58-ABE2-4896-9531-C009FC585DA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3033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5347D-632B-412F-A060-4B05D062DC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7733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CD170F5-7A3A-45F5-B20B-E903530721E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298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06A7AA5-900B-484D-85EF-D1EC97FDB0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938833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685508-4BB3-486B-9A63-DACE3DA3AA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698182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EAD3D1-CCC0-40D6-9DE5-AF5908494A8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17004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6418DC-46BB-4279-92FD-777996A4DB6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731413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931A398-C21E-4BF1-9D00-100F36B03E4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05608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7920C9-7E6D-48C9-9489-F60ADBD257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6373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D752E8-4F60-4BBA-B7DC-208675FB92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78533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518E18-7DC4-4CAB-AE1C-0D9508E8405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8353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5508F4-CAF5-4E09-856C-031C018BE5E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7509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90374-7400-4B6C-9B6D-F6F8DB60BD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308675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863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076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425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174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64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823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432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325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65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50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C710-30E2-4F61-9D6A-4E28EA592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219153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367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2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2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8B74B02-D85C-452C-ACF6-6AE72FDD63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7981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073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254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830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120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93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193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938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35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ECD2-BF3C-48C8-B873-1DCA54E4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29711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12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972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219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8B74B02-D85C-452C-ACF6-6AE72FDD63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4775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742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83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81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796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906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31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386C-00AA-4879-B980-B266375050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385990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197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118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240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396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203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596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826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158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518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05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7535-63AF-4F24-B649-582DC1C2FF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521228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540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735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437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7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35F30FAD-A24F-49ED-902C-3443DF78E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810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D53FA469-4CD9-4302-A060-87F840F9A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7305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6866E173-5685-45CA-884F-4C6D68E3F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4530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8" y="1308106"/>
            <a:ext cx="3527425" cy="50958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3" y="1308106"/>
            <a:ext cx="3529013" cy="50958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661A4625-9862-4A7B-81DE-D591D9114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35624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A81F1146-6CF7-4828-9042-24B2AC0CC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7432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C3F2A4F6-014B-4D17-AA05-00158CD1C1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7853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D10BC566-1027-4EE5-B436-1B3C73924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548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95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4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5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66C70A-7245-4076-A7C6-9A5422766A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7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12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fld id="{00F4DC23-5E37-4C5C-981C-111D229713B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608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942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9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BBE42-323A-474C-8829-1C810CECBD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0E027-45D2-444C-A46B-7E66257B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2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E7010B3D-6225-435D-AB6C-4BD166BA55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9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6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5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5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5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287DD-910A-46F5-91EC-C3FF6B71A0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78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  <p:sldLayoutId id="2147483864" r:id="rId18"/>
    <p:sldLayoutId id="2147483865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>
          <a:solidFill>
            <a:schemeClr val="accent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875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1875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75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875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875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87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2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287DD-910A-46F5-91EC-C3FF6B71A0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5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84" r:id="rId18"/>
    <p:sldLayoutId id="2147483885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133600" y="3124200"/>
            <a:ext cx="6665913" cy="8255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Common Mistakes That Reduce</a:t>
            </a:r>
            <a:br>
              <a:rPr lang="en-US" altLang="en-US" sz="3200" dirty="0" smtClean="0"/>
            </a:br>
            <a:r>
              <a:rPr lang="en-US" altLang="en-US" sz="3200" dirty="0" smtClean="0"/>
              <a:t>Peanut Profitability -</a:t>
            </a:r>
            <a:br>
              <a:rPr lang="en-US" altLang="en-US" sz="3200" dirty="0" smtClean="0"/>
            </a:br>
            <a:r>
              <a:rPr lang="en-US" altLang="en-US" sz="3200" dirty="0" smtClean="0"/>
              <a:t>Weed Management</a:t>
            </a:r>
          </a:p>
        </p:txBody>
      </p:sp>
      <p:sp>
        <p:nvSpPr>
          <p:cNvPr id="686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152650" y="4876800"/>
            <a:ext cx="6229350" cy="5508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1600" b="1" dirty="0" smtClean="0"/>
              <a:t>Eric P. Prostko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400" i="1" dirty="0" smtClean="0"/>
              <a:t>Extension Weed Specialist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400" i="1" dirty="0" smtClean="0"/>
              <a:t>Department </a:t>
            </a:r>
            <a:r>
              <a:rPr lang="en-US" altLang="en-US" sz="1400" i="1" dirty="0"/>
              <a:t>of Crop &amp; Soil </a:t>
            </a:r>
            <a:r>
              <a:rPr lang="en-US" altLang="en-US" sz="1400" i="1" dirty="0" smtClean="0"/>
              <a:t>Sciences</a:t>
            </a:r>
            <a:endParaRPr lang="en-US" altLang="en-US" sz="1400" i="1" baseline="30000" dirty="0" smtClean="0"/>
          </a:p>
        </p:txBody>
      </p:sp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0" y="64770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5638800"/>
            <a:ext cx="2209800" cy="87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://www.gapeanuts.com/images/fsconflogo_web309x2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89355"/>
            <a:ext cx="1487648" cy="96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19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Glyphosate Mishaps Again in 2019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6200" y="6211669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5400000">
            <a:off x="1362495" y="2225137"/>
            <a:ext cx="4346819" cy="3261809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5400000">
            <a:off x="4871398" y="2221064"/>
            <a:ext cx="4314162" cy="323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182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Glyphosate Mishaps Again in 2019</a:t>
            </a:r>
            <a:endParaRPr lang="en-US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50" y="2533253"/>
            <a:ext cx="3527425" cy="2645568"/>
          </a:xfrm>
        </p:spPr>
      </p:pic>
      <p:pic>
        <p:nvPicPr>
          <p:cNvPr id="19" name="Content Placeholder 18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175" y="2532658"/>
            <a:ext cx="3529013" cy="2646759"/>
          </a:xfrm>
        </p:spPr>
      </p:pic>
      <p:sp>
        <p:nvSpPr>
          <p:cNvPr id="20" name="TextBox 19"/>
          <p:cNvSpPr txBox="1"/>
          <p:nvPr/>
        </p:nvSpPr>
        <p:spPr>
          <a:xfrm>
            <a:off x="76200" y="6211669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 25</a:t>
            </a:r>
          </a:p>
          <a:p>
            <a:r>
              <a:rPr lang="en-US" dirty="0" smtClean="0"/>
              <a:t>RB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95827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Peanut Yield Loss Caused By Glyphosate Applied 75-105 DAP  in Georgia.</a:t>
            </a:r>
            <a:br>
              <a:rPr lang="en-US" sz="2400" dirty="0" smtClean="0"/>
            </a:br>
            <a:endParaRPr lang="en-US" sz="24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43200" y="6248400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Glyphosate Rate (5.5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lb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ai/gal) – oz/A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604180" y="3314164"/>
            <a:ext cx="1753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Yield Loss (%)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0" y="51054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0" y="2590800"/>
            <a:ext cx="53340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4 oz/A = 8.6% yield loss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8.6% of 5000 lbs/A = 430 lbs/A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430 lbs @ $0.205/lb = </a:t>
            </a:r>
            <a:r>
              <a:rPr lang="en-US" sz="24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$88/A mistake</a:t>
            </a:r>
            <a:endParaRPr lang="en-US" sz="2400" b="1" i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739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this glyphosate?</a:t>
            </a:r>
            <a:br>
              <a:rPr lang="en-US" dirty="0" smtClean="0"/>
            </a:br>
            <a:r>
              <a:rPr lang="en-US" dirty="0" smtClean="0"/>
              <a:t>No, it’s </a:t>
            </a:r>
            <a:r>
              <a:rPr lang="en-US" dirty="0" err="1" smtClean="0"/>
              <a:t>diuron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6532180" cy="489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57623" y="6172200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5900+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lbs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027003"/>
            <a:ext cx="17022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Planting Date: April 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Sprayed: June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Picture: June 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Tift Co. 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9690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Diuron</a:t>
            </a:r>
            <a:r>
              <a:rPr lang="en-US" dirty="0" smtClean="0"/>
              <a:t> 4L Applied 93 DAP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544" y="5678936"/>
            <a:ext cx="12234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PE-02-19</a:t>
            </a:r>
          </a:p>
          <a:p>
            <a:r>
              <a:rPr lang="en-US" dirty="0" smtClean="0"/>
              <a:t>August 14</a:t>
            </a:r>
          </a:p>
          <a:p>
            <a:r>
              <a:rPr lang="en-US" dirty="0" smtClean="0"/>
              <a:t>106 DAP</a:t>
            </a:r>
          </a:p>
          <a:p>
            <a:r>
              <a:rPr lang="en-US" dirty="0" smtClean="0"/>
              <a:t>13 DAT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3600" y="4572000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NTC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2400" y="4572000"/>
            <a:ext cx="83869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4 oz/A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0709" y="4572000"/>
            <a:ext cx="83869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8 oz/A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96200" y="4572000"/>
            <a:ext cx="9669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16 oz/A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69892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84350" y="96838"/>
            <a:ext cx="7359650" cy="1143000"/>
          </a:xfrm>
        </p:spPr>
        <p:txBody>
          <a:bodyPr/>
          <a:lstStyle/>
          <a:p>
            <a:r>
              <a:rPr lang="en-US" sz="2500" dirty="0" smtClean="0"/>
              <a:t>Peanut (GA-06G) Yield Loss (%) From </a:t>
            </a:r>
            <a:r>
              <a:rPr lang="en-US" sz="2500" dirty="0" err="1" smtClean="0"/>
              <a:t>Diuron</a:t>
            </a:r>
            <a:r>
              <a:rPr lang="en-US" sz="2500" dirty="0" smtClean="0"/>
              <a:t> 4L</a:t>
            </a:r>
            <a:endParaRPr lang="en-US" sz="2500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1541536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572000" y="6400662"/>
            <a:ext cx="1944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Time of Application (DAP)</a:t>
            </a:r>
            <a:endParaRPr lang="en-US" sz="12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2362200" y="1828800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LSD (0.10) = 9</a:t>
            </a:r>
            <a:endParaRPr lang="en-US" sz="11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76200" y="64770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PE-02-19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30340" y="2743200"/>
            <a:ext cx="5493620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4 oz/A @ 57 DAP = 18% yield loss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18% of 5000 = 900 lbs/A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900 lbs @ $0.205/lb = </a:t>
            </a:r>
            <a:r>
              <a:rPr lang="en-US" sz="2400" b="1" dirty="0" smtClean="0">
                <a:solidFill>
                  <a:srgbClr val="FFC000"/>
                </a:solidFill>
              </a:rPr>
              <a:t>$185/A mistake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83848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 Problems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</p:spTree>
    <p:extLst>
      <p:ext uri="{BB962C8B-B14F-4D97-AF65-F5344CB8AC3E}">
        <p14:creationId xmlns:p14="http://schemas.microsoft.com/office/powerpoint/2010/main" val="25612287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Sprayer/Nozzle Problems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50" y="2092325"/>
            <a:ext cx="3527425" cy="352742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175" y="2091531"/>
            <a:ext cx="3529013" cy="3529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5791200"/>
            <a:ext cx="7334059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2,4-DB (14 DAP) then </a:t>
            </a:r>
            <a:r>
              <a:rPr lang="en-US" sz="1350" dirty="0" err="1">
                <a:solidFill>
                  <a:srgbClr val="FFFF00"/>
                </a:solidFill>
              </a:rPr>
              <a:t>Gramoxone</a:t>
            </a:r>
            <a:r>
              <a:rPr lang="en-US" sz="1350" dirty="0">
                <a:solidFill>
                  <a:srgbClr val="FFFF00"/>
                </a:solidFill>
              </a:rPr>
              <a:t> + Storm (21 DAP) then </a:t>
            </a:r>
            <a:r>
              <a:rPr lang="en-US" sz="1350" dirty="0" err="1">
                <a:solidFill>
                  <a:srgbClr val="FFFF00"/>
                </a:solidFill>
              </a:rPr>
              <a:t>Gramoxone</a:t>
            </a:r>
            <a:r>
              <a:rPr lang="en-US" sz="1350" dirty="0">
                <a:solidFill>
                  <a:srgbClr val="FFFF00"/>
                </a:solidFill>
              </a:rPr>
              <a:t> + Storm (28 DAP)</a:t>
            </a:r>
          </a:p>
          <a:p>
            <a:r>
              <a:rPr lang="en-US" sz="1350" dirty="0">
                <a:solidFill>
                  <a:srgbClr val="FFFF00"/>
                </a:solidFill>
              </a:rPr>
              <a:t>then Cadre + Dual Magnum + 2,4-DB (42 DAP</a:t>
            </a:r>
            <a:r>
              <a:rPr lang="en-US" sz="1350" dirty="0" smtClean="0">
                <a:solidFill>
                  <a:srgbClr val="FFFF00"/>
                </a:solidFill>
              </a:rPr>
              <a:t>)</a:t>
            </a:r>
          </a:p>
          <a:p>
            <a:endParaRPr lang="en-US" sz="1350" dirty="0">
              <a:solidFill>
                <a:srgbClr val="FFFF00"/>
              </a:solidFill>
            </a:endParaRPr>
          </a:p>
          <a:p>
            <a:r>
              <a:rPr lang="en-US" sz="1350" b="1" i="1" u="sng" dirty="0" smtClean="0">
                <a:solidFill>
                  <a:srgbClr val="FFC000"/>
                </a:solidFill>
              </a:rPr>
              <a:t>~$51/A mistake </a:t>
            </a:r>
            <a:r>
              <a:rPr lang="en-US" sz="1350" b="1" i="1" u="sng" dirty="0" smtClean="0">
                <a:solidFill>
                  <a:srgbClr val="FFFF00"/>
                </a:solidFill>
              </a:rPr>
              <a:t>(4 applications + product) – not counting any yield loss from rate/timing</a:t>
            </a:r>
            <a:endParaRPr lang="en-US" sz="1350" b="1" i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6029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Your Pesticide IQ?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How well do you know your products?</a:t>
            </a:r>
          </a:p>
          <a:p>
            <a:endParaRPr lang="en-US" dirty="0"/>
          </a:p>
          <a:p>
            <a:r>
              <a:rPr lang="en-US" dirty="0" smtClean="0"/>
              <a:t>When was the last time you really read the label?</a:t>
            </a:r>
          </a:p>
          <a:p>
            <a:endParaRPr lang="en-US" dirty="0"/>
          </a:p>
          <a:p>
            <a:r>
              <a:rPr lang="en-US" dirty="0" smtClean="0"/>
              <a:t>Label Bending?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436178" y="1600200"/>
            <a:ext cx="3529013" cy="647772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2362200"/>
            <a:ext cx="1381442" cy="1709738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2438400"/>
            <a:ext cx="1553882" cy="1320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684" y="4183695"/>
            <a:ext cx="1905000" cy="1428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489" y="4114800"/>
            <a:ext cx="1670304" cy="607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235" y="5029200"/>
            <a:ext cx="1424812" cy="151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609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Picture 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0" y="-76200"/>
            <a:ext cx="9194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2057400" y="152400"/>
            <a:ext cx="5319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Treatments applied 6 DAC; Photo at 3 DAT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GA-02C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1143000" y="5911850"/>
            <a:ext cx="1927225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GI @ 8 oz/A +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NIS @ 0.25% v/v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4533900" y="5911850"/>
            <a:ext cx="4000500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GI @ 12 oz/A + Basagran @ 8 oz/A +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NIS @ 0.25% v/v</a:t>
            </a:r>
          </a:p>
        </p:txBody>
      </p:sp>
    </p:spTree>
    <p:extLst>
      <p:ext uri="{BB962C8B-B14F-4D97-AF65-F5344CB8AC3E}">
        <p14:creationId xmlns:p14="http://schemas.microsoft.com/office/powerpoint/2010/main" val="368698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 for Discussion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494" y="1447800"/>
            <a:ext cx="3527425" cy="2645568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failure to start clean</a:t>
            </a:r>
          </a:p>
          <a:p>
            <a:r>
              <a:rPr lang="en-US" dirty="0" smtClean="0"/>
              <a:t>weed size</a:t>
            </a:r>
          </a:p>
          <a:p>
            <a:r>
              <a:rPr lang="en-US" dirty="0" smtClean="0"/>
              <a:t>mixing/loading/ cleaning</a:t>
            </a:r>
          </a:p>
          <a:p>
            <a:r>
              <a:rPr lang="en-US" dirty="0" smtClean="0"/>
              <a:t>equipment issues</a:t>
            </a:r>
          </a:p>
          <a:p>
            <a:r>
              <a:rPr lang="en-US" dirty="0" smtClean="0"/>
              <a:t>Pesticide IQ</a:t>
            </a:r>
          </a:p>
          <a:p>
            <a:pPr lvl="1"/>
            <a:r>
              <a:rPr lang="en-US" i="1" dirty="0" smtClean="0">
                <a:solidFill>
                  <a:schemeClr val="accent2"/>
                </a:solidFill>
              </a:rPr>
              <a:t>labels</a:t>
            </a:r>
          </a:p>
          <a:p>
            <a:pPr lvl="1"/>
            <a:r>
              <a:rPr lang="en-US" i="1" dirty="0" smtClean="0">
                <a:solidFill>
                  <a:schemeClr val="accent2"/>
                </a:solidFill>
              </a:rPr>
              <a:t>crop rotations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85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Yield (GA-16HO) As Influenced by Gramoxone Timing</a:t>
            </a:r>
            <a:br>
              <a:rPr lang="en-US" dirty="0" smtClean="0"/>
            </a:br>
            <a:r>
              <a:rPr lang="en-US" sz="1800" i="1" dirty="0" smtClean="0"/>
              <a:t>(Averaged over 9 Gramoxone treatments)</a:t>
            </a:r>
            <a:endParaRPr lang="en-US" sz="1800" i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1149578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19771" y="5942310"/>
            <a:ext cx="121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defRPr/>
            </a:pPr>
            <a:r>
              <a:rPr lang="en-US" dirty="0">
                <a:solidFill>
                  <a:srgbClr val="000000"/>
                </a:solidFill>
              </a:rPr>
              <a:t>PE-07-18</a:t>
            </a:r>
          </a:p>
          <a:p>
            <a:pPr lvl="0" defTabSz="685800">
              <a:defRPr/>
            </a:pPr>
            <a:r>
              <a:rPr lang="en-US" dirty="0">
                <a:solidFill>
                  <a:srgbClr val="000000"/>
                </a:solidFill>
              </a:rPr>
              <a:t>weed-free</a:t>
            </a:r>
          </a:p>
          <a:p>
            <a:pPr lvl="0" defTabSz="685800">
              <a:defRPr/>
            </a:pPr>
            <a:r>
              <a:rPr lang="en-US" dirty="0">
                <a:solidFill>
                  <a:srgbClr val="000000"/>
                </a:solidFill>
              </a:rPr>
              <a:t>irrigated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97448" y="6396335"/>
            <a:ext cx="147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THSD (0.10) = 246</a:t>
            </a:r>
          </a:p>
          <a:p>
            <a:r>
              <a:rPr lang="en-US" sz="1200" i="1" dirty="0" smtClean="0"/>
              <a:t>CV = 6.5</a:t>
            </a:r>
            <a:endParaRPr lang="en-US" sz="12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591144" y="2895600"/>
            <a:ext cx="5595250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5.5% yield loss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5.5% of 5000 lbs/A = 275 lbs/A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275 lbs/A @ $0.205/lb = 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$56/A mistake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264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313" y="24699"/>
            <a:ext cx="7291388" cy="858838"/>
          </a:xfrm>
        </p:spPr>
        <p:txBody>
          <a:bodyPr/>
          <a:lstStyle/>
          <a:p>
            <a:r>
              <a:rPr lang="en-US" dirty="0" smtClean="0"/>
              <a:t>Grazon P+D Injury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876947"/>
            <a:ext cx="4517214" cy="301713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283" y="4038600"/>
            <a:ext cx="4517214" cy="254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2535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4356476"/>
              </p:ext>
            </p:extLst>
          </p:nvPr>
        </p:nvGraphicFramePr>
        <p:xfrm>
          <a:off x="838200" y="1219200"/>
          <a:ext cx="7729538" cy="4765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962400" y="5562600"/>
            <a:ext cx="16754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35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Labeled </a:t>
            </a:r>
            <a:r>
              <a:rPr lang="en-US" sz="135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</a:p>
          <a:p>
            <a:pPr algn="ctr" defTabSz="685800"/>
            <a:r>
              <a:rPr lang="en-US" sz="135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(24 oz/A) </a:t>
            </a:r>
            <a:endParaRPr lang="en-US" sz="135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49594" y="3045194"/>
            <a:ext cx="13612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Loss (%)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91203"/>
            <a:ext cx="8644877" cy="536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816" y="2733570"/>
            <a:ext cx="5476628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 oz/A = 11.3% yield loss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11.3% of 5000 lbs/A = 565 lbs/A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565 lbs @ $0.205/lb = </a:t>
            </a:r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$116/A mistake</a:t>
            </a:r>
            <a:endParaRPr lang="en-US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24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Avoid self-inflicted problems!</a:t>
            </a:r>
          </a:p>
          <a:p>
            <a:pPr lvl="1"/>
            <a:r>
              <a:rPr lang="en-US" i="1" dirty="0" smtClean="0">
                <a:solidFill>
                  <a:schemeClr val="accent2"/>
                </a:solidFill>
              </a:rPr>
              <a:t>STOP-DROP-ROLL</a:t>
            </a:r>
          </a:p>
          <a:p>
            <a:pPr lvl="1"/>
            <a:r>
              <a:rPr lang="en-US" i="1" dirty="0" smtClean="0">
                <a:solidFill>
                  <a:schemeClr val="accent2"/>
                </a:solidFill>
              </a:rPr>
              <a:t>Rate X time of application (read label)</a:t>
            </a:r>
          </a:p>
          <a:p>
            <a:pPr lvl="1"/>
            <a:r>
              <a:rPr lang="en-US" i="1" dirty="0" smtClean="0">
                <a:solidFill>
                  <a:schemeClr val="accent2"/>
                </a:solidFill>
              </a:rPr>
              <a:t>Sprayer clean-out</a:t>
            </a:r>
          </a:p>
          <a:p>
            <a:pPr lvl="1"/>
            <a:r>
              <a:rPr lang="en-US" i="1" dirty="0" smtClean="0">
                <a:solidFill>
                  <a:schemeClr val="accent2"/>
                </a:solidFill>
              </a:rPr>
              <a:t>Pesticide containers</a:t>
            </a:r>
          </a:p>
          <a:p>
            <a:pPr lvl="1"/>
            <a:r>
              <a:rPr lang="en-US" i="1" dirty="0" smtClean="0">
                <a:solidFill>
                  <a:schemeClr val="accent2"/>
                </a:solidFill>
              </a:rPr>
              <a:t>Rotation restrictions</a:t>
            </a:r>
          </a:p>
          <a:p>
            <a:pPr lvl="1"/>
            <a:r>
              <a:rPr lang="en-US" i="1" dirty="0" smtClean="0">
                <a:solidFill>
                  <a:schemeClr val="accent2"/>
                </a:solidFill>
              </a:rPr>
              <a:t>Don’t wait until “all the weeds” have come up</a:t>
            </a:r>
          </a:p>
        </p:txBody>
      </p:sp>
    </p:spTree>
    <p:extLst>
      <p:ext uri="{BB962C8B-B14F-4D97-AF65-F5344CB8AC3E}">
        <p14:creationId xmlns:p14="http://schemas.microsoft.com/office/powerpoint/2010/main" val="190613296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Questions/Comments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00" y="5867400"/>
            <a:ext cx="1752600" cy="46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7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a good way to start out!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84350" y="1504421"/>
            <a:ext cx="3527425" cy="470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4175" y="1503362"/>
            <a:ext cx="3529013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28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Clean!!!!!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19" y="1308100"/>
            <a:ext cx="679450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4849059"/>
            <a:ext cx="176259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4-5’ tall AMAPA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Mowed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Disked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Rototilled 2X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 taken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 Days later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37402" y="2743200"/>
            <a:ext cx="3834127" cy="95410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~$21A </a:t>
            </a:r>
            <a:r>
              <a:rPr lang="en-US" sz="2800" dirty="0" smtClean="0">
                <a:solidFill>
                  <a:srgbClr val="FFFF00"/>
                </a:solidFill>
              </a:rPr>
              <a:t>in extra tillage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and still had problems!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68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2700" dirty="0" smtClean="0"/>
              <a:t>Large (5”-23” tall) Palmer Amaranth Control with Gramoxone 2SL @ 2.5 pt/A.</a:t>
            </a:r>
            <a:endParaRPr lang="en-US" sz="2700" dirty="0"/>
          </a:p>
        </p:txBody>
      </p:sp>
      <p:pic>
        <p:nvPicPr>
          <p:cNvPr id="2050" name="Picture 2" descr="L:\field pictures\2009 field pictures\pigweed-01-09\june 12\IMG_247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1161" y="1308100"/>
            <a:ext cx="1853803" cy="24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field pictures\2009 field pictures\pigweed-01-09\june 16\IMG_252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1780" y="1308100"/>
            <a:ext cx="1853803" cy="24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:\field pictures\2009 field pictures\pigweed-01-09\june 19\IMG_2651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1161" y="3932238"/>
            <a:ext cx="1853802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L:\field pictures\2009 field pictures\pigweed-01-09\july 1\IMG_298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1780" y="3932238"/>
            <a:ext cx="1853802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76400" y="205740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hours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0" y="205740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days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5566" y="464820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 days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23704" y="462189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 days</a:t>
            </a:r>
          </a:p>
        </p:txBody>
      </p:sp>
    </p:spTree>
    <p:extLst>
      <p:ext uri="{BB962C8B-B14F-4D97-AF65-F5344CB8AC3E}">
        <p14:creationId xmlns:p14="http://schemas.microsoft.com/office/powerpoint/2010/main" val="305695318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90600" y="228600"/>
            <a:ext cx="7848600" cy="517293"/>
          </a:xfrm>
        </p:spPr>
        <p:txBody>
          <a:bodyPr>
            <a:normAutofit fontScale="90000"/>
          </a:bodyPr>
          <a:lstStyle/>
          <a:p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Cobra 2EC @ 12.5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ozs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/A + COC @ 1% v/v applied to 17” tall pigweed</a:t>
            </a:r>
          </a:p>
        </p:txBody>
      </p:sp>
      <p:pic>
        <p:nvPicPr>
          <p:cNvPr id="52227" name="Picture 3" descr="Picture 00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211" y="1085850"/>
            <a:ext cx="1958632" cy="261104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8" name="Picture 4" descr="Picture 05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8074" y="1085850"/>
            <a:ext cx="1958650" cy="261104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9" name="Picture 5" descr="Picture 00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211" y="3962400"/>
            <a:ext cx="2079369" cy="261342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838200" y="2136517"/>
            <a:ext cx="8066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DAT</a:t>
            </a: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4629151" y="2686050"/>
            <a:ext cx="8066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 DAT</a:t>
            </a: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652354" y="4572000"/>
            <a:ext cx="8066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 DAT</a:t>
            </a:r>
          </a:p>
        </p:txBody>
      </p:sp>
      <p:pic>
        <p:nvPicPr>
          <p:cNvPr id="52233" name="Picture 9" descr="Picture 00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8074" y="3888673"/>
            <a:ext cx="2015726" cy="26871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35" name="Rectangle 11"/>
          <p:cNvSpPr>
            <a:spLocks noChangeArrowheads="1"/>
          </p:cNvSpPr>
          <p:nvPr/>
        </p:nvSpPr>
        <p:spPr bwMode="auto">
          <a:xfrm>
            <a:off x="4514851" y="4572000"/>
            <a:ext cx="9498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 DAT</a:t>
            </a:r>
          </a:p>
        </p:txBody>
      </p:sp>
    </p:spTree>
    <p:extLst>
      <p:ext uri="{BB962C8B-B14F-4D97-AF65-F5344CB8AC3E}">
        <p14:creationId xmlns:p14="http://schemas.microsoft.com/office/powerpoint/2010/main" val="834297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Estimated Yield Loss From Delayed Weed Removal in Peanut*</a:t>
            </a:r>
            <a:endParaRPr lang="en-US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1514270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40410" y="6581001"/>
            <a:ext cx="4579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*Adapted from Everman et al. 2008.  Weed Technology 22:63-67</a:t>
            </a:r>
            <a:endParaRPr lang="en-US" sz="12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667000" y="2133600"/>
            <a:ext cx="5673028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5% of 5000 lbs/A = 250 lbs/A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 lbs/A @ $0.205 = 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$51.25/A Mistake 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85513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Mixing/Loading/Sprayer Clean-Out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794" y="1905000"/>
            <a:ext cx="62865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5613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Glyphosate Mishaps Again in 2019</a:t>
            </a:r>
            <a:endParaRPr lang="en-US" dirty="0"/>
          </a:p>
        </p:txBody>
      </p:sp>
      <p:pic>
        <p:nvPicPr>
          <p:cNvPr id="1027" name="Picture 3" descr="0122e614-7e84-4097-8e1b-9764f1c3675c@namprd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369100" y="1826298"/>
            <a:ext cx="4270059" cy="320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ad71ac0b-8e9f-4027-85ca-9c567be80db5@namprd0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889632" y="1780251"/>
            <a:ext cx="4323288" cy="324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234996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 25</a:t>
            </a:r>
          </a:p>
          <a:p>
            <a:r>
              <a:rPr lang="en-US" dirty="0" smtClean="0"/>
              <a:t>JK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11657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5AC2BF877FD48A05FEDF2C6453981" ma:contentTypeVersion="12" ma:contentTypeDescription="Create a new document." ma:contentTypeScope="" ma:versionID="7ff9a848a0b53b546b6e19a4a08b710a">
  <xsd:schema xmlns:xsd="http://www.w3.org/2001/XMLSchema" xmlns:xs="http://www.w3.org/2001/XMLSchema" xmlns:p="http://schemas.microsoft.com/office/2006/metadata/properties" xmlns:ns3="d2182f11-ec6d-4344-bcdd-126cac1ae7e5" xmlns:ns4="c613e7a6-ae2b-4057-9573-8cbc37370f0f" targetNamespace="http://schemas.microsoft.com/office/2006/metadata/properties" ma:root="true" ma:fieldsID="0076a1af99168d0678363606b7b8b9e0" ns3:_="" ns4:_="">
    <xsd:import namespace="d2182f11-ec6d-4344-bcdd-126cac1ae7e5"/>
    <xsd:import namespace="c613e7a6-ae2b-4057-9573-8cbc37370f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82f11-ec6d-4344-bcdd-126cac1ae7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3e7a6-ae2b-4057-9573-8cbc37370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06D406-D6F9-4DEF-B544-933FCBA8D6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B60D93-74BF-44B2-A52B-5489E3F2EFE5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c613e7a6-ae2b-4057-9573-8cbc37370f0f"/>
    <ds:schemaRef ds:uri="http://www.w3.org/XML/1998/namespace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d2182f11-ec6d-4344-bcdd-126cac1ae7e5"/>
  </ds:schemaRefs>
</ds:datastoreItem>
</file>

<file path=customXml/itemProps3.xml><?xml version="1.0" encoding="utf-8"?>
<ds:datastoreItem xmlns:ds="http://schemas.openxmlformats.org/officeDocument/2006/customXml" ds:itemID="{FBCAFA0B-D23A-40DA-BB58-A84378139F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182f11-ec6d-4344-bcdd-126cac1ae7e5"/>
    <ds:schemaRef ds:uri="c613e7a6-ae2b-4057-9573-8cbc37370f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72379</TotalTime>
  <Words>562</Words>
  <Application>Microsoft Office PowerPoint</Application>
  <PresentationFormat>On-screen Show (4:3)</PresentationFormat>
  <Paragraphs>124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Calibri</vt:lpstr>
      <vt:lpstr>Calibri Light</vt:lpstr>
      <vt:lpstr>Garamond</vt:lpstr>
      <vt:lpstr>Times New Roman</vt:lpstr>
      <vt:lpstr>Wingdings</vt:lpstr>
      <vt:lpstr>4_Peanuts</vt:lpstr>
      <vt:lpstr>Peanuts</vt:lpstr>
      <vt:lpstr>Edge</vt:lpstr>
      <vt:lpstr>9_Office Theme</vt:lpstr>
      <vt:lpstr>10_Office Theme</vt:lpstr>
      <vt:lpstr>6_Peanuts</vt:lpstr>
      <vt:lpstr>8_Peanuts</vt:lpstr>
      <vt:lpstr>3_Peanuts</vt:lpstr>
      <vt:lpstr>Common Mistakes That Reduce Peanut Profitability - Weed Management</vt:lpstr>
      <vt:lpstr>Topics for Discussion</vt:lpstr>
      <vt:lpstr>Not a good way to start out!</vt:lpstr>
      <vt:lpstr>Starting Clean!!!!!</vt:lpstr>
      <vt:lpstr>Large (5”-23” tall) Palmer Amaranth Control with Gramoxone 2SL @ 2.5 pt/A.</vt:lpstr>
      <vt:lpstr>Cobra 2EC @ 12.5 ozs/A + COC @ 1% v/v applied to 17” tall pigweed</vt:lpstr>
      <vt:lpstr>Estimated Yield Loss From Delayed Weed Removal in Peanut*</vt:lpstr>
      <vt:lpstr>Mixing/Loading/Sprayer Clean-Out</vt:lpstr>
      <vt:lpstr>Glyphosate Mishaps Again in 2019</vt:lpstr>
      <vt:lpstr>Glyphosate Mishaps Again in 2019</vt:lpstr>
      <vt:lpstr>Glyphosate Mishaps Again in 2019</vt:lpstr>
      <vt:lpstr>Peanut Yield Loss Caused By Glyphosate Applied 75-105 DAP  in Georgia. </vt:lpstr>
      <vt:lpstr>Is this glyphosate? No, it’s diuron!</vt:lpstr>
      <vt:lpstr>Diuron 4L Applied 93 DAP</vt:lpstr>
      <vt:lpstr>Peanut (GA-06G) Yield Loss (%) From Diuron 4L</vt:lpstr>
      <vt:lpstr>Equipment Problems</vt:lpstr>
      <vt:lpstr>Sprayer/Nozzle Problems</vt:lpstr>
      <vt:lpstr>What’s Your Pesticide IQ?</vt:lpstr>
      <vt:lpstr>PowerPoint Presentation</vt:lpstr>
      <vt:lpstr>Peanut Yield (GA-16HO) As Influenced by Gramoxone Timing (Averaged over 9 Gramoxone treatments)</vt:lpstr>
      <vt:lpstr>Grazon P+D Injury</vt:lpstr>
      <vt:lpstr>PowerPoint Presentation</vt:lpstr>
      <vt:lpstr>Final Thoughts</vt:lpstr>
      <vt:lpstr>Questions/Comments</vt:lpstr>
    </vt:vector>
  </TitlesOfParts>
  <Company>UGA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Webster County – September 4, 2015</dc:title>
  <dc:creator>Eric P. Prostko</dc:creator>
  <cp:lastModifiedBy>Eric P. Prostko</cp:lastModifiedBy>
  <cp:revision>448</cp:revision>
  <cp:lastPrinted>2019-10-22T12:14:52Z</cp:lastPrinted>
  <dcterms:created xsi:type="dcterms:W3CDTF">2019-01-08T19:26:03Z</dcterms:created>
  <dcterms:modified xsi:type="dcterms:W3CDTF">2020-01-13T12:45:25Z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0x0101006F65AC2BF877FD48A05FEDF2C6453981</vt:lpwstr>
  </property>
</Properties>
</file>