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7" r:id="rId3"/>
    <p:sldMasterId id="2147483699" r:id="rId4"/>
    <p:sldMasterId id="2147483711" r:id="rId5"/>
    <p:sldMasterId id="2147483724" r:id="rId6"/>
  </p:sldMasterIdLst>
  <p:sldIdLst>
    <p:sldId id="257" r:id="rId7"/>
    <p:sldId id="258" r:id="rId8"/>
    <p:sldId id="283" r:id="rId9"/>
    <p:sldId id="285" r:id="rId10"/>
    <p:sldId id="261" r:id="rId11"/>
    <p:sldId id="279" r:id="rId12"/>
    <p:sldId id="262" r:id="rId13"/>
    <p:sldId id="282" r:id="rId14"/>
    <p:sldId id="281" r:id="rId15"/>
    <p:sldId id="265" r:id="rId16"/>
    <p:sldId id="266" r:id="rId17"/>
    <p:sldId id="287" r:id="rId18"/>
    <p:sldId id="268" r:id="rId19"/>
    <p:sldId id="269" r:id="rId20"/>
    <p:sldId id="270" r:id="rId21"/>
    <p:sldId id="271" r:id="rId22"/>
    <p:sldId id="272" r:id="rId23"/>
    <p:sldId id="274" r:id="rId24"/>
    <p:sldId id="278" r:id="rId25"/>
    <p:sldId id="28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67" d="100"/>
          <a:sy n="167" d="100"/>
        </p:scale>
        <p:origin x="-1876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 (103 DAT)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None</c:v>
                </c:pt>
                <c:pt idx="1">
                  <c:v>Clear</c:v>
                </c:pt>
                <c:pt idx="2">
                  <c:v>LDPE</c:v>
                </c:pt>
                <c:pt idx="3">
                  <c:v>VIF</c:v>
                </c:pt>
                <c:pt idx="4">
                  <c:v>TIF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</c:v>
                </c:pt>
                <c:pt idx="1">
                  <c:v>36</c:v>
                </c:pt>
                <c:pt idx="2">
                  <c:v>101</c:v>
                </c:pt>
                <c:pt idx="3">
                  <c:v>117</c:v>
                </c:pt>
                <c:pt idx="4">
                  <c:v>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 (83 DAT)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None</c:v>
                </c:pt>
                <c:pt idx="1">
                  <c:v>Clear</c:v>
                </c:pt>
                <c:pt idx="2">
                  <c:v>LDPE</c:v>
                </c:pt>
                <c:pt idx="3">
                  <c:v>VIF</c:v>
                </c:pt>
                <c:pt idx="4">
                  <c:v>TIF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</c:v>
                </c:pt>
                <c:pt idx="1">
                  <c:v>15</c:v>
                </c:pt>
                <c:pt idx="2">
                  <c:v>57</c:v>
                </c:pt>
                <c:pt idx="3">
                  <c:v>54</c:v>
                </c:pt>
                <c:pt idx="4">
                  <c:v>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814400"/>
        <c:axId val="375820672"/>
      </c:lineChart>
      <c:catAx>
        <c:axId val="3758144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Mulch</a:t>
                </a:r>
                <a:endParaRPr lang="en-US" dirty="0"/>
              </a:p>
            </c:rich>
          </c:tx>
          <c:layout/>
          <c:overlay val="0"/>
        </c:title>
        <c:majorTickMark val="out"/>
        <c:minorTickMark val="none"/>
        <c:tickLblPos val="nextTo"/>
        <c:crossAx val="375820672"/>
        <c:crosses val="autoZero"/>
        <c:auto val="1"/>
        <c:lblAlgn val="ctr"/>
        <c:lblOffset val="100"/>
        <c:noMultiLvlLbl val="0"/>
      </c:catAx>
      <c:valAx>
        <c:axId val="3758206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µg/kg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7581440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2860</c:v>
                </c:pt>
                <c:pt idx="1">
                  <c:v>2800</c:v>
                </c:pt>
                <c:pt idx="2">
                  <c:v>1881</c:v>
                </c:pt>
                <c:pt idx="3">
                  <c:v>1389</c:v>
                </c:pt>
                <c:pt idx="4">
                  <c:v>2969</c:v>
                </c:pt>
                <c:pt idx="5">
                  <c:v>1829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3611648"/>
        <c:axId val="403613568"/>
      </c:barChart>
      <c:catAx>
        <c:axId val="403611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03613568"/>
        <c:crosses val="autoZero"/>
        <c:auto val="1"/>
        <c:lblAlgn val="ctr"/>
        <c:lblOffset val="100"/>
        <c:noMultiLvlLbl val="0"/>
      </c:catAx>
      <c:valAx>
        <c:axId val="403613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3611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C87A29-EA11-4F28-9AFC-DA1C7D50EBE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3948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4CE3E64-8800-471C-B0F5-A3214CE4A5F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6143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4F2BE63-CCCD-42DA-AC4D-90995FF9754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7182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669C90F-A959-4EE4-9E10-F21BF9D1A32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9857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39ACCD9-9F5C-44C8-A776-34D68C717C4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7118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763FD5D-C9C3-4800-9139-AACCA3F9470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9179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05B4A-2615-4750-A72C-D256D912AD37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D5AFE-EEF6-41C0-ACA9-57E05D3E4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59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B9162-CB5F-46D7-A08A-37285E9B39CF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D177B-766C-48FE-B2EE-BFDFFC345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14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2087-DBA5-406B-804F-02DC4D5793F0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ED5F8-1BA2-4EB8-BCE8-34C4BFFA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92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FF972-D416-4429-A9F8-7452D81A7130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46FCE-6805-4A6D-B28B-1C21F3D43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09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55096-D85B-47E0-B391-E6CEDD547F38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A2303-8FF2-4ADA-8407-5ED6A765B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B6434BB-A900-425B-AD34-12CA9AD6671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72009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4FADE-2602-4428-AAD9-B8B33F7B5FE7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9E19B-F671-4D98-952D-F6F4FCE55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95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655A2-3566-4080-9A08-96EEB22353CC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109FB-084F-4535-8C7B-9391F0405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61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1F38A-AB5A-444A-8A08-DF569364293D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4C27A-78EF-4FC9-9EE9-0E7E8F54E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2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41405-A04B-4051-8B4F-DE6E38B02F5C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073B7-A868-49D6-B24C-27772A2E9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25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852C4-0334-4BFC-AAC9-CD84B3809723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64352-F2F1-4017-AD29-89579A2B9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75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8B19E-CB6D-49A8-A2A4-89BE53BDB3D6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ED550-9A89-4B57-9774-69133AFC4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867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079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542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6513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90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760A4F3-3BCC-42A0-8917-F06F9E5CA5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31300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966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1031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5848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1004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085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5890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489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4A34A30-ECCA-4943-B059-74AC6199FBAE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B9CDC06-66FD-4BD9-B039-ED981E3C2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954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03C0429-0F7D-4ECA-B95E-D9CD90187F7D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A72CC0E-EE20-4A3D-AC00-B0590FB67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292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6BE2A03-0D5F-4E3B-B210-12FCB7C42A9B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DDCCA4C-5A21-4658-8391-091D75209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9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A00B71-2BFF-43CB-A503-CE5E4B341B3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41360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1826607-6C4F-41D9-B419-61473FFF530B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63C0DF2-6AF4-4F64-BC98-65F1A6832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04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AFC2FEC-F43E-41D5-859E-75CDC4F3F57E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E1E708F-5344-4E99-A1E1-B3EE28C8F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104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C451EB8-2572-43A0-9E79-FF1E83CBEB02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748C4B2-0E34-4C3E-A4D6-D127FD675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39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B048309-E12C-42F1-A252-88BED9C032C1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B558A92-FB39-45CE-89FE-0F15471EA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63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4A538F1-E9E7-4799-8A57-8D50CF9B529B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5A95C51-514B-4410-8680-13632E165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637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842FA63-844A-4812-9CE4-03ABE1C79FBA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B6B3E90-4775-4B7E-81B2-65CA8CC2E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163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60A0DDB-5646-45B1-8E9B-E779FF5AF5C8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1574F0E-7A59-461D-A54D-F1478CCBE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578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4707036-B57A-4DD5-8C81-85C783143FDB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308E620-10B7-4AEC-8E52-571242C43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401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P_SAGRI_TLE_Sun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855075" cy="895350"/>
          </a:xfrm>
        </p:spPr>
        <p:txBody>
          <a:bodyPr/>
          <a:lstStyle>
            <a:lvl1pPr algn="r"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825500"/>
            <a:ext cx="8855075" cy="75882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>
              <a:buFontTx/>
              <a:buNone/>
              <a:defRPr>
                <a:solidFill>
                  <a:srgbClr val="CC7E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36525" y="6624638"/>
            <a:ext cx="1905000" cy="2333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10350"/>
            <a:ext cx="2895600" cy="233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70725" y="6624638"/>
            <a:ext cx="1905000" cy="233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55002-C2AD-496B-85F5-B2CF9C27CB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5578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FD0E2-2854-49D4-AACA-38FADD988C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1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B35A751-BA2E-4071-A9E6-2343BFE0DDC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902254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3991B-9970-47C0-8620-471356CE9D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9014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652588"/>
            <a:ext cx="4179887" cy="4887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652588"/>
            <a:ext cx="4179888" cy="4887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80D2B-97AB-475F-B911-81C4C171D8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4761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5DA6D-A794-487D-9032-6221C8F7F1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586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46D6B-E976-42C2-B2AE-859CD04CBB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616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9EF75-0A06-436D-B9B0-F5D7564940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8627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7642B-781F-4ECB-A11B-1CE65E864A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886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3B1AB-3003-44DB-B2D4-EC3CDAA56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080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5E71B-C5BB-42FE-AA4D-E549B194E4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1982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2900" y="0"/>
            <a:ext cx="2230438" cy="6540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540500" cy="6540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489BE-E0D2-43D3-933B-7C26A6E064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0659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13625" cy="1160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652588"/>
            <a:ext cx="4179887" cy="4887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652588"/>
            <a:ext cx="4179888" cy="4887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5130E-A66A-4342-B52E-DD15D9E812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00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1059DE2-6009-4881-BB29-B0113EF4262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37427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9087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4836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0787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752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720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663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8381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078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7350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402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6C3012B-CB0F-40B0-AB5A-664512004FD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57604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2681E2-36DB-42B3-AB0C-B8BF08E286C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1146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BD4DD82-3E04-4138-8AF2-602127EF397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4588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402EE2-51BD-4A2A-8F25-FC5DFD79395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19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800FB9-0BD8-4C0D-91D1-2F49C9D48615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3831E6-C0FD-4E05-9F19-D01CAC414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0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59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8EF1FA6-CDC6-4B8E-BAC3-29C1A869DDB8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B032A8B-8C42-40AA-A34B-EED0D9E9A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1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P_SAGRI_TXT_Sunflow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413625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652588"/>
            <a:ext cx="8512175" cy="488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34163"/>
            <a:ext cx="190500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4163"/>
            <a:ext cx="289560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1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0725" y="6634163"/>
            <a:ext cx="190500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A5189B-142F-43D3-A3B0-84428FF0136D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17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C00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C002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C002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C002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C002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4C002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4C002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4C002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4C002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97450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rgbClr val="97450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97450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97450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97450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97450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97450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97450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97450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38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5" descr="C:\Users\eprostko\prostkoeric C drive\crop pictures\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3673" y="381000"/>
            <a:ext cx="8006167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GRAIN SORGHUM WEED CONTROL UPDATE –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2018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Eric P. Prostko, Ph.D.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Professor and Extension Weed Specialist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Dept. Crop &amp; Soil Sciences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791200"/>
            <a:ext cx="24447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19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Zest Injury on </a:t>
            </a:r>
            <a:r>
              <a:rPr lang="en-US" dirty="0" err="1" smtClean="0"/>
              <a:t>Inzen</a:t>
            </a:r>
            <a:r>
              <a:rPr lang="en-US" dirty="0" smtClean="0"/>
              <a:t> Grain Sorghum</a:t>
            </a:r>
            <a:endParaRPr lang="en-US" dirty="0"/>
          </a:p>
        </p:txBody>
      </p:sp>
      <p:pic>
        <p:nvPicPr>
          <p:cNvPr id="2054" name="Picture 6" descr="L:\field pictures\2016\SG-01-16\2016-05-18\0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L:\field pictures\2016\SG-01-16\2016-05-18\0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936039"/>
            <a:ext cx="9509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cs typeface="Arial" charset="0"/>
              </a:rPr>
              <a:t>SG-01-16</a:t>
            </a:r>
          </a:p>
          <a:p>
            <a:r>
              <a:rPr lang="en-US" sz="1600" dirty="0">
                <a:solidFill>
                  <a:prstClr val="black"/>
                </a:solidFill>
                <a:cs typeface="Arial" charset="0"/>
              </a:rPr>
              <a:t>May 18</a:t>
            </a:r>
          </a:p>
          <a:p>
            <a:r>
              <a:rPr lang="en-US" sz="1600" dirty="0">
                <a:solidFill>
                  <a:prstClr val="black"/>
                </a:solidFill>
                <a:cs typeface="Arial" charset="0"/>
              </a:rPr>
              <a:t>9 DAT</a:t>
            </a:r>
          </a:p>
        </p:txBody>
      </p:sp>
    </p:spTree>
    <p:extLst>
      <p:ext uri="{BB962C8B-B14F-4D97-AF65-F5344CB8AC3E}">
        <p14:creationId xmlns:p14="http://schemas.microsoft.com/office/powerpoint/2010/main" val="253420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1143000"/>
          </a:xfrm>
        </p:spPr>
        <p:txBody>
          <a:bodyPr/>
          <a:lstStyle/>
          <a:p>
            <a:r>
              <a:rPr lang="en-US" altLang="en-US" sz="4000" dirty="0" smtClean="0"/>
              <a:t>Grain Sorghum After </a:t>
            </a:r>
            <a:r>
              <a:rPr lang="en-US" altLang="en-US" sz="4000" b="1" u="sng" dirty="0" smtClean="0"/>
              <a:t>Reflex?</a:t>
            </a:r>
            <a:br>
              <a:rPr lang="en-US" altLang="en-US" sz="4000" b="1" u="sng" dirty="0" smtClean="0"/>
            </a:br>
            <a:r>
              <a:rPr lang="en-US" altLang="en-US" sz="3200" i="1" dirty="0" smtClean="0"/>
              <a:t>(10 month rotation restriction)</a:t>
            </a:r>
          </a:p>
        </p:txBody>
      </p:sp>
      <p:pic>
        <p:nvPicPr>
          <p:cNvPr id="117763" name="Picture 2" descr="C:\Users\eprostko\prostkoeric C drive\herbicide injury pictures\sorghum\reflex\Picture 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70866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1879" y="6172200"/>
            <a:ext cx="4270721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**Average ½-life in south GA soils was 80 to 128 days (~100 days)</a:t>
            </a:r>
            <a:br>
              <a:rPr lang="en-US" sz="1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Potter et al. 2016. J. Agric. Food Chem. 64:5156-5163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397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Reflex Concentrations in Soil After PRE Applications Under Assorted Mulches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26158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" y="6400800"/>
            <a:ext cx="6135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*Myakka sand (1% OM, 6.8 pH; 95% sand, 4% silt, 1% clay); Reflex concentration at application was 139-176 µg/kg</a:t>
            </a:r>
          </a:p>
          <a:p>
            <a:r>
              <a:rPr lang="en-US" sz="1000" i="1" dirty="0" smtClean="0"/>
              <a:t>Source: Reed et al.  2017.  Weed Science (FL)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308386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76200" y="1143000"/>
            <a:ext cx="8855075" cy="895350"/>
          </a:xfrm>
        </p:spPr>
        <p:txBody>
          <a:bodyPr/>
          <a:lstStyle/>
          <a:p>
            <a:pPr eaLnBrk="1" hangingPunct="1"/>
            <a:r>
              <a:rPr lang="en-US" altLang="en-US" smtClean="0"/>
              <a:t>Sunflower Weed Control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4724400"/>
            <a:ext cx="4114800" cy="658813"/>
          </a:xfrm>
        </p:spPr>
        <p:txBody>
          <a:bodyPr/>
          <a:lstStyle/>
          <a:p>
            <a:pPr algn="l" eaLnBrk="1" hangingPunct="1"/>
            <a:r>
              <a:rPr lang="en-US" altLang="en-US" smtClean="0"/>
              <a:t>Eric P. Prostko</a:t>
            </a:r>
          </a:p>
          <a:p>
            <a:pPr algn="l" eaLnBrk="1" hangingPunct="1"/>
            <a:r>
              <a:rPr lang="en-US" altLang="en-US" smtClean="0"/>
              <a:t>Extension Weed Specialist</a:t>
            </a:r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257866"/>
            <a:ext cx="1931988" cy="60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93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Sunflowers Acres in Georgia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1911964"/>
              </p:ext>
            </p:extLst>
          </p:nvPr>
        </p:nvGraphicFramePr>
        <p:xfrm>
          <a:off x="411163" y="1652588"/>
          <a:ext cx="8512175" cy="4887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547945"/>
            <a:ext cx="2042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000000"/>
                </a:solidFill>
                <a:cs typeface="Arial" charset="0"/>
              </a:rPr>
              <a:t>FSA Crop Acreage Reports</a:t>
            </a:r>
          </a:p>
        </p:txBody>
      </p:sp>
    </p:spTree>
    <p:extLst>
      <p:ext uri="{BB962C8B-B14F-4D97-AF65-F5344CB8AC3E}">
        <p14:creationId xmlns:p14="http://schemas.microsoft.com/office/powerpoint/2010/main" val="108911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525"/>
            <a:ext cx="6096000" cy="1143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What is labeled? (</a:t>
            </a:r>
            <a:r>
              <a:rPr lang="en-US" altLang="en-US" sz="3600" i="1" smtClean="0"/>
              <a:t>not much)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686800" cy="54102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100" b="1" u="sng" dirty="0" smtClean="0"/>
              <a:t>PPI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i="1" dirty="0" smtClean="0"/>
              <a:t>Sonalan or Treflan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 b="1" u="sng" dirty="0" smtClean="0"/>
              <a:t>PPI or PRE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i="1" dirty="0" smtClean="0"/>
              <a:t>Prowl, Dual Magnum, Spartan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 b="1" u="sng" dirty="0" smtClean="0"/>
              <a:t>POST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 smtClean="0"/>
              <a:t>Arrow, Assure II, Select, Poast, </a:t>
            </a:r>
            <a:r>
              <a:rPr lang="en-US" altLang="en-US" sz="2100" dirty="0" err="1" smtClean="0"/>
              <a:t>SelectMax</a:t>
            </a:r>
            <a:r>
              <a:rPr lang="en-US" altLang="en-US" sz="2100" dirty="0" smtClean="0"/>
              <a:t> (grasses only)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 smtClean="0"/>
              <a:t>Beyond (</a:t>
            </a:r>
            <a:r>
              <a:rPr lang="en-US" altLang="en-US" sz="2100" dirty="0" err="1" smtClean="0"/>
              <a:t>imazamox</a:t>
            </a:r>
            <a:r>
              <a:rPr lang="en-US" altLang="en-US" sz="2100" dirty="0" smtClean="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i="1" dirty="0" smtClean="0"/>
              <a:t>only on </a:t>
            </a:r>
            <a:r>
              <a:rPr lang="en-US" altLang="en-US" i="1" u="sng" dirty="0" smtClean="0"/>
              <a:t>Clearfield</a:t>
            </a:r>
            <a:r>
              <a:rPr lang="en-US" altLang="en-US" sz="2000" i="1" dirty="0" smtClean="0"/>
              <a:t> hybrids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i="1" dirty="0" smtClean="0"/>
              <a:t>Beyond same family as Cadre, Pursuit, and Scepter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i="1" dirty="0" smtClean="0"/>
              <a:t>Beyond costs about $525/gal (4 ozs/A = $16.41/A)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i="1" dirty="0" smtClean="0"/>
              <a:t>$157/bag (200,000 seed ~ 10 acres) = $15.70/A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i="1" dirty="0" smtClean="0"/>
              <a:t>Clearfield sunflower hybrids are </a:t>
            </a:r>
            <a:r>
              <a:rPr lang="en-US" altLang="en-US" sz="2000" i="1" u="sng" dirty="0" smtClean="0"/>
              <a:t>not</a:t>
            </a:r>
            <a:r>
              <a:rPr lang="en-US" altLang="en-US" sz="2000" i="1" dirty="0" smtClean="0"/>
              <a:t> GMO’s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u="sng" dirty="0" smtClean="0"/>
              <a:t>Hooded Sprayer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i="1" dirty="0" smtClean="0"/>
              <a:t>Aim 2EC @ 1-2 oz/A + COC @ 1% v/v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i="1" dirty="0" smtClean="0"/>
              <a:t>Pigweeds  must be </a:t>
            </a:r>
            <a:r>
              <a:rPr lang="en-US" altLang="en-US" sz="2000" b="1" i="1" u="sng" dirty="0" smtClean="0"/>
              <a:t>4” or less </a:t>
            </a:r>
          </a:p>
          <a:p>
            <a:pPr eaLnBrk="1" hangingPunct="1">
              <a:lnSpc>
                <a:spcPct val="90000"/>
              </a:lnSpc>
            </a:pPr>
            <a:endParaRPr lang="en-US" alt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51451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Consider Cultivation</a:t>
            </a:r>
          </a:p>
        </p:txBody>
      </p:sp>
      <p:pic>
        <p:nvPicPr>
          <p:cNvPr id="6147" name="Picture 3" descr="corncul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676400"/>
            <a:ext cx="7277100" cy="485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44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Clearfield Sunflower </a:t>
            </a:r>
            <a:br>
              <a:rPr lang="en-US" altLang="en-US" smtClean="0"/>
            </a:br>
            <a:r>
              <a:rPr lang="en-US" altLang="en-US" smtClean="0"/>
              <a:t>Weed Control Results</a:t>
            </a:r>
          </a:p>
        </p:txBody>
      </p:sp>
      <p:pic>
        <p:nvPicPr>
          <p:cNvPr id="7171" name="Picture 3" descr="BASF AgSolutions.ca - CLEARFIELD.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0625" y="1898650"/>
            <a:ext cx="4176713" cy="1017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431925" y="3389313"/>
            <a:ext cx="662232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 smtClean="0">
                <a:solidFill>
                  <a:srgbClr val="000000"/>
                </a:solidFill>
                <a:cs typeface="Arial" charset="0"/>
              </a:rPr>
              <a:t>Clearfield sunflower hybrids that I have worked with since 2003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 smtClean="0">
                <a:solidFill>
                  <a:srgbClr val="000000"/>
                </a:solidFill>
                <a:cs typeface="Arial" charset="0"/>
              </a:rPr>
              <a:t>include the following: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dirty="0" smtClean="0">
              <a:solidFill>
                <a:srgbClr val="000000"/>
              </a:solidFill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1800" dirty="0" err="1" smtClean="0">
                <a:solidFill>
                  <a:srgbClr val="000000"/>
                </a:solidFill>
                <a:cs typeface="Arial" charset="0"/>
              </a:rPr>
              <a:t>Mycogen</a:t>
            </a:r>
            <a:r>
              <a:rPr lang="en-US" altLang="en-US" sz="1800" dirty="0" smtClean="0">
                <a:solidFill>
                  <a:srgbClr val="000000"/>
                </a:solidFill>
                <a:cs typeface="Arial" charset="0"/>
              </a:rPr>
              <a:t> 8N429CL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1800" dirty="0" err="1" smtClean="0">
                <a:solidFill>
                  <a:srgbClr val="000000"/>
                </a:solidFill>
                <a:cs typeface="Arial" charset="0"/>
              </a:rPr>
              <a:t>Mycogen</a:t>
            </a:r>
            <a:r>
              <a:rPr lang="en-US" altLang="en-US" sz="1800" dirty="0" smtClean="0">
                <a:solidFill>
                  <a:srgbClr val="000000"/>
                </a:solidFill>
                <a:cs typeface="Arial" charset="0"/>
              </a:rPr>
              <a:t> 8N386CL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1800" dirty="0" err="1" smtClean="0">
                <a:solidFill>
                  <a:srgbClr val="000000"/>
                </a:solidFill>
                <a:cs typeface="Arial" charset="0"/>
              </a:rPr>
              <a:t>Mycogen</a:t>
            </a:r>
            <a:r>
              <a:rPr lang="en-US" altLang="en-US" sz="1800" dirty="0" smtClean="0">
                <a:solidFill>
                  <a:srgbClr val="000000"/>
                </a:solidFill>
                <a:cs typeface="Arial" charset="0"/>
              </a:rPr>
              <a:t> 8H419CL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1800" dirty="0" err="1" smtClean="0">
                <a:solidFill>
                  <a:srgbClr val="000000"/>
                </a:solidFill>
                <a:cs typeface="Arial" charset="0"/>
              </a:rPr>
              <a:t>Mycogen</a:t>
            </a:r>
            <a:r>
              <a:rPr lang="en-US" altLang="en-US" sz="1800" dirty="0" smtClean="0">
                <a:solidFill>
                  <a:srgbClr val="000000"/>
                </a:solidFill>
                <a:cs typeface="Arial" charset="0"/>
              </a:rPr>
              <a:t> 8F300CL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 dirty="0" smtClean="0">
                <a:solidFill>
                  <a:srgbClr val="000000"/>
                </a:solidFill>
                <a:cs typeface="Arial" charset="0"/>
              </a:rPr>
              <a:t> Dekalb DKF 3880CL</a:t>
            </a:r>
          </a:p>
        </p:txBody>
      </p:sp>
      <p:pic>
        <p:nvPicPr>
          <p:cNvPr id="7173" name="Picture 5" descr="Picture 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4514850"/>
            <a:ext cx="3124200" cy="2343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296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SC00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44577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784350" y="6248400"/>
            <a:ext cx="654050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smtClean="0">
                <a:solidFill>
                  <a:srgbClr val="FFFF00"/>
                </a:solidFill>
                <a:cs typeface="Arial" charset="0"/>
              </a:rPr>
              <a:t>NTC</a:t>
            </a:r>
          </a:p>
        </p:txBody>
      </p:sp>
      <p:pic>
        <p:nvPicPr>
          <p:cNvPr id="9220" name="Picture 4" descr="DSC00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304800"/>
            <a:ext cx="44005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486400" y="6032500"/>
            <a:ext cx="2749550" cy="825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smtClean="0">
                <a:solidFill>
                  <a:srgbClr val="FFFF00"/>
                </a:solidFill>
                <a:cs typeface="Arial" charset="0"/>
              </a:rPr>
              <a:t>Prowl H</a:t>
            </a:r>
            <a:r>
              <a:rPr lang="en-US" altLang="en-US" sz="1600" baseline="-25000" smtClean="0">
                <a:solidFill>
                  <a:srgbClr val="FFFF00"/>
                </a:solidFill>
                <a:cs typeface="Arial" charset="0"/>
              </a:rPr>
              <a:t>2</a:t>
            </a:r>
            <a:r>
              <a:rPr lang="en-US" altLang="en-US" sz="1600" smtClean="0">
                <a:solidFill>
                  <a:srgbClr val="FFFF00"/>
                </a:solidFill>
                <a:cs typeface="Arial" charset="0"/>
              </a:rPr>
              <a:t>O @ 2.1 pt/A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smtClean="0">
                <a:solidFill>
                  <a:srgbClr val="FFFF00"/>
                </a:solidFill>
                <a:cs typeface="Arial" charset="0"/>
              </a:rPr>
              <a:t>Spartan 4F @ 4.0 oz/A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smtClean="0">
                <a:solidFill>
                  <a:srgbClr val="FFFF00"/>
                </a:solidFill>
                <a:cs typeface="Arial" charset="0"/>
              </a:rPr>
              <a:t>PRE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641725" y="-39688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smtClean="0">
                <a:solidFill>
                  <a:srgbClr val="FFFFFF"/>
                </a:solidFill>
                <a:cs typeface="Arial" charset="0"/>
              </a:rPr>
              <a:t>2006 (7 WAP)</a:t>
            </a:r>
          </a:p>
        </p:txBody>
      </p:sp>
    </p:spTree>
    <p:extLst>
      <p:ext uri="{BB962C8B-B14F-4D97-AF65-F5344CB8AC3E}">
        <p14:creationId xmlns:p14="http://schemas.microsoft.com/office/powerpoint/2010/main" val="377910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Harvest Aids for Sunflowers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4495800" cy="4525963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Gramoxone (paraquat)</a:t>
            </a:r>
          </a:p>
          <a:p>
            <a:pPr eaLnBrk="1" hangingPunct="1"/>
            <a:endParaRPr lang="en-US" altLang="en-US" sz="2000" dirty="0" smtClean="0"/>
          </a:p>
          <a:p>
            <a:pPr eaLnBrk="1" hangingPunct="1"/>
            <a:r>
              <a:rPr lang="en-US" altLang="en-US" sz="2000" dirty="0" smtClean="0"/>
              <a:t>Roundup (glyphosate)</a:t>
            </a:r>
          </a:p>
          <a:p>
            <a:pPr eaLnBrk="1" hangingPunct="1"/>
            <a:endParaRPr lang="en-US" altLang="en-US" sz="2000" dirty="0" smtClean="0"/>
          </a:p>
          <a:p>
            <a:pPr eaLnBrk="1" hangingPunct="1"/>
            <a:r>
              <a:rPr lang="en-US" altLang="en-US" sz="2000" dirty="0" smtClean="0"/>
              <a:t>Sodium chlorate</a:t>
            </a:r>
          </a:p>
          <a:p>
            <a:pPr eaLnBrk="1" hangingPunct="1"/>
            <a:endParaRPr lang="en-US" altLang="en-US" sz="2000" dirty="0" smtClean="0"/>
          </a:p>
          <a:p>
            <a:pPr eaLnBrk="1" hangingPunct="1"/>
            <a:r>
              <a:rPr lang="en-US" altLang="en-US" sz="2000" dirty="0" smtClean="0"/>
              <a:t>Sharpen (</a:t>
            </a:r>
            <a:r>
              <a:rPr lang="en-US" altLang="en-US" sz="2000" dirty="0" err="1" smtClean="0"/>
              <a:t>saflufenacil</a:t>
            </a:r>
            <a:r>
              <a:rPr lang="en-US" altLang="en-US" sz="2000" dirty="0" smtClean="0"/>
              <a:t>)</a:t>
            </a:r>
          </a:p>
        </p:txBody>
      </p:sp>
      <p:pic>
        <p:nvPicPr>
          <p:cNvPr id="13316" name="Picture 4" descr="DSC0005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0000" y="1652588"/>
            <a:ext cx="3509963" cy="4887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53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992188" y="103188"/>
            <a:ext cx="75787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GRAIN SORGHUM WEED CONTROL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676400"/>
            <a:ext cx="8686800" cy="34163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  <a:defRPr/>
            </a:pP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Start clean!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Concep</a:t>
            </a: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treated seed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Dual Magnum or Warrant (PRE)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Atrazine (POST) or Huskie + ATZ (POST)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Paraquat (Hooded sprayer)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Mechanical Cultivation</a:t>
            </a:r>
          </a:p>
        </p:txBody>
      </p:sp>
    </p:spTree>
    <p:extLst>
      <p:ext uri="{BB962C8B-B14F-4D97-AF65-F5344CB8AC3E}">
        <p14:creationId xmlns:p14="http://schemas.microsoft.com/office/powerpoint/2010/main" val="299845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42" y="1652588"/>
            <a:ext cx="6517216" cy="4887912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345" y="6096000"/>
            <a:ext cx="1146175" cy="45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93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Grain Sorghum - 2017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47800"/>
            <a:ext cx="3429000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47800"/>
            <a:ext cx="3429000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" y="6172200"/>
            <a:ext cx="760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SG-02-17</a:t>
            </a:r>
          </a:p>
          <a:p>
            <a:r>
              <a:rPr lang="en-US" sz="1200" dirty="0" smtClean="0"/>
              <a:t>June 8</a:t>
            </a:r>
          </a:p>
          <a:p>
            <a:r>
              <a:rPr lang="en-US" sz="1200" dirty="0" smtClean="0"/>
              <a:t>59 DAP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6023610"/>
            <a:ext cx="56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NTC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6008370"/>
            <a:ext cx="317080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/>
              <a:t>Dual Magnum 7.62EC @ 16 oz/A (PRE)</a:t>
            </a:r>
          </a:p>
          <a:p>
            <a:pPr algn="ctr"/>
            <a:r>
              <a:rPr lang="en-US" sz="1500" dirty="0" smtClean="0"/>
              <a:t>Atrazine 4L @ 48 oz/A (30 DAP)</a:t>
            </a:r>
          </a:p>
          <a:p>
            <a:pPr algn="ctr"/>
            <a:r>
              <a:rPr lang="en-US" sz="1500" dirty="0" smtClean="0"/>
              <a:t>COC @ 1% v/v (30 DAP)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97045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Grain Sorghum - 2017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0"/>
            <a:ext cx="3429000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" y="6172200"/>
            <a:ext cx="760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SG-02-17</a:t>
            </a:r>
          </a:p>
          <a:p>
            <a:r>
              <a:rPr lang="en-US" sz="1200" dirty="0" smtClean="0"/>
              <a:t>June 8</a:t>
            </a:r>
          </a:p>
          <a:p>
            <a:r>
              <a:rPr lang="en-US" sz="1200" dirty="0" smtClean="0"/>
              <a:t>59 DAP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6023610"/>
            <a:ext cx="56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NTC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76199" y="5791200"/>
            <a:ext cx="25816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Dual Magnum 7.62EC @ 16 oz/A (PRE)</a:t>
            </a:r>
          </a:p>
          <a:p>
            <a:pPr algn="ctr"/>
            <a:r>
              <a:rPr lang="en-US" sz="1200" dirty="0" smtClean="0"/>
              <a:t>Huskie 2.06EC @ 13 oz/A (30 DAP)</a:t>
            </a:r>
          </a:p>
          <a:p>
            <a:pPr algn="ctr"/>
            <a:r>
              <a:rPr lang="en-US" sz="1200" dirty="0" smtClean="0"/>
              <a:t>Atrazine 4L @ 16 oz/A (30 DAP)</a:t>
            </a:r>
          </a:p>
          <a:p>
            <a:pPr algn="ctr"/>
            <a:r>
              <a:rPr lang="en-US" sz="1200" dirty="0" smtClean="0"/>
              <a:t>AMS Xtra 3.4SL @ 2.5% v/v (30 DAP)</a:t>
            </a:r>
          </a:p>
          <a:p>
            <a:pPr algn="ctr"/>
            <a:r>
              <a:rPr lang="en-US" sz="1200" dirty="0" smtClean="0"/>
              <a:t>NIS @ 0.25% v/v (30 DAP)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95400"/>
            <a:ext cx="3429000" cy="4572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8800"/>
            <a:ext cx="13716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7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Huskie Injury on Sorghum</a:t>
            </a:r>
          </a:p>
        </p:txBody>
      </p:sp>
      <p:pic>
        <p:nvPicPr>
          <p:cNvPr id="113667" name="Picture 2" descr="C:\Users\eprostko\prostkoeric C drive\herbicide injury pictures\sorghum\huskie\0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524000"/>
            <a:ext cx="3028950" cy="4038600"/>
          </a:xfrm>
        </p:spPr>
      </p:pic>
      <p:pic>
        <p:nvPicPr>
          <p:cNvPr id="113668" name="Picture 3" descr="C:\Users\eprostko\prostkoeric C drive\herbicide injury pictures\sorghum\huskie\IMG_32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752600"/>
            <a:ext cx="4038600" cy="3028950"/>
          </a:xfrm>
        </p:spPr>
      </p:pic>
      <p:pic>
        <p:nvPicPr>
          <p:cNvPr id="11366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35663"/>
            <a:ext cx="1371600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71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Huskie @ 13 oz/A + Atrazine @ 16 oz/A + AMS Xtra @ 2% v/v + Adept @ 0.25% v/v – 3 DAT</a:t>
            </a:r>
            <a:endParaRPr lang="en-US" sz="3200" dirty="0"/>
          </a:p>
        </p:txBody>
      </p:sp>
      <p:pic>
        <p:nvPicPr>
          <p:cNvPr id="1026" name="Picture 2" descr="L:\field pictures\2017\sg-02-17\april 27\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72023" y="784394"/>
            <a:ext cx="4630935" cy="6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805" y="6211669"/>
            <a:ext cx="1045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SG-02-17</a:t>
            </a:r>
          </a:p>
          <a:p>
            <a:r>
              <a:rPr lang="en-US" dirty="0">
                <a:solidFill>
                  <a:prstClr val="black"/>
                </a:solidFill>
              </a:rPr>
              <a:t>April 27</a:t>
            </a:r>
          </a:p>
        </p:txBody>
      </p:sp>
    </p:spTree>
    <p:extLst>
      <p:ext uri="{BB962C8B-B14F-4D97-AF65-F5344CB8AC3E}">
        <p14:creationId xmlns:p14="http://schemas.microsoft.com/office/powerpoint/2010/main" val="382063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Zest™ 75 WDG/Inzen™ Grain Sorghum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2672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Dupont</a:t>
            </a:r>
          </a:p>
          <a:p>
            <a:r>
              <a:rPr lang="en-US" dirty="0" smtClean="0"/>
              <a:t>Nicosulfuron (Accent)</a:t>
            </a:r>
          </a:p>
          <a:p>
            <a:r>
              <a:rPr lang="en-US" dirty="0" smtClean="0"/>
              <a:t>NON-GMO</a:t>
            </a:r>
          </a:p>
          <a:p>
            <a:r>
              <a:rPr lang="en-US" b="1" u="sng" dirty="0" smtClean="0"/>
              <a:t>ONLY on Dupont Inzen™ </a:t>
            </a:r>
            <a:r>
              <a:rPr lang="en-US" b="1" u="sng" dirty="0" err="1" smtClean="0"/>
              <a:t>traited</a:t>
            </a:r>
            <a:r>
              <a:rPr lang="en-US" b="1" u="sng" dirty="0" smtClean="0"/>
              <a:t> grain sorghum</a:t>
            </a:r>
          </a:p>
          <a:p>
            <a:r>
              <a:rPr lang="en-US" dirty="0" smtClean="0"/>
              <a:t>ADVANTA (Alta) </a:t>
            </a:r>
            <a:r>
              <a:rPr lang="en-US" smtClean="0"/>
              <a:t>and Pioneer</a:t>
            </a:r>
            <a:endParaRPr lang="en-US" dirty="0" smtClean="0"/>
          </a:p>
          <a:p>
            <a:pPr lvl="1"/>
            <a:r>
              <a:rPr lang="en-US" dirty="0" smtClean="0"/>
              <a:t>Limited performance data for SE</a:t>
            </a:r>
          </a:p>
          <a:p>
            <a:r>
              <a:rPr lang="en-US" dirty="0" smtClean="0"/>
              <a:t>0.67 – 1.33 oz/A (75WDG)</a:t>
            </a:r>
          </a:p>
          <a:p>
            <a:r>
              <a:rPr lang="en-US" dirty="0" smtClean="0"/>
              <a:t>Up to 20” tall sorghum</a:t>
            </a:r>
          </a:p>
          <a:p>
            <a:r>
              <a:rPr lang="en-US" dirty="0" smtClean="0"/>
              <a:t>Tank-mix with atrazine</a:t>
            </a:r>
          </a:p>
          <a:p>
            <a:r>
              <a:rPr lang="en-US" dirty="0" smtClean="0"/>
              <a:t>COC (1% v/v)</a:t>
            </a:r>
          </a:p>
          <a:p>
            <a:r>
              <a:rPr lang="en-US" dirty="0" smtClean="0"/>
              <a:t>28% or 32% UAN (2 qt/A)</a:t>
            </a:r>
          </a:p>
          <a:p>
            <a:r>
              <a:rPr lang="en-US" dirty="0" smtClean="0"/>
              <a:t>Dual, Warrant, or Cinch (PRE)</a:t>
            </a:r>
          </a:p>
          <a:p>
            <a:pPr lvl="1"/>
            <a:r>
              <a:rPr lang="en-US" dirty="0" err="1" smtClean="0"/>
              <a:t>Concep</a:t>
            </a:r>
            <a:r>
              <a:rPr lang="en-US" dirty="0" smtClean="0"/>
              <a:t> treated seed</a:t>
            </a:r>
          </a:p>
          <a:p>
            <a:r>
              <a:rPr lang="en-US" dirty="0" smtClean="0"/>
              <a:t>GA Label in November 2016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07" y="1600200"/>
            <a:ext cx="365558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91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Inzen Sorghum - 2017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19200"/>
            <a:ext cx="3429000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19200"/>
            <a:ext cx="3429000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" y="6172199"/>
            <a:ext cx="758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SG-01-17</a:t>
            </a:r>
          </a:p>
          <a:p>
            <a:r>
              <a:rPr lang="en-US" sz="1200" i="1" dirty="0" smtClean="0"/>
              <a:t>June 8</a:t>
            </a:r>
          </a:p>
          <a:p>
            <a:r>
              <a:rPr lang="en-US" sz="1200" i="1" dirty="0" smtClean="0"/>
              <a:t>59 DAP</a:t>
            </a:r>
            <a:endParaRPr lang="en-US" sz="12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209800" y="6019800"/>
            <a:ext cx="56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NTC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5791200"/>
            <a:ext cx="23426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Cinch 7.64EC @ 16 oz/A (PRE)</a:t>
            </a:r>
          </a:p>
          <a:p>
            <a:pPr algn="ctr"/>
            <a:r>
              <a:rPr lang="en-US" sz="1200" dirty="0" smtClean="0"/>
              <a:t>Zest 75WG @ 0.67 oz/A (30 DAP)</a:t>
            </a:r>
          </a:p>
          <a:p>
            <a:pPr algn="ctr"/>
            <a:r>
              <a:rPr lang="en-US" sz="1200" dirty="0" smtClean="0"/>
              <a:t>Atrazine 4L @ 24 oz/A (30 DAP)</a:t>
            </a:r>
          </a:p>
          <a:p>
            <a:pPr algn="ctr"/>
            <a:r>
              <a:rPr lang="en-US" sz="1200" dirty="0" smtClean="0"/>
              <a:t>COC @ 1% v/v (30 DAP)</a:t>
            </a:r>
          </a:p>
          <a:p>
            <a:pPr algn="ctr"/>
            <a:r>
              <a:rPr lang="en-US" sz="1200" dirty="0" smtClean="0"/>
              <a:t>AMS Xtra 3.4SL @ 2% v/v (30 DAP)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8114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Inzen Sorghum – 2017</a:t>
            </a:r>
            <a:br>
              <a:rPr lang="en-US" dirty="0" smtClean="0"/>
            </a:br>
            <a:r>
              <a:rPr lang="en-US" dirty="0" smtClean="0"/>
              <a:t>(ADV G3250ALS)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69442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PP_SAGRI_TXT_Sunflower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SAGRI_TXT_Sunflow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P_SAGRI_TXT_Sunflow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AGRI_TXT_Sunflow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GRI_TXT_Sunflow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GRI_TXT_Sunflow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GRI_TXT_Sunflow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GRI_TXT_Sunflow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GRI_TXT_Sunflow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615</Words>
  <Application>Microsoft Office PowerPoint</Application>
  <PresentationFormat>On-screen Show (4:3)</PresentationFormat>
  <Paragraphs>116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2_Edge</vt:lpstr>
      <vt:lpstr>3_Office Theme</vt:lpstr>
      <vt:lpstr>1_Office Theme</vt:lpstr>
      <vt:lpstr>2_Office Theme</vt:lpstr>
      <vt:lpstr>PPP_SAGRI_TXT_Sunflower</vt:lpstr>
      <vt:lpstr>4_Office Theme</vt:lpstr>
      <vt:lpstr>PowerPoint Presentation</vt:lpstr>
      <vt:lpstr>PowerPoint Presentation</vt:lpstr>
      <vt:lpstr>Grain Sorghum - 2017</vt:lpstr>
      <vt:lpstr>Grain Sorghum - 2017</vt:lpstr>
      <vt:lpstr>Huskie Injury on Sorghum</vt:lpstr>
      <vt:lpstr>Huskie @ 13 oz/A + Atrazine @ 16 oz/A + AMS Xtra @ 2% v/v + Adept @ 0.25% v/v – 3 DAT</vt:lpstr>
      <vt:lpstr>Zest™ 75 WDG/Inzen™ Grain Sorghum</vt:lpstr>
      <vt:lpstr>Inzen Sorghum - 2017</vt:lpstr>
      <vt:lpstr>Inzen Sorghum – 2017 (ADV G3250ALS)</vt:lpstr>
      <vt:lpstr>Zest Injury on Inzen Grain Sorghum</vt:lpstr>
      <vt:lpstr>Grain Sorghum After Reflex? (10 month rotation restriction)</vt:lpstr>
      <vt:lpstr>Reflex Concentrations in Soil After PRE Applications Under Assorted Mulches</vt:lpstr>
      <vt:lpstr>Sunflower Weed Control</vt:lpstr>
      <vt:lpstr>Sunflowers Acres in Georgia</vt:lpstr>
      <vt:lpstr>What is labeled? (not much)</vt:lpstr>
      <vt:lpstr>Consider Cultivation</vt:lpstr>
      <vt:lpstr>Clearfield Sunflower  Weed Control Results</vt:lpstr>
      <vt:lpstr>PowerPoint Presentation</vt:lpstr>
      <vt:lpstr>Harvest Aids for Sunflowers</vt:lpstr>
      <vt:lpstr>Questions?</vt:lpstr>
    </vt:vector>
  </TitlesOfParts>
  <Company>UGA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P. Prostko</dc:creator>
  <cp:lastModifiedBy>Eric P. Prostko</cp:lastModifiedBy>
  <cp:revision>17</cp:revision>
  <dcterms:created xsi:type="dcterms:W3CDTF">2017-10-23T16:17:55Z</dcterms:created>
  <dcterms:modified xsi:type="dcterms:W3CDTF">2017-11-28T18:18:48Z</dcterms:modified>
</cp:coreProperties>
</file>