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00" r:id="rId1"/>
    <p:sldMasterId id="2147485715" r:id="rId2"/>
    <p:sldMasterId id="2147485727" r:id="rId3"/>
    <p:sldMasterId id="2147487531" r:id="rId4"/>
    <p:sldMasterId id="2147487764" r:id="rId5"/>
    <p:sldMasterId id="2147487780" r:id="rId6"/>
    <p:sldMasterId id="2147487797" r:id="rId7"/>
    <p:sldMasterId id="2147487814" r:id="rId8"/>
    <p:sldMasterId id="2147487831" r:id="rId9"/>
    <p:sldMasterId id="2147487843" r:id="rId10"/>
    <p:sldMasterId id="2147487872" r:id="rId11"/>
    <p:sldMasterId id="2147488153" r:id="rId12"/>
    <p:sldMasterId id="2147488165" r:id="rId13"/>
    <p:sldMasterId id="2147488181" r:id="rId14"/>
  </p:sldMasterIdLst>
  <p:notesMasterIdLst>
    <p:notesMasterId r:id="rId60"/>
  </p:notesMasterIdLst>
  <p:sldIdLst>
    <p:sldId id="306" r:id="rId15"/>
    <p:sldId id="307" r:id="rId16"/>
    <p:sldId id="375" r:id="rId17"/>
    <p:sldId id="374" r:id="rId18"/>
    <p:sldId id="318" r:id="rId19"/>
    <p:sldId id="370" r:id="rId20"/>
    <p:sldId id="371" r:id="rId21"/>
    <p:sldId id="372" r:id="rId22"/>
    <p:sldId id="373" r:id="rId23"/>
    <p:sldId id="316" r:id="rId24"/>
    <p:sldId id="324" r:id="rId25"/>
    <p:sldId id="393" r:id="rId26"/>
    <p:sldId id="405" r:id="rId27"/>
    <p:sldId id="394" r:id="rId28"/>
    <p:sldId id="395" r:id="rId29"/>
    <p:sldId id="396" r:id="rId30"/>
    <p:sldId id="397" r:id="rId31"/>
    <p:sldId id="398" r:id="rId32"/>
    <p:sldId id="399" r:id="rId33"/>
    <p:sldId id="400" r:id="rId34"/>
    <p:sldId id="401" r:id="rId35"/>
    <p:sldId id="402" r:id="rId36"/>
    <p:sldId id="335" r:id="rId37"/>
    <p:sldId id="368" r:id="rId38"/>
    <p:sldId id="343" r:id="rId39"/>
    <p:sldId id="332" r:id="rId40"/>
    <p:sldId id="367" r:id="rId41"/>
    <p:sldId id="379" r:id="rId42"/>
    <p:sldId id="380" r:id="rId43"/>
    <p:sldId id="326" r:id="rId44"/>
    <p:sldId id="327" r:id="rId45"/>
    <p:sldId id="366" r:id="rId46"/>
    <p:sldId id="377" r:id="rId47"/>
    <p:sldId id="329" r:id="rId48"/>
    <p:sldId id="331" r:id="rId49"/>
    <p:sldId id="341" r:id="rId50"/>
    <p:sldId id="369" r:id="rId51"/>
    <p:sldId id="392" r:id="rId52"/>
    <p:sldId id="337" r:id="rId53"/>
    <p:sldId id="338" r:id="rId54"/>
    <p:sldId id="339" r:id="rId55"/>
    <p:sldId id="340" r:id="rId56"/>
    <p:sldId id="403" r:id="rId57"/>
    <p:sldId id="404" r:id="rId58"/>
    <p:sldId id="365" r:id="rId5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956" y="-2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2860</c:v>
                </c:pt>
                <c:pt idx="1">
                  <c:v>2800</c:v>
                </c:pt>
                <c:pt idx="2">
                  <c:v>1881</c:v>
                </c:pt>
                <c:pt idx="3">
                  <c:v>1389</c:v>
                </c:pt>
                <c:pt idx="4">
                  <c:v>2969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97472"/>
        <c:axId val="46299392"/>
      </c:barChart>
      <c:catAx>
        <c:axId val="46297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6299392"/>
        <c:crosses val="autoZero"/>
        <c:auto val="1"/>
        <c:lblAlgn val="ctr"/>
        <c:lblOffset val="100"/>
        <c:noMultiLvlLbl val="0"/>
      </c:catAx>
      <c:valAx>
        <c:axId val="46299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297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5804</c:v>
                </c:pt>
                <c:pt idx="1">
                  <c:v>4874</c:v>
                </c:pt>
                <c:pt idx="2">
                  <c:v>4769</c:v>
                </c:pt>
                <c:pt idx="3">
                  <c:v>8766</c:v>
                </c:pt>
                <c:pt idx="4">
                  <c:v>11795</c:v>
                </c:pt>
                <c:pt idx="5">
                  <c:v>2416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600640"/>
        <c:axId val="183602560"/>
      </c:barChart>
      <c:catAx>
        <c:axId val="183600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Year</a:t>
                </a:r>
                <a:endParaRPr lang="en-US" i="1" dirty="0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83602560"/>
        <c:crosses val="autoZero"/>
        <c:auto val="1"/>
        <c:lblAlgn val="ctr"/>
        <c:lblOffset val="100"/>
        <c:noMultiLvlLbl val="0"/>
      </c:catAx>
      <c:valAx>
        <c:axId val="183602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83600640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31087780694079E-2"/>
          <c:y val="3.6443293946503759E-2"/>
          <c:w val="0.89089360357733061"/>
          <c:h val="0.84317326500459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1877</c:v>
                </c:pt>
                <c:pt idx="1">
                  <c:v>3369</c:v>
                </c:pt>
                <c:pt idx="2">
                  <c:v>7672</c:v>
                </c:pt>
                <c:pt idx="3">
                  <c:v>739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841856"/>
        <c:axId val="178844032"/>
      </c:barChart>
      <c:catAx>
        <c:axId val="178841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8844032"/>
        <c:crosses val="autoZero"/>
        <c:auto val="1"/>
        <c:lblAlgn val="ctr"/>
        <c:lblOffset val="100"/>
        <c:noMultiLvlLbl val="0"/>
      </c:catAx>
      <c:valAx>
        <c:axId val="178844032"/>
        <c:scaling>
          <c:orientation val="minMax"/>
          <c:max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841856"/>
        <c:crosses val="autoZero"/>
        <c:crossBetween val="between"/>
        <c:majorUnit val="2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53DD1E2-2C88-4155-AB1A-499F9D2F1668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1C99049-67A4-4E87-AF5D-56EA6CF18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22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99049-67A4-4E87-AF5D-56EA6CF1841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1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99049-67A4-4E87-AF5D-56EA6CF1841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C2C133-FEA7-41CA-A15D-6DDE23F69EE5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B5B02E-5C6E-43F2-BBCD-88805D29DCAB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41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001272-2DEE-450B-AB7B-82E882C0BA6E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42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C87A29-EA11-4F28-9AFC-DA1C7D50EB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049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CE3E64-8800-471C-B0F5-A3214CE4A5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13192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FA6F4-9C4A-45A5-BE69-E18A1D8FA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298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5130B-3DFA-4861-9BC9-2856605EB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438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8E674-CDA5-4A7C-BD8A-D43A2B301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054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0C0C-99EE-47C1-8A87-335776BDE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918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885F0-1B03-43EA-9C46-0006D5222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397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4A03-1E20-4ECA-B67F-2E7318BC3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113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A8DB-00E3-4EE4-BB8F-73063F89D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76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8449-A9D8-4C6B-A6D1-ADBD0F22C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297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CC9A1-5CD1-40A1-B087-BD3C8C859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430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6D2FA-5015-4DD0-B6E9-67A96C948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F2BE63-CCCD-42DA-AC4D-90995FF975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41140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38E61-9506-4C9D-B52B-8CAB95C86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71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E3E28-3D52-49B4-868B-000698FD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97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80B586-597F-41D0-B626-77F784917E14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E12832-6081-4FCF-8018-A12DAA87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502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D8986F-8388-4C34-8AA4-7973CEAAF202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CA2F39-B085-41CF-99B2-124839D91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570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7876D7-5AC5-4EB1-AF53-3C669C55FBE6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D3D2B0-DF5F-4E04-83F9-EEF717AE6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26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17A790-9F81-4852-8715-D6419F72C5A3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918082-B629-4E63-A2C6-2A3A7E257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76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D8D067B-77AB-4428-93F7-2F0F1F08CA4F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CD27B4-CE18-4709-B432-685BCA83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59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9C5A2F-5F0B-4015-A5CE-0A25F2899427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17098F-456C-4BFE-923C-EDE67FF3C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940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283532-F4B4-4FD2-BC86-457AE24388A4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10FEA2-4923-47AB-A60E-697057F21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023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808875-8AE8-49FB-A3DA-A5BBE08499F5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01A122-E022-479F-8C96-D56D99FE6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69C90F-A959-4EE4-9E10-F21BF9D1A3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63164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9C190A-0FA5-4BE6-98FB-343425857ADE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1BED40-ED85-48A8-AF6B-50B1CA142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20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EE8F91-3616-4A57-9E5B-57EF2ADEE7B2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BE22E3-0728-4CAB-9CCD-EFAF1B0BA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8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F780F2-C67C-42C4-AA57-CCD87AFAA37E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62949B5-5BC5-4282-9F4B-C045AA3B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448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F8C55-F8FE-4ECC-AA6F-0109FA1E8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12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2366-9F09-433A-8409-76C4455EE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02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D2C89-58D0-4005-94A4-4111F2D9A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76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1D243-1E82-4448-87C5-6D4E0B242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1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8B1C5-446B-4C51-AE71-E0E7D8653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520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195D7-F290-4184-A261-31289573D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79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AD06-45F6-4821-8DFD-A0D048495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00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9ACCD9-9F5C-44C8-A776-34D68C717C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34232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F3B0D-D4B3-402F-AB70-7F1024F78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95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E34AC-AC77-4683-BF05-320B7F2AA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612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7A98F-38E4-479D-97B1-DD2FF6CCB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98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3955E-2CD1-4DBC-8EE1-8BEF3EB0D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09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37DCE-549B-43CB-A8BB-87BCA0FAF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631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3D12-3CAA-46D5-9E10-BB08131A5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730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2D83A-0B10-4EF1-BA34-0CCD62710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45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7DDF4-68B3-4ADF-9456-315C44248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19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23FB-A99C-47F3-AAE0-E46CC89B2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8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015A26CF-12DC-47CD-B338-AEE6FC35D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1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63FD5D-C9C3-4800-9139-AACCA3F94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1928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708C0D48-9736-4838-A18C-CEF6A6B1C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936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951DC8B4-C0DF-4827-AAAD-434CA9DA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654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D09405E6-6919-4522-BA8E-AB81A907D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95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73FC6E69-EB68-4D3A-A978-7DE8EAE2A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9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BD33644C-41A9-4BE6-9E17-AFB3CB69D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441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9D893D8D-6D1F-46C8-991A-E3D045BEC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820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F536856A-D0E4-41E8-B3BD-3E2E2230A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461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20DB73B0-C72B-4223-A883-47C608325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543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06090257-B00D-4EE6-8464-632D52BEA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65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27FED34E-6C34-4DD2-882B-A93FC422C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53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05B4A-2615-4750-A72C-D256D912AD37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D5AFE-EEF6-41C0-ACA9-57E05D3E4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78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318490A5-F5BF-4CA8-9E14-A162CA63A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573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3DEDE485-4EA3-430D-AEB6-9FFEB3F1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876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24D31A23-63FB-4108-AFA1-1D60996C1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751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43135685-89A4-4EC0-92AB-602F964D1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057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E3E6FAE4-9B56-489B-84F2-F271512DD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213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F4CDF6C0-67C5-4276-9C6D-5649981ED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8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3FC184BF-F95D-41C8-803C-EC24EB4DD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523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FA425406-9D4B-423F-83DE-CBEB08AD1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68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629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83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B9162-CB5F-46D7-A08A-37285E9B39CF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D177B-766C-48FE-B2EE-BFDFFC345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1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598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551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623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820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056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295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818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388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064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6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5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5E5A25-1392-4E0F-A0CB-4193FB8DD1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616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2087-DBA5-406B-804F-02DC4D5793F0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D5F8-1BA2-4EB8-BCE8-34C4BFFA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63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9B7D66-EE94-4B91-8D0D-CC54793A80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27831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2CD56A-D9D1-4D9A-A85A-8822E8DEEC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26919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BE6AC2-6DB1-4F3D-9BAD-0A0861BC29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55441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F26650-3F40-4876-A773-EF6A4D7B7E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99366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601203-B24C-4E11-9E80-1E35A1C261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2631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4701E0-45A0-4D9C-9C19-AC316980E4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91442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36587E-3585-408A-8EA3-1DA6973F14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05061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959C2F-9CCD-45FE-BF20-ABB3432165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51976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81C07E-8299-4A38-99BD-36C1377177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30144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31FD1F-60A2-4DD1-A936-AFDA165B8D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632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F972-D416-4429-A9F8-7452D81A7130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46FCE-6805-4A6D-B28B-1C21F3D43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9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7D7A57-8181-403D-8D58-E78EB72C21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75108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8E4ACF-902B-4B01-9059-1F9B03C9E9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05325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E53777-3493-452C-B49E-738ED3AB1B9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8002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3513"/>
            <a:ext cx="28956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5A889B-069E-4795-B614-4EC4EC35F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402"/>
      </p:ext>
    </p:extLst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un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55075" cy="895350"/>
          </a:xfrm>
        </p:spPr>
        <p:txBody>
          <a:bodyPr/>
          <a:lstStyle>
            <a:lvl1pPr algn="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825500"/>
            <a:ext cx="8855075" cy="7588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CC7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24638"/>
            <a:ext cx="1905000" cy="2333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10350"/>
            <a:ext cx="2895600" cy="233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70725" y="6624638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55002-C2AD-496B-85F5-B2CF9C27C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784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D0E2-2854-49D4-AACA-38FADD988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457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3991B-9970-47C0-8620-471356CE9D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696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652588"/>
            <a:ext cx="4179887" cy="4887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652588"/>
            <a:ext cx="4179888" cy="4887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80D2B-97AB-475F-B911-81C4C171D8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247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5DA6D-A794-487D-9032-6221C8F7F1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4990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46D6B-E976-42C2-B2AE-859CD04CB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61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5096-D85B-47E0-B391-E6CEDD547F38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2303-8FF2-4ADA-8407-5ED6A765B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31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9EF75-0A06-436D-B9B0-F5D756494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363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7642B-781F-4ECB-A11B-1CE65E864A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56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3B1AB-3003-44DB-B2D4-EC3CDAA56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77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5E71B-C5BB-42FE-AA4D-E549B194E4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459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2900" y="0"/>
            <a:ext cx="2230438" cy="6540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40500" cy="6540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489BE-E0D2-43D3-933B-7C26A6E064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8720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13625" cy="1160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652588"/>
            <a:ext cx="4179887" cy="4887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652588"/>
            <a:ext cx="4179888" cy="4887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5130E-A66A-4342-B52E-DD15D9E81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9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6434BB-A900-425B-AD34-12CA9AD667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5007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FADE-2602-4428-AAD9-B8B33F7B5FE7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9E19B-F671-4D98-952D-F6F4FCE55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3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55A2-3566-4080-9A08-96EEB22353CC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09FB-084F-4535-8C7B-9391F040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7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1F38A-AB5A-444A-8A08-DF569364293D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C27A-78EF-4FC9-9EE9-0E7E8F54E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13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41405-A04B-4051-8B4F-DE6E38B02F5C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73B7-A868-49D6-B24C-27772A2E9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8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52C4-0334-4BFC-AAC9-CD84B3809723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4352-F2F1-4017-AD29-89579A2B9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95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B19E-CB6D-49A8-A2A4-89BE53BDB3D6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D550-9A89-4B57-9774-69133AFC4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8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2468AB4-99C8-424F-8681-63853679C757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1474C7-7920-4CBE-A6CC-A0F354767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4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FBE78E-E63D-4C63-B5BE-8A96DD267061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87E7C3-717C-4658-B09E-7F9355797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1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EE0191-635B-43E3-BE38-3FE4BAAD6348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E068CF-F267-4C47-8BE0-D3B68D738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95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B899A2-BC6B-432F-B7C6-2A8597703842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DB8295-6F33-4A4F-AE7C-F12AA9F60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9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60A4F3-3BCC-42A0-8917-F06F9E5CA5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3524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981957-8211-464F-90D7-9F3640216E78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3C46A7-9A9F-4FE7-8630-B0618066C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4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D21CC6-DBEC-4DA7-9732-DDDD9A733D55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5B4B4C-99C6-4494-B579-5A1EFF6D5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61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CAC292-42A1-4F8F-A1ED-F445A546FA6F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CCC1F0-EB78-4535-9170-BE6050E14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31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20E0C44-400A-4AFB-A377-C7C6EAE49366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B090E2-027D-486C-A202-6CD89A9EF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4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C4A33D-3EC4-4F5E-BF1A-68DAF7EA13CD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A3AA98-364A-4DDB-97C5-FA807E952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31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BD0ED2-DB41-4A01-8B2F-3A73B788C908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6C43F1F-A032-4526-A6EC-0C438CE85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4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AF7DE0-BD38-4ED1-B912-7916CE18EE7F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CDD4F9-3B14-4B2D-90EB-A570E083C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2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35611F-64D8-42D4-A6C3-0BE9DE551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A34A30-ECCA-4943-B059-74AC6199FBAE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9CDC06-66FD-4BD9-B039-ED981E3C2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0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3C0429-0F7D-4ECA-B95E-D9CD90187F7D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72CC0E-EE20-4A3D-AC00-B0590FB6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4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00B71-2BFF-43CB-A503-CE5E4B341B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3199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BE2A03-0D5F-4E3B-B210-12FCB7C42A9B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DCCA4C-5A21-4658-8391-091D75209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69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826607-6C4F-41D9-B419-61473FFF530B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3C0DF2-6AF4-4F64-BC98-65F1A6832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29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FC2FEC-F43E-41D5-859E-75CDC4F3F57E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1E708F-5344-4E99-A1E1-B3EE28C8F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10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451EB8-2572-43A0-9E79-FF1E83CBEB02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48C4B2-0E34-4C3E-A4D6-D127FD675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06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048309-E12C-42F1-A252-88BED9C032C1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558A92-FB39-45CE-89FE-0F15471E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8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A538F1-E9E7-4799-8A57-8D50CF9B529B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A95C51-514B-4410-8680-13632E165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91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42FA63-844A-4812-9CE4-03ABE1C79FBA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6B3E90-4775-4B7E-81B2-65CA8CC2E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9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0A0DDB-5646-45B1-8E9B-E779FF5AF5C8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574F0E-7A59-461D-A54D-F1478CCBE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78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707036-B57A-4DD5-8C81-85C783143FDB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08E620-10B7-4AEC-8E52-571242C43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7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5E5A25-1392-4E0F-A0CB-4193FB8DD1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928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35A751-BA2E-4071-A9E6-2343BFE0DD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660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9B7D66-EE94-4B91-8D0D-CC54793A80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2997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2CD56A-D9D1-4D9A-A85A-8822E8DEEC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3741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BE6AC2-6DB1-4F3D-9BAD-0A0861BC29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5368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F26650-3F40-4876-A773-EF6A4D7B7E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38874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601203-B24C-4E11-9E80-1E35A1C261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208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4701E0-45A0-4D9C-9C19-AC316980E4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7458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36587E-3585-408A-8EA3-1DA6973F14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7242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959C2F-9CCD-45FE-BF20-ABB3432165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07932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81C07E-8299-4A38-99BD-36C1377177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3931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31FD1F-60A2-4DD1-A936-AFDA165B8D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44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059DE2-6009-4881-BB29-B0113EF426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228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7D7A57-8181-403D-8D58-E78EB72C21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28437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8E4ACF-902B-4B01-9059-1F9B03C9E9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6105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E53777-3493-452C-B49E-738ED3AB1B9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22001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3513"/>
            <a:ext cx="28956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5A889B-069E-4795-B614-4EC4EC35F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29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828D-9A3D-4442-8421-5FED16F9D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53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53A6-8236-4BDF-BAAD-9CACC2A82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967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9D77C-2EED-40DE-92F5-36CF4C967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40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D7002-28CC-4CB3-A454-78281A22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77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15850-3414-4789-B13A-1CDA9CDAD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36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30416-8A27-40E0-A5F2-19D6E1A93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C3012B-CB0F-40B0-AB5A-664512004F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3711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358FF-CD65-4270-B009-8F5167CD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88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66AB-2E14-4F6D-B8ED-5234FD86A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9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19BE4-FBBE-4495-B1CF-4B776EA41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9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ED775-33EE-44C7-8D1A-7162F4D7A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2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B2AB8-530B-4AD5-B21B-873F3D04C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1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CD340-B705-44C6-ADDA-55EF6A677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749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2420-44DA-47A4-AFCD-6C1742BDE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63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A0513-AB88-4277-9F80-FCDE847A5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35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E34C9-88D5-40E2-A35B-1105BC28E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3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781DD-FA61-40EF-B171-32DAB4BC6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0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2681E2-36DB-42B3-AB0C-B8BF08E286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0510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BEC1-8D46-44C1-B72E-68513564F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31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134CD-A184-4D80-8026-58F084AFF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936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3DC21-9E9E-4844-833E-2F7E1371E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29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93BA-393C-451D-A66F-7B128B25F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25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B276-00FB-4DAD-A53B-75A45D179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80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95DC7-7C52-41B8-A43D-57DF5516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38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DD312-24B6-4E57-8809-27E6B3DE9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07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A8EE2-530B-4CBA-AC6D-77D4558EA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883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15557-1C98-4A46-9F05-14ED11719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54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D1590-40FD-4E1B-930B-897606F6E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D4DD82-3E04-4138-8AF2-602127EF39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5680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D0C0-FCD6-4DF2-B331-E2E5AD645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83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70C77-332A-4223-8268-C0FCBF11D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273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864C5-FB0A-4E46-9AD5-250A6ABF8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047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FDB14-F74F-45C3-95B4-C6EC01783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462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2F58-8AB3-4CA2-9768-52AE0BDDE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98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41C8-9806-49B8-8444-9C439F611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31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1357-E593-4626-B2FC-9990C8F6B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5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B917D-BE33-4084-B93E-D92CDA1F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04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CDA1-DF46-43D0-B1B7-83105A751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733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2D08-AACC-441A-A649-3989FF750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7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31402EE2-51BD-4A2A-8F25-FC5DFD7939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60" r:id="rId1"/>
    <p:sldLayoutId id="2147488061" r:id="rId2"/>
    <p:sldLayoutId id="2147488062" r:id="rId3"/>
    <p:sldLayoutId id="2147488063" r:id="rId4"/>
    <p:sldLayoutId id="2147488064" r:id="rId5"/>
    <p:sldLayoutId id="2147488065" r:id="rId6"/>
    <p:sldLayoutId id="2147488066" r:id="rId7"/>
    <p:sldLayoutId id="2147488067" r:id="rId8"/>
    <p:sldLayoutId id="2147488068" r:id="rId9"/>
    <p:sldLayoutId id="2147488069" r:id="rId10"/>
    <p:sldLayoutId id="2147488070" r:id="rId11"/>
    <p:sldLayoutId id="2147488071" r:id="rId12"/>
    <p:sldLayoutId id="2147488072" r:id="rId13"/>
    <p:sldLayoutId id="2147488073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A456B83-62A4-49DA-BBF8-CF62D7552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4" r:id="rId1"/>
    <p:sldLayoutId id="2147488045" r:id="rId2"/>
    <p:sldLayoutId id="2147488046" r:id="rId3"/>
    <p:sldLayoutId id="2147488047" r:id="rId4"/>
    <p:sldLayoutId id="2147488048" r:id="rId5"/>
    <p:sldLayoutId id="2147488049" r:id="rId6"/>
    <p:sldLayoutId id="2147488050" r:id="rId7"/>
    <p:sldLayoutId id="2147488051" r:id="rId8"/>
    <p:sldLayoutId id="2147488052" r:id="rId9"/>
    <p:sldLayoutId id="2147488053" r:id="rId10"/>
    <p:sldLayoutId id="2147488054" r:id="rId11"/>
    <p:sldLayoutId id="2147488055" r:id="rId12"/>
    <p:sldLayoutId id="2147488056" r:id="rId13"/>
    <p:sldLayoutId id="2147488057" r:id="rId14"/>
    <p:sldLayoutId id="2147488058" r:id="rId15"/>
    <p:sldLayoutId id="214748805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506FF07-6BED-431E-899F-FAA0B7F8C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34" r:id="rId1"/>
    <p:sldLayoutId id="2147488135" r:id="rId2"/>
    <p:sldLayoutId id="2147488136" r:id="rId3"/>
    <p:sldLayoutId id="2147488137" r:id="rId4"/>
    <p:sldLayoutId id="2147488138" r:id="rId5"/>
    <p:sldLayoutId id="2147488139" r:id="rId6"/>
    <p:sldLayoutId id="2147488140" r:id="rId7"/>
    <p:sldLayoutId id="2147488141" r:id="rId8"/>
    <p:sldLayoutId id="2147488142" r:id="rId9"/>
    <p:sldLayoutId id="2147488143" r:id="rId10"/>
    <p:sldLayoutId id="2147488144" r:id="rId11"/>
    <p:sldLayoutId id="2147488145" r:id="rId12"/>
    <p:sldLayoutId id="2147488146" r:id="rId13"/>
    <p:sldLayoutId id="2147488147" r:id="rId14"/>
    <p:sldLayoutId id="2147488148" r:id="rId15"/>
    <p:sldLayoutId id="2147488149" r:id="rId16"/>
    <p:sldLayoutId id="2147488150" r:id="rId17"/>
    <p:sldLayoutId id="2147488151" r:id="rId18"/>
    <p:sldLayoutId id="2147488152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96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4" r:id="rId1"/>
    <p:sldLayoutId id="2147488155" r:id="rId2"/>
    <p:sldLayoutId id="2147488156" r:id="rId3"/>
    <p:sldLayoutId id="2147488157" r:id="rId4"/>
    <p:sldLayoutId id="2147488158" r:id="rId5"/>
    <p:sldLayoutId id="2147488159" r:id="rId6"/>
    <p:sldLayoutId id="2147488160" r:id="rId7"/>
    <p:sldLayoutId id="2147488161" r:id="rId8"/>
    <p:sldLayoutId id="2147488162" r:id="rId9"/>
    <p:sldLayoutId id="2147488163" r:id="rId10"/>
    <p:sldLayoutId id="21474881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00609D8E-D377-4D1A-B5E9-1B783FD17A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15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74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6" r:id="rId1"/>
    <p:sldLayoutId id="2147488167" r:id="rId2"/>
    <p:sldLayoutId id="2147488168" r:id="rId3"/>
    <p:sldLayoutId id="2147488169" r:id="rId4"/>
    <p:sldLayoutId id="2147488170" r:id="rId5"/>
    <p:sldLayoutId id="2147488171" r:id="rId6"/>
    <p:sldLayoutId id="2147488172" r:id="rId7"/>
    <p:sldLayoutId id="2147488173" r:id="rId8"/>
    <p:sldLayoutId id="2147488174" r:id="rId9"/>
    <p:sldLayoutId id="2147488175" r:id="rId10"/>
    <p:sldLayoutId id="2147488176" r:id="rId11"/>
    <p:sldLayoutId id="2147488177" r:id="rId12"/>
    <p:sldLayoutId id="2147488178" r:id="rId13"/>
    <p:sldLayoutId id="2147488179" r:id="rId14"/>
    <p:sldLayoutId id="2147488180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unflo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413625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652588"/>
            <a:ext cx="8512175" cy="488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34163"/>
            <a:ext cx="1905000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34163"/>
            <a:ext cx="2895600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0725" y="6634163"/>
            <a:ext cx="1905000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DFA5189B-142F-43D3-A3B0-84428FF01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0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2" r:id="rId1"/>
    <p:sldLayoutId id="2147488183" r:id="rId2"/>
    <p:sldLayoutId id="2147488184" r:id="rId3"/>
    <p:sldLayoutId id="2147488185" r:id="rId4"/>
    <p:sldLayoutId id="2147488186" r:id="rId5"/>
    <p:sldLayoutId id="2147488187" r:id="rId6"/>
    <p:sldLayoutId id="2147488188" r:id="rId7"/>
    <p:sldLayoutId id="2147488189" r:id="rId8"/>
    <p:sldLayoutId id="2147488190" r:id="rId9"/>
    <p:sldLayoutId id="2147488191" r:id="rId10"/>
    <p:sldLayoutId id="2147488192" r:id="rId11"/>
    <p:sldLayoutId id="214748819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4C002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97450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rgbClr val="97450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97450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97450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97450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97450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97450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97450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97450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800FB9-0BD8-4C0D-91D1-2F49C9D48615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831E6-C0FD-4E05-9F19-D01CAC414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85" r:id="rId1"/>
    <p:sldLayoutId id="2147487986" r:id="rId2"/>
    <p:sldLayoutId id="2147487987" r:id="rId3"/>
    <p:sldLayoutId id="2147487988" r:id="rId4"/>
    <p:sldLayoutId id="2147487989" r:id="rId5"/>
    <p:sldLayoutId id="2147487990" r:id="rId6"/>
    <p:sldLayoutId id="2147487991" r:id="rId7"/>
    <p:sldLayoutId id="2147487992" r:id="rId8"/>
    <p:sldLayoutId id="2147487993" r:id="rId9"/>
    <p:sldLayoutId id="2147487994" r:id="rId10"/>
    <p:sldLayoutId id="2147487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BC27927-4C6F-4A92-8234-480CB42DBB79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E74A688-15D1-4336-ABBD-D575CEC48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74" r:id="rId1"/>
    <p:sldLayoutId id="2147488075" r:id="rId2"/>
    <p:sldLayoutId id="2147488076" r:id="rId3"/>
    <p:sldLayoutId id="2147488077" r:id="rId4"/>
    <p:sldLayoutId id="2147488078" r:id="rId5"/>
    <p:sldLayoutId id="2147488079" r:id="rId6"/>
    <p:sldLayoutId id="2147488080" r:id="rId7"/>
    <p:sldLayoutId id="2147488081" r:id="rId8"/>
    <p:sldLayoutId id="2147488082" r:id="rId9"/>
    <p:sldLayoutId id="2147488083" r:id="rId10"/>
    <p:sldLayoutId id="2147488084" r:id="rId11"/>
    <p:sldLayoutId id="21474880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8EF1FA6-CDC6-4B8E-BAC3-29C1A869DDB8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B032A8B-8C42-40AA-A34B-EED0D9E9A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00609D8E-D377-4D1A-B5E9-1B783FD17A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15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8" r:id="rId1"/>
    <p:sldLayoutId id="2147488109" r:id="rId2"/>
    <p:sldLayoutId id="2147488110" r:id="rId3"/>
    <p:sldLayoutId id="2147488111" r:id="rId4"/>
    <p:sldLayoutId id="2147488112" r:id="rId5"/>
    <p:sldLayoutId id="2147488113" r:id="rId6"/>
    <p:sldLayoutId id="2147488114" r:id="rId7"/>
    <p:sldLayoutId id="2147488115" r:id="rId8"/>
    <p:sldLayoutId id="2147488116" r:id="rId9"/>
    <p:sldLayoutId id="2147488117" r:id="rId10"/>
    <p:sldLayoutId id="2147488118" r:id="rId11"/>
    <p:sldLayoutId id="2147488119" r:id="rId12"/>
    <p:sldLayoutId id="2147488120" r:id="rId13"/>
    <p:sldLayoutId id="2147488121" r:id="rId14"/>
    <p:sldLayoutId id="2147488122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397111C-0A7B-4CBC-9318-CD4AD0E37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96" r:id="rId1"/>
    <p:sldLayoutId id="2147487997" r:id="rId2"/>
    <p:sldLayoutId id="2147487998" r:id="rId3"/>
    <p:sldLayoutId id="2147487999" r:id="rId4"/>
    <p:sldLayoutId id="2147488000" r:id="rId5"/>
    <p:sldLayoutId id="2147488001" r:id="rId6"/>
    <p:sldLayoutId id="2147488002" r:id="rId7"/>
    <p:sldLayoutId id="2147488003" r:id="rId8"/>
    <p:sldLayoutId id="2147488004" r:id="rId9"/>
    <p:sldLayoutId id="2147488005" r:id="rId10"/>
    <p:sldLayoutId id="2147488006" r:id="rId11"/>
    <p:sldLayoutId id="2147488007" r:id="rId12"/>
    <p:sldLayoutId id="2147488008" r:id="rId13"/>
    <p:sldLayoutId id="2147488009" r:id="rId14"/>
    <p:sldLayoutId id="2147488010" r:id="rId15"/>
    <p:sldLayoutId id="214748801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746359A-A13A-48BC-B8E0-3DAFEEBEB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2" r:id="rId1"/>
    <p:sldLayoutId id="2147488013" r:id="rId2"/>
    <p:sldLayoutId id="2147488014" r:id="rId3"/>
    <p:sldLayoutId id="2147488015" r:id="rId4"/>
    <p:sldLayoutId id="2147488016" r:id="rId5"/>
    <p:sldLayoutId id="2147488017" r:id="rId6"/>
    <p:sldLayoutId id="2147488018" r:id="rId7"/>
    <p:sldLayoutId id="2147488019" r:id="rId8"/>
    <p:sldLayoutId id="2147488020" r:id="rId9"/>
    <p:sldLayoutId id="2147488021" r:id="rId10"/>
    <p:sldLayoutId id="2147488022" r:id="rId11"/>
    <p:sldLayoutId id="2147488023" r:id="rId12"/>
    <p:sldLayoutId id="2147488024" r:id="rId13"/>
    <p:sldLayoutId id="2147488025" r:id="rId14"/>
    <p:sldLayoutId id="2147488026" r:id="rId15"/>
    <p:sldLayoutId id="214748802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63D34549-6487-4E16-B778-CAE654725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8" r:id="rId1"/>
    <p:sldLayoutId id="2147488029" r:id="rId2"/>
    <p:sldLayoutId id="2147488030" r:id="rId3"/>
    <p:sldLayoutId id="2147488031" r:id="rId4"/>
    <p:sldLayoutId id="2147488032" r:id="rId5"/>
    <p:sldLayoutId id="2147488033" r:id="rId6"/>
    <p:sldLayoutId id="2147488034" r:id="rId7"/>
    <p:sldLayoutId id="2147488035" r:id="rId8"/>
    <p:sldLayoutId id="2147488036" r:id="rId9"/>
    <p:sldLayoutId id="2147488037" r:id="rId10"/>
    <p:sldLayoutId id="2147488038" r:id="rId11"/>
    <p:sldLayoutId id="2147488039" r:id="rId12"/>
    <p:sldLayoutId id="2147488040" r:id="rId13"/>
    <p:sldLayoutId id="2147488041" r:id="rId14"/>
    <p:sldLayoutId id="2147488042" r:id="rId15"/>
    <p:sldLayoutId id="214748804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781A251-096C-4F09-8961-2234489A7A26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D632A6C-C666-4839-A42D-A080A8643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23" r:id="rId1"/>
    <p:sldLayoutId id="2147488124" r:id="rId2"/>
    <p:sldLayoutId id="2147488125" r:id="rId3"/>
    <p:sldLayoutId id="2147488126" r:id="rId4"/>
    <p:sldLayoutId id="2147488127" r:id="rId5"/>
    <p:sldLayoutId id="2147488128" r:id="rId6"/>
    <p:sldLayoutId id="2147488129" r:id="rId7"/>
    <p:sldLayoutId id="2147488130" r:id="rId8"/>
    <p:sldLayoutId id="2147488131" r:id="rId9"/>
    <p:sldLayoutId id="2147488132" r:id="rId10"/>
    <p:sldLayoutId id="21474881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C:\Users\eprostko\prostkoeric C drive\crop pictures\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673" y="381000"/>
            <a:ext cx="8006167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GRAIN SORGHUM WEED CONTROL UPDATE –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2017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Eric P. Prostko, Ph.D.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Professor and Extension Weed Specialist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Dept. Crop &amp; Soil Sciences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765995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en-US" altLang="en-US" sz="4000" smtClean="0"/>
              <a:t>Don’t Plant Sorghum in Fields Treated with Reflex in the same year!!!!</a:t>
            </a:r>
          </a:p>
        </p:txBody>
      </p:sp>
      <p:pic>
        <p:nvPicPr>
          <p:cNvPr id="117763" name="Picture 2" descr="C:\Users\eprostko\prostkoeric C drive\herbicide injury pictures\sorghum\reflex\Picture 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3818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GRAIN SORGHUM – Harvest Aids</a:t>
            </a:r>
          </a:p>
        </p:txBody>
      </p:sp>
      <p:graphicFrame>
        <p:nvGraphicFramePr>
          <p:cNvPr id="118788" name="Chart 3"/>
          <p:cNvGraphicFramePr>
            <a:graphicFrameLocks/>
          </p:cNvGraphicFramePr>
          <p:nvPr/>
        </p:nvGraphicFramePr>
        <p:xfrm>
          <a:off x="866775" y="1092200"/>
          <a:ext cx="7548563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9" r:id="rId5" imgW="7547502" imgH="5364945" progId="Excel.Chart.8">
                  <p:embed/>
                </p:oleObj>
              </mc:Choice>
              <mc:Fallback>
                <p:oleObj r:id="rId5" imgW="7547502" imgH="5364945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1092200"/>
                        <a:ext cx="7548563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9" name="TextBox 6"/>
          <p:cNvSpPr txBox="1">
            <a:spLocks noChangeArrowheads="1"/>
          </p:cNvSpPr>
          <p:nvPr/>
        </p:nvSpPr>
        <p:spPr bwMode="auto">
          <a:xfrm>
            <a:off x="992188" y="6019800"/>
            <a:ext cx="2365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C000"/>
                </a:solidFill>
                <a:latin typeface="Arial" charset="0"/>
              </a:rPr>
              <a:t>Initial moisture was  24.4%</a:t>
            </a:r>
          </a:p>
        </p:txBody>
      </p:sp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0" y="6572250"/>
            <a:ext cx="191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chemeClr val="bg1"/>
                </a:solidFill>
                <a:latin typeface="Arial" charset="0"/>
              </a:rPr>
              <a:t>Source: Olson et al.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200" y="1143000"/>
            <a:ext cx="8855075" cy="895350"/>
          </a:xfrm>
        </p:spPr>
        <p:txBody>
          <a:bodyPr/>
          <a:lstStyle/>
          <a:p>
            <a:pPr eaLnBrk="1" hangingPunct="1"/>
            <a:r>
              <a:rPr lang="en-US" altLang="en-US" smtClean="0"/>
              <a:t>Sunflower Weed Control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4724400"/>
            <a:ext cx="4114800" cy="658813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Eric P. Prostko</a:t>
            </a:r>
          </a:p>
          <a:p>
            <a:pPr algn="l" eaLnBrk="1" hangingPunct="1"/>
            <a:r>
              <a:rPr lang="en-US" altLang="en-US" smtClean="0"/>
              <a:t>Extension Weed Specialist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6257866"/>
            <a:ext cx="1931988" cy="60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Sunflowers Acres in Georgia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095395"/>
              </p:ext>
            </p:extLst>
          </p:nvPr>
        </p:nvGraphicFramePr>
        <p:xfrm>
          <a:off x="411163" y="1652588"/>
          <a:ext cx="8512175" cy="488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547945"/>
            <a:ext cx="2042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FSA Crop Acreage Reports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648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525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What is labeled? (</a:t>
            </a:r>
            <a:r>
              <a:rPr lang="en-US" altLang="en-US" sz="3600" i="1" smtClean="0"/>
              <a:t>not much)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410200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100" b="1" u="sng" smtClean="0"/>
              <a:t>PPI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100" i="1" smtClean="0"/>
              <a:t>Sonalan or Treflan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00" b="1" u="sng" smtClean="0"/>
              <a:t>PPI or PRE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100" i="1" smtClean="0"/>
              <a:t>Prowl, Dual Magnum, Spartan ($400/gal = $9.38-12.50/A @ 3-4 ozs/A)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00" b="1" u="sng" smtClean="0"/>
              <a:t>POST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100" smtClean="0"/>
              <a:t>Arrow, Assure II, Select, Poast, SelectMax (grasses only)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100" smtClean="0"/>
              <a:t>Beyond (imazamox)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i="1" smtClean="0"/>
              <a:t>only on </a:t>
            </a:r>
            <a:r>
              <a:rPr lang="en-US" altLang="en-US" i="1" u="sng" smtClean="0"/>
              <a:t>Clearfield</a:t>
            </a:r>
            <a:r>
              <a:rPr lang="en-US" altLang="en-US" sz="2000" i="1" smtClean="0"/>
              <a:t> hybrids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i="1" smtClean="0"/>
              <a:t>Beyond same family as Cadre, Pursuit, and Scepter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i="1" smtClean="0"/>
              <a:t>Beyond costs about $525/gal (4 ozs/A = $16.41/A)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i="1" smtClean="0"/>
              <a:t>$157/bag (200,000 seed ~ 10 acres) = $15.70/A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i="1" smtClean="0"/>
              <a:t>Clearfield sunflower hybrids are </a:t>
            </a:r>
            <a:r>
              <a:rPr lang="en-US" altLang="en-US" sz="2000" i="1" u="sng" smtClean="0"/>
              <a:t>not</a:t>
            </a:r>
            <a:r>
              <a:rPr lang="en-US" altLang="en-US" sz="2000" i="1" smtClean="0"/>
              <a:t> GMO’s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u="sng" smtClean="0"/>
              <a:t>Hooded Sprayer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i="1" smtClean="0"/>
              <a:t>Aim 2EC @ 1-2 oz/A + COC @ 1% v/v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i="1" smtClean="0"/>
              <a:t>Pigweeds  must be </a:t>
            </a:r>
            <a:r>
              <a:rPr lang="en-US" altLang="en-US" sz="2000" b="1" i="1" u="sng" smtClean="0"/>
              <a:t>4” or less </a:t>
            </a:r>
          </a:p>
          <a:p>
            <a:pPr eaLnBrk="1" hangingPunct="1">
              <a:lnSpc>
                <a:spcPct val="90000"/>
              </a:lnSpc>
            </a:pPr>
            <a:endParaRPr lang="en-US" altLang="en-US" i="1" smtClean="0"/>
          </a:p>
        </p:txBody>
      </p:sp>
    </p:spTree>
    <p:extLst>
      <p:ext uri="{BB962C8B-B14F-4D97-AF65-F5344CB8AC3E}">
        <p14:creationId xmlns:p14="http://schemas.microsoft.com/office/powerpoint/2010/main" val="42585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Consider Cultivation</a:t>
            </a:r>
          </a:p>
        </p:txBody>
      </p:sp>
      <p:pic>
        <p:nvPicPr>
          <p:cNvPr id="6147" name="Picture 3" descr="corncu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7277100" cy="485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7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Clearfield Sunflower </a:t>
            </a:r>
            <a:br>
              <a:rPr lang="en-US" altLang="en-US" smtClean="0"/>
            </a:br>
            <a:r>
              <a:rPr lang="en-US" altLang="en-US" smtClean="0"/>
              <a:t>Weed Control Results</a:t>
            </a:r>
          </a:p>
        </p:txBody>
      </p:sp>
      <p:pic>
        <p:nvPicPr>
          <p:cNvPr id="7171" name="Picture 3" descr="BASF AgSolutions.ca - CLEARFIELD.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0625" y="1898650"/>
            <a:ext cx="4176713" cy="1017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431925" y="3389313"/>
            <a:ext cx="65595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smtClean="0">
                <a:solidFill>
                  <a:srgbClr val="000000"/>
                </a:solidFill>
              </a:rPr>
              <a:t>Clearfield sunflower hybrids that I have worked with since 2003</a:t>
            </a:r>
          </a:p>
          <a:p>
            <a:pPr eaLnBrk="1" hangingPunct="1"/>
            <a:r>
              <a:rPr lang="en-US" altLang="en-US" sz="1800" smtClean="0">
                <a:solidFill>
                  <a:srgbClr val="000000"/>
                </a:solidFill>
              </a:rPr>
              <a:t>include the following:</a:t>
            </a:r>
          </a:p>
          <a:p>
            <a:pPr eaLnBrk="1" hangingPunct="1"/>
            <a:endParaRPr lang="en-US" altLang="en-US" sz="180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 Mycogen 8N429CL</a:t>
            </a:r>
          </a:p>
          <a:p>
            <a:pPr eaLnBrk="1" hangingPunct="1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 Mycogen 8N386CL</a:t>
            </a:r>
          </a:p>
          <a:p>
            <a:pPr eaLnBrk="1" hangingPunct="1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 Mycogen 8H419CL</a:t>
            </a:r>
          </a:p>
          <a:p>
            <a:pPr eaLnBrk="1" hangingPunct="1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 Dekalb DKF 3880CL</a:t>
            </a:r>
          </a:p>
        </p:txBody>
      </p:sp>
      <p:pic>
        <p:nvPicPr>
          <p:cNvPr id="7173" name="Picture 5" descr="Picture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4514850"/>
            <a:ext cx="3124200" cy="234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903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000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4022725" cy="536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05000" y="5943600"/>
            <a:ext cx="6540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smtClean="0">
                <a:solidFill>
                  <a:srgbClr val="FFFF00"/>
                </a:solidFill>
              </a:rPr>
              <a:t>NTC</a:t>
            </a:r>
          </a:p>
        </p:txBody>
      </p:sp>
      <p:pic>
        <p:nvPicPr>
          <p:cNvPr id="8196" name="Picture 4" descr="DSC000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533400"/>
            <a:ext cx="4057650" cy="541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410200" y="6056313"/>
            <a:ext cx="27908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Prowl H</a:t>
            </a:r>
            <a:r>
              <a:rPr lang="en-US" altLang="en-US" sz="18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1800" smtClean="0">
                <a:solidFill>
                  <a:srgbClr val="FFFF00"/>
                </a:solidFill>
              </a:rPr>
              <a:t>O @ 2 pt/A +</a:t>
            </a:r>
          </a:p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Spartan @ 4 ozs/A (PRE)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114800" y="9048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</a:rPr>
              <a:t>2004 (7 WAP)</a:t>
            </a:r>
          </a:p>
        </p:txBody>
      </p:sp>
    </p:spTree>
    <p:extLst>
      <p:ext uri="{BB962C8B-B14F-4D97-AF65-F5344CB8AC3E}">
        <p14:creationId xmlns:p14="http://schemas.microsoft.com/office/powerpoint/2010/main" val="1230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0001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4457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84350" y="6248400"/>
            <a:ext cx="65405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smtClean="0">
                <a:solidFill>
                  <a:srgbClr val="FFFF00"/>
                </a:solidFill>
              </a:rPr>
              <a:t>NTC</a:t>
            </a:r>
          </a:p>
        </p:txBody>
      </p:sp>
      <p:pic>
        <p:nvPicPr>
          <p:cNvPr id="9220" name="Picture 4" descr="DSC000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304800"/>
            <a:ext cx="44005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486400" y="6032500"/>
            <a:ext cx="2749550" cy="825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smtClean="0">
                <a:solidFill>
                  <a:srgbClr val="FFFF00"/>
                </a:solidFill>
              </a:rPr>
              <a:t>Prowl H</a:t>
            </a:r>
            <a:r>
              <a:rPr lang="en-US" altLang="en-US" sz="16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1600" smtClean="0">
                <a:solidFill>
                  <a:srgbClr val="FFFF00"/>
                </a:solidFill>
              </a:rPr>
              <a:t>O @ 2.1 pt/A</a:t>
            </a:r>
          </a:p>
          <a:p>
            <a:pPr algn="ctr" eaLnBrk="1" hangingPunct="1"/>
            <a:r>
              <a:rPr lang="en-US" altLang="en-US" sz="1600" smtClean="0">
                <a:solidFill>
                  <a:srgbClr val="FFFF00"/>
                </a:solidFill>
              </a:rPr>
              <a:t>Spartan 4F @ 4.0 oz/A</a:t>
            </a:r>
          </a:p>
          <a:p>
            <a:pPr algn="ctr" eaLnBrk="1" hangingPunct="1"/>
            <a:r>
              <a:rPr lang="en-US" altLang="en-US" sz="1600" smtClean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641725" y="-39688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</a:rPr>
              <a:t>2006 (7 WAP)</a:t>
            </a:r>
          </a:p>
        </p:txBody>
      </p:sp>
    </p:spTree>
    <p:extLst>
      <p:ext uri="{BB962C8B-B14F-4D97-AF65-F5344CB8AC3E}">
        <p14:creationId xmlns:p14="http://schemas.microsoft.com/office/powerpoint/2010/main" val="19155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000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2575" y="533400"/>
            <a:ext cx="4137025" cy="5516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08150" y="6132513"/>
            <a:ext cx="6540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smtClean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576763" y="6056313"/>
            <a:ext cx="44926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Prowl H</a:t>
            </a:r>
            <a:r>
              <a:rPr lang="en-US" altLang="en-US" sz="18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1800" smtClean="0">
                <a:solidFill>
                  <a:srgbClr val="FFFF00"/>
                </a:solidFill>
              </a:rPr>
              <a:t>O @ 2 pt/A (PRE)</a:t>
            </a:r>
          </a:p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Beyond @ 4 ozs/A + 80/20 + UAN (POST)</a:t>
            </a:r>
          </a:p>
        </p:txBody>
      </p:sp>
      <p:pic>
        <p:nvPicPr>
          <p:cNvPr id="10245" name="Picture 5" descr="DSC00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533400"/>
            <a:ext cx="4125913" cy="5500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733800" y="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</a:rPr>
              <a:t>2004 (7 WAP)</a:t>
            </a:r>
          </a:p>
        </p:txBody>
      </p:sp>
    </p:spTree>
    <p:extLst>
      <p:ext uri="{BB962C8B-B14F-4D97-AF65-F5344CB8AC3E}">
        <p14:creationId xmlns:p14="http://schemas.microsoft.com/office/powerpoint/2010/main" val="40820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5787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GRAIN SORGHUM WEED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686800" cy="34163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Start clean!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Concep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treated seed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Dual Magnum or Warrant (PRE)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Atrazine (POST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) or Huskie + ATZ (POST)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Paraquat (Hooded sprayer)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Mechanical Cultivation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0001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4457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524000" y="6248400"/>
            <a:ext cx="65405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smtClean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86400" y="2590800"/>
            <a:ext cx="2749550" cy="825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smtClean="0">
                <a:solidFill>
                  <a:srgbClr val="FFFF00"/>
                </a:solidFill>
              </a:rPr>
              <a:t>Prowl H</a:t>
            </a:r>
            <a:r>
              <a:rPr lang="en-US" altLang="en-US" sz="16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1600" smtClean="0">
                <a:solidFill>
                  <a:srgbClr val="FFFF00"/>
                </a:solidFill>
              </a:rPr>
              <a:t>O @ 2.1 pt/A</a:t>
            </a:r>
          </a:p>
          <a:p>
            <a:pPr algn="ctr" eaLnBrk="1" hangingPunct="1"/>
            <a:r>
              <a:rPr lang="en-US" altLang="en-US" sz="1600" smtClean="0">
                <a:solidFill>
                  <a:srgbClr val="FFFF00"/>
                </a:solidFill>
              </a:rPr>
              <a:t>Spartan 4F @ 4.0 oz/A</a:t>
            </a:r>
          </a:p>
          <a:p>
            <a:pPr algn="ctr" eaLnBrk="1" hangingPunct="1"/>
            <a:r>
              <a:rPr lang="en-US" altLang="en-US" sz="1600" smtClean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641725" y="-39688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</a:rPr>
              <a:t>2006 (7 WAP)</a:t>
            </a:r>
          </a:p>
        </p:txBody>
      </p:sp>
      <p:pic>
        <p:nvPicPr>
          <p:cNvPr id="11270" name="Picture 6" descr="DSC000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304800"/>
            <a:ext cx="44005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572000" y="6216650"/>
            <a:ext cx="45720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Prowl H</a:t>
            </a:r>
            <a:r>
              <a:rPr lang="en-US" altLang="en-US" sz="18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1800" smtClean="0">
                <a:solidFill>
                  <a:srgbClr val="FFFF00"/>
                </a:solidFill>
              </a:rPr>
              <a:t>O @ 2.1 pt /A (PRE)</a:t>
            </a:r>
          </a:p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Beyond @ 4 ozs/A + 80/20 + UAN (POST)</a:t>
            </a:r>
          </a:p>
        </p:txBody>
      </p:sp>
    </p:spTree>
    <p:extLst>
      <p:ext uri="{BB962C8B-B14F-4D97-AF65-F5344CB8AC3E}">
        <p14:creationId xmlns:p14="http://schemas.microsoft.com/office/powerpoint/2010/main" val="22618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000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533400"/>
            <a:ext cx="4194175" cy="559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012950" y="6132513"/>
            <a:ext cx="654050" cy="3667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smtClean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576763" y="6056313"/>
            <a:ext cx="44926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Dual Magnum @ 1.33 pt/A (PRE)</a:t>
            </a:r>
          </a:p>
          <a:p>
            <a:pPr algn="ctr" eaLnBrk="1" hangingPunct="1"/>
            <a:r>
              <a:rPr lang="en-US" altLang="en-US" sz="1800" smtClean="0">
                <a:solidFill>
                  <a:srgbClr val="FFFF00"/>
                </a:solidFill>
              </a:rPr>
              <a:t>Beyond @ 4 ozs/A + 80/20 + UAN (POST)</a:t>
            </a:r>
          </a:p>
        </p:txBody>
      </p:sp>
      <p:pic>
        <p:nvPicPr>
          <p:cNvPr id="12293" name="Picture 5" descr="DSC000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533400"/>
            <a:ext cx="41148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870325" y="-39688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smtClean="0">
                <a:solidFill>
                  <a:srgbClr val="FFFFFF"/>
                </a:solidFill>
              </a:rPr>
              <a:t>2004 (7 WAP)</a:t>
            </a:r>
          </a:p>
        </p:txBody>
      </p:sp>
    </p:spTree>
    <p:extLst>
      <p:ext uri="{BB962C8B-B14F-4D97-AF65-F5344CB8AC3E}">
        <p14:creationId xmlns:p14="http://schemas.microsoft.com/office/powerpoint/2010/main" val="2847903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Harvest Aids for Sunflowers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Gramoxone (paraquat)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Roundup (glyphosate)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Sodium chlorate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Sharpen (</a:t>
            </a:r>
            <a:r>
              <a:rPr lang="en-US" altLang="en-US" sz="2000" dirty="0" err="1" smtClean="0"/>
              <a:t>saflufenacil</a:t>
            </a:r>
            <a:r>
              <a:rPr lang="en-US" altLang="en-US" sz="2000" dirty="0" smtClean="0"/>
              <a:t>)</a:t>
            </a:r>
          </a:p>
        </p:txBody>
      </p:sp>
      <p:pic>
        <p:nvPicPr>
          <p:cNvPr id="13316" name="Picture 4" descr="DSC0005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0000" y="1652588"/>
            <a:ext cx="3509963" cy="4887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4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L:\field pictures\2015 field pictures\can-01-14\2015-03-05\0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34034"/>
            <a:ext cx="484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Canola Weed Control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362" y="6186856"/>
            <a:ext cx="2160588" cy="67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Canola Acres in Georgia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5148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6581001"/>
            <a:ext cx="2665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FSA Crop Acreage Reports</a:t>
            </a:r>
            <a:endParaRPr lang="en-US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2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Canola Weed Management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1295400"/>
            <a:ext cx="5029200" cy="4525963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consider herbicide residues from previous crop</a:t>
            </a:r>
          </a:p>
          <a:p>
            <a:pPr>
              <a:defRPr/>
            </a:pPr>
            <a:r>
              <a:rPr lang="en-US" sz="2800" dirty="0" smtClean="0"/>
              <a:t>Optimum Planting Date/Fertility</a:t>
            </a:r>
          </a:p>
          <a:p>
            <a:pPr>
              <a:defRPr/>
            </a:pPr>
            <a:r>
              <a:rPr lang="en-US" sz="2800" dirty="0" smtClean="0"/>
              <a:t>Use </a:t>
            </a:r>
            <a:r>
              <a:rPr lang="en-US" sz="2800" dirty="0" err="1" smtClean="0">
                <a:solidFill>
                  <a:srgbClr val="FFFF00"/>
                </a:solidFill>
              </a:rPr>
              <a:t>Treflan</a:t>
            </a:r>
            <a:r>
              <a:rPr lang="en-US" sz="2800" dirty="0" smtClean="0"/>
              <a:t> if you can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Clearfield Canola + Beyond</a:t>
            </a:r>
            <a:r>
              <a:rPr lang="en-US" sz="2800" dirty="0" smtClean="0"/>
              <a:t> may be best overall legal option</a:t>
            </a:r>
          </a:p>
          <a:p>
            <a:pPr>
              <a:defRPr/>
            </a:pPr>
            <a:r>
              <a:rPr lang="en-US" sz="2800" dirty="0" smtClean="0"/>
              <a:t>Critical period for weed control in canola is </a:t>
            </a:r>
            <a:r>
              <a:rPr lang="en-US" sz="2800" b="1" dirty="0" smtClean="0">
                <a:solidFill>
                  <a:srgbClr val="FFFF00"/>
                </a:solidFill>
              </a:rPr>
              <a:t>4 leaf stage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/>
              <a:t>(17-38 DAP)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/>
          </a:p>
        </p:txBody>
      </p:sp>
      <p:pic>
        <p:nvPicPr>
          <p:cNvPr id="121860" name="Picture 3" descr="I:\field pictures\2013 FIELD SHOTS\CAN-01-12\DEC19\Picture 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3124200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i="1" u="sng" dirty="0" smtClean="0">
                <a:effectLst/>
              </a:rPr>
              <a:t>Do not plant </a:t>
            </a:r>
            <a:r>
              <a:rPr lang="en-US" sz="3200" dirty="0" smtClean="0"/>
              <a:t>canola is fields treated this year with the following herbicides: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sz="2400" dirty="0" smtClean="0"/>
              <a:t>Reflex</a:t>
            </a:r>
          </a:p>
          <a:p>
            <a:pPr>
              <a:defRPr/>
            </a:pPr>
            <a:r>
              <a:rPr lang="en-US" sz="2400" dirty="0" smtClean="0"/>
              <a:t> Prefix</a:t>
            </a:r>
          </a:p>
          <a:p>
            <a:pPr>
              <a:defRPr/>
            </a:pPr>
            <a:r>
              <a:rPr lang="en-US" sz="2400" dirty="0" smtClean="0"/>
              <a:t>Staple (</a:t>
            </a:r>
            <a:r>
              <a:rPr lang="en-US" sz="2400" dirty="0" smtClean="0">
                <a:solidFill>
                  <a:srgbClr val="FFC000"/>
                </a:solidFill>
              </a:rPr>
              <a:t>could plant Clearfield*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 smtClean="0"/>
              <a:t>Cadre (</a:t>
            </a:r>
            <a:r>
              <a:rPr lang="en-US" sz="2400" dirty="0" smtClean="0">
                <a:solidFill>
                  <a:srgbClr val="FFC000"/>
                </a:solidFill>
              </a:rPr>
              <a:t>could plant Clearfield*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smtClean="0"/>
              <a:t>Steadfast Q (</a:t>
            </a:r>
            <a:r>
              <a:rPr lang="en-US" sz="2400" dirty="0" smtClean="0">
                <a:solidFill>
                  <a:srgbClr val="FFC000"/>
                </a:solidFill>
              </a:rPr>
              <a:t>maybe Clearfield*?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smtClean="0"/>
              <a:t>Strongarm (</a:t>
            </a:r>
            <a:r>
              <a:rPr lang="en-US" sz="2400" dirty="0" smtClean="0">
                <a:solidFill>
                  <a:srgbClr val="FFC000"/>
                </a:solidFill>
              </a:rPr>
              <a:t>maybe Clearfield*?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err="1" smtClean="0"/>
              <a:t>Envive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FFC000"/>
                </a:solidFill>
              </a:rPr>
              <a:t>could plant Clearfield*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0" y="1698625"/>
            <a:ext cx="4152900" cy="4525963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Classic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C000"/>
                </a:solidFill>
              </a:rPr>
              <a:t>could </a:t>
            </a:r>
            <a:r>
              <a:rPr lang="en-US" sz="2400" dirty="0">
                <a:solidFill>
                  <a:srgbClr val="FFC000"/>
                </a:solidFill>
              </a:rPr>
              <a:t>plant </a:t>
            </a:r>
            <a:r>
              <a:rPr lang="en-US" sz="2400" dirty="0" smtClean="0">
                <a:solidFill>
                  <a:srgbClr val="FFC000"/>
                </a:solidFill>
              </a:rPr>
              <a:t>Clearfield*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err="1"/>
              <a:t>Envoke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C000"/>
                </a:solidFill>
              </a:rPr>
              <a:t>could plant </a:t>
            </a:r>
            <a:r>
              <a:rPr lang="en-US" sz="2400" dirty="0" smtClean="0">
                <a:solidFill>
                  <a:srgbClr val="FFC000"/>
                </a:solidFill>
              </a:rPr>
              <a:t>Clearfield*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err="1" smtClean="0"/>
              <a:t>Diuron</a:t>
            </a:r>
            <a:r>
              <a:rPr lang="en-US" sz="2400" dirty="0" smtClean="0"/>
              <a:t> (???)</a:t>
            </a:r>
            <a:endParaRPr lang="en-US" sz="2400" dirty="0"/>
          </a:p>
          <a:p>
            <a:pPr>
              <a:defRPr/>
            </a:pPr>
            <a:endParaRPr lang="en-US" dirty="0"/>
          </a:p>
        </p:txBody>
      </p:sp>
      <p:pic>
        <p:nvPicPr>
          <p:cNvPr id="122885" name="Picture 5" descr="C:\Users\eprostko\AppData\Local\Microsoft\Windows\Temporary Internet Files\Content.IE5\C3KXI78U\MC90043472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TextBox 2"/>
          <p:cNvSpPr txBox="1">
            <a:spLocks noChangeArrowheads="1"/>
          </p:cNvSpPr>
          <p:nvPr/>
        </p:nvSpPr>
        <p:spPr bwMode="auto">
          <a:xfrm>
            <a:off x="457200" y="6019800"/>
            <a:ext cx="459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Ø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C000"/>
                </a:solidFill>
              </a:rPr>
              <a:t>*Some crop stunting may still likely occur.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1139825"/>
          </a:xfrm>
        </p:spPr>
        <p:txBody>
          <a:bodyPr/>
          <a:lstStyle/>
          <a:p>
            <a:r>
              <a:rPr lang="en-US" sz="2800" dirty="0" smtClean="0"/>
              <a:t>Clearfield Canola (5525CL) Response to Reflex – 2015/2016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</a:rPr>
              <a:t>CAN-02-15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</a:rPr>
              <a:t>11/11/2015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</a:rPr>
              <a:t>30 DAT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36916"/>
            <a:ext cx="20574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560163"/>
            <a:ext cx="20574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560163"/>
            <a:ext cx="20574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536916"/>
            <a:ext cx="20574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430594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6481" y="4340577"/>
            <a:ext cx="208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Reflex 2SL @ 8 oz/A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4321335"/>
            <a:ext cx="208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Reflex 2SL @ 4 oz/A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4340577"/>
            <a:ext cx="208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Reflex 2SL @ 2 oz/A</a:t>
            </a:r>
          </a:p>
        </p:txBody>
      </p:sp>
    </p:spTree>
    <p:extLst>
      <p:ext uri="{BB962C8B-B14F-4D97-AF65-F5344CB8AC3E}">
        <p14:creationId xmlns:p14="http://schemas.microsoft.com/office/powerpoint/2010/main" val="232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1139825"/>
          </a:xfrm>
        </p:spPr>
        <p:txBody>
          <a:bodyPr/>
          <a:lstStyle/>
          <a:p>
            <a:r>
              <a:rPr lang="en-US" sz="2800" dirty="0" smtClean="0"/>
              <a:t>Clearfield Canola (5525CL) Response to Strongarm – 2015/2016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202" y="6211693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CAN-02-15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11/23/2015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42 DAT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16" y="57266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NTC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16" y="5726692"/>
            <a:ext cx="3244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Strongarm 84WG @ 0.225 oz/A (PRE)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03" y="1195943"/>
            <a:ext cx="3398043" cy="453072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850" y="1195943"/>
            <a:ext cx="3398043" cy="4530725"/>
          </a:xfrm>
        </p:spPr>
      </p:pic>
    </p:spTree>
    <p:extLst>
      <p:ext uri="{BB962C8B-B14F-4D97-AF65-F5344CB8AC3E}">
        <p14:creationId xmlns:p14="http://schemas.microsoft.com/office/powerpoint/2010/main" val="42543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Clearfield Canola (5525CL) Response to Strongarm – 2015/2016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202" y="6211693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CAN-02-15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11/11/2015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30 DAT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37360" y="1195952"/>
            <a:ext cx="5486400" cy="453072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029224"/>
            <a:ext cx="7556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91212" y="4824747"/>
            <a:ext cx="157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Strongarm 84WG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@ 0.225 oz/A (PRE)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Weed Control in Grain Sorghum – 2016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6510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8075" y="50292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NTC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5659" y="5048766"/>
            <a:ext cx="230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Warrant (PRE)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Atrazine + COC  (POST)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1505" y="5092531"/>
            <a:ext cx="2255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Dual Magnum (PRE)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Atrazine + COC (POST)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96" y="5934670"/>
            <a:ext cx="1045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SG-02-16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May 27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51 DAP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6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altLang="en-US" sz="3200" smtClean="0"/>
              <a:t>Current UGA Canola Weed Control Research</a:t>
            </a:r>
          </a:p>
        </p:txBody>
      </p:sp>
      <p:pic>
        <p:nvPicPr>
          <p:cNvPr id="1259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6934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8"/>
          <p:cNvSpPr>
            <a:spLocks noChangeArrowheads="1"/>
          </p:cNvSpPr>
          <p:nvPr/>
        </p:nvSpPr>
        <p:spPr bwMode="auto">
          <a:xfrm>
            <a:off x="933450" y="552608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FFFFFF"/>
                </a:solidFill>
              </a:rPr>
              <a:t>Howard F. Schwartz, Colorado State University, Bugwood.org</a:t>
            </a: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Henbit and Ryegrass Control?</a:t>
            </a:r>
          </a:p>
        </p:txBody>
      </p:sp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5" y="1004888"/>
            <a:ext cx="5940425" cy="44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450" y="1524000"/>
            <a:ext cx="19431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4" descr="http://www.fmccrop.com/portals/1/product-logos/command_3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2709863"/>
            <a:ext cx="22669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Rectangle 1"/>
          <p:cNvSpPr>
            <a:spLocks noChangeArrowheads="1"/>
          </p:cNvSpPr>
          <p:nvPr/>
        </p:nvSpPr>
        <p:spPr bwMode="auto">
          <a:xfrm>
            <a:off x="295275" y="5518150"/>
            <a:ext cx="845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>
                <a:solidFill>
                  <a:srgbClr val="FF0000"/>
                </a:solidFill>
              </a:rPr>
              <a:t>** Command and Dual Magnum are </a:t>
            </a:r>
            <a:r>
              <a:rPr lang="en-US" altLang="en-US" sz="1800" b="1" i="1" u="sng">
                <a:solidFill>
                  <a:srgbClr val="FF0000"/>
                </a:solidFill>
              </a:rPr>
              <a:t>NOT</a:t>
            </a:r>
            <a:r>
              <a:rPr lang="en-US" altLang="en-US" sz="1800" b="1" i="1">
                <a:solidFill>
                  <a:srgbClr val="FF0000"/>
                </a:solidFill>
              </a:rPr>
              <a:t> yet labeled for use in canola grown in GA.  Research is underway to evaluate crop and weed response.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Canola Weed Control – 2015/2016</a:t>
            </a:r>
            <a:endParaRPr lang="en-US" dirty="0"/>
          </a:p>
        </p:txBody>
      </p:sp>
      <p:pic>
        <p:nvPicPr>
          <p:cNvPr id="153602" name="Picture 2" descr="L:\field pictures\2016\2015-11-11\00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1143000"/>
            <a:ext cx="320040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3" name="Picture 3" descr="L:\field pictures\2016\2015-11-11\01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1143000"/>
            <a:ext cx="310896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24840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CAN-01-15</a:t>
            </a:r>
          </a:p>
          <a:p>
            <a:r>
              <a:rPr lang="en-US" sz="1200" i="1" dirty="0" smtClean="0"/>
              <a:t>11/11/2015</a:t>
            </a:r>
          </a:p>
          <a:p>
            <a:r>
              <a:rPr lang="en-US" sz="1200" i="1" dirty="0" smtClean="0"/>
              <a:t>30 DAT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7208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5673209"/>
            <a:ext cx="3279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Command 3ME @ 3.5 oz/A - PRE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00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Canola Weed Control – 2015/2016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" y="624842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/>
              </a:rPr>
              <a:t>CAN-01-15</a:t>
            </a:r>
          </a:p>
          <a:p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11/23/2015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  <a:p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42 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DAT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16" y="57208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3475" y="5673209"/>
            <a:ext cx="3279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Command 3ME @ 3.5 oz/A - PRE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56" y="1142484"/>
            <a:ext cx="3398043" cy="453072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2" y="1142484"/>
            <a:ext cx="3398043" cy="4530725"/>
          </a:xfrm>
        </p:spPr>
      </p:pic>
    </p:spTree>
    <p:extLst>
      <p:ext uri="{BB962C8B-B14F-4D97-AF65-F5344CB8AC3E}">
        <p14:creationId xmlns:p14="http://schemas.microsoft.com/office/powerpoint/2010/main" val="42165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609600" y="2143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latin typeface="Arial" charset="0"/>
                <a:cs typeface="Arial" charset="0"/>
              </a:rPr>
              <a:t>Command 3ME Injury on Canola - 2 WAT</a:t>
            </a:r>
          </a:p>
        </p:txBody>
      </p:sp>
      <p:pic>
        <p:nvPicPr>
          <p:cNvPr id="129027" name="Picture 4" descr="I:\field pictures\2011 field shots\CANOLA-01-11\OCT 27\Picture 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Registration Status for Command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submitted required information to IR-4 Program in July 2013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i="1" u="sng" dirty="0" smtClean="0">
                <a:solidFill>
                  <a:srgbClr val="FFC000"/>
                </a:solidFill>
              </a:rPr>
              <a:t>Command</a:t>
            </a:r>
            <a:r>
              <a:rPr lang="en-US" dirty="0" smtClean="0"/>
              <a:t> received an A priority at IR4 – September 2015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IR-4 evaluating non US data for US tolerance. </a:t>
            </a:r>
          </a:p>
        </p:txBody>
      </p:sp>
      <p:pic>
        <p:nvPicPr>
          <p:cNvPr id="130052" name="Picture 2" descr="I:\field pictures\2013 FIELD SHOTS\CAN-01-12\DEC19\Picture 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752600"/>
            <a:ext cx="3048000" cy="406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019800"/>
            <a:ext cx="1589037" cy="712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2064" y="152400"/>
            <a:ext cx="6678560" cy="83099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Sesame Weed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Control</a:t>
            </a: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812" y="6234196"/>
            <a:ext cx="2008188" cy="62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 Acres in Georgia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918987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9050" y="6550223"/>
            <a:ext cx="3067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Source:  FSA Crop Acreage Reports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137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 Weed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/>
              <a:t>only herbicide registered for use in sesame in GA is </a:t>
            </a:r>
            <a:r>
              <a:rPr lang="en-US" sz="2000" b="1" i="1" u="sng" dirty="0"/>
              <a:t>Select Max</a:t>
            </a:r>
            <a:r>
              <a:rPr lang="en-US" sz="2000" dirty="0"/>
              <a:t>.  Select Max can be applied from 9-16 oz/A + NIS @ 0.25% v/v.   Select Max should not be applied during flowering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b="1" i="1" u="sng" dirty="0" smtClean="0"/>
              <a:t>Dual </a:t>
            </a:r>
            <a:r>
              <a:rPr lang="en-US" sz="2000" b="1" i="1" u="sng" dirty="0"/>
              <a:t>Magnum </a:t>
            </a:r>
            <a:r>
              <a:rPr lang="en-US" sz="2000" dirty="0"/>
              <a:t>is labeled in other states (TX + FL) but not Georgia.   Currently, I have conducted only </a:t>
            </a:r>
            <a:r>
              <a:rPr lang="en-US" sz="2000" dirty="0" smtClean="0"/>
              <a:t>3 </a:t>
            </a:r>
            <a:r>
              <a:rPr lang="en-US" sz="2000" dirty="0"/>
              <a:t>sesame trials in GA.  In 1 trial, I observed minimal injury from Dual.  In </a:t>
            </a:r>
            <a:r>
              <a:rPr lang="en-US" sz="2000" dirty="0" smtClean="0"/>
              <a:t>2 trials, </a:t>
            </a:r>
            <a:r>
              <a:rPr lang="en-US" sz="2000" dirty="0"/>
              <a:t>I observed significant sesame </a:t>
            </a:r>
            <a:r>
              <a:rPr lang="en-US" sz="2000" dirty="0" smtClean="0"/>
              <a:t>stunting/death </a:t>
            </a:r>
            <a:r>
              <a:rPr lang="en-US" sz="2000" dirty="0"/>
              <a:t>from Dual (wetter conditions).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More </a:t>
            </a:r>
            <a:r>
              <a:rPr lang="en-US" sz="2000" dirty="0"/>
              <a:t>work on sesame is needed but there are not enough acres yet in GA to justify a </a:t>
            </a:r>
            <a:r>
              <a:rPr lang="en-US" sz="2000" dirty="0" smtClean="0"/>
              <a:t>large-scale </a:t>
            </a:r>
            <a:r>
              <a:rPr lang="en-US" sz="2000" dirty="0"/>
              <a:t>effort on my part.  For every sesame trial I conduct, that is one less peanut, soybean or corn trial that  I can conduct.</a:t>
            </a:r>
          </a:p>
        </p:txBody>
      </p:sp>
    </p:spTree>
    <p:extLst>
      <p:ext uri="{BB962C8B-B14F-4D97-AF65-F5344CB8AC3E}">
        <p14:creationId xmlns:p14="http://schemas.microsoft.com/office/powerpoint/2010/main" val="42145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Weed Control in Sesame - 2015</a:t>
            </a:r>
          </a:p>
        </p:txBody>
      </p:sp>
      <p:sp>
        <p:nvSpPr>
          <p:cNvPr id="132099" name="TextBox 4"/>
          <p:cNvSpPr txBox="1">
            <a:spLocks noChangeArrowheads="1"/>
          </p:cNvSpPr>
          <p:nvPr/>
        </p:nvSpPr>
        <p:spPr bwMode="auto">
          <a:xfrm>
            <a:off x="9525" y="6211888"/>
            <a:ext cx="792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Calibri" pitchFamily="34" charset="0"/>
              </a:rPr>
              <a:t>SM-02-15</a:t>
            </a:r>
          </a:p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Calibri" pitchFamily="34" charset="0"/>
              </a:rPr>
              <a:t>June 30</a:t>
            </a:r>
          </a:p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Calibri" pitchFamily="34" charset="0"/>
              </a:rPr>
              <a:t>68 DAP</a:t>
            </a:r>
          </a:p>
        </p:txBody>
      </p:sp>
      <p:pic>
        <p:nvPicPr>
          <p:cNvPr id="132100" name="Picture 2" descr="L:\field pictures\2015 field pictures\sm-02-15\JUNE 30\0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4525"/>
            <a:ext cx="2997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3" descr="L:\field pictures\2015 field pictures\sm-02-15\JUNE 30\0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914525"/>
            <a:ext cx="304641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4" descr="L:\field pictures\2015 field pictures\sm-02-15\JUNE 30\04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914525"/>
            <a:ext cx="292576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TextBox 5"/>
          <p:cNvSpPr txBox="1">
            <a:spLocks noChangeArrowheads="1"/>
          </p:cNvSpPr>
          <p:nvPr/>
        </p:nvSpPr>
        <p:spPr bwMode="auto">
          <a:xfrm>
            <a:off x="990600" y="4953000"/>
            <a:ext cx="56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32104" name="TextBox 6"/>
          <p:cNvSpPr txBox="1">
            <a:spLocks noChangeArrowheads="1"/>
          </p:cNvSpPr>
          <p:nvPr/>
        </p:nvSpPr>
        <p:spPr bwMode="auto">
          <a:xfrm>
            <a:off x="3071813" y="4946650"/>
            <a:ext cx="29987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Dual Magnum 7.62EC @ 16 oz/A – PRE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+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Direx 4L @ 32 oz/A – POST (36 DAP)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NIS @ 0.25% v/v – POST (36 DAP)</a:t>
            </a:r>
          </a:p>
        </p:txBody>
      </p:sp>
      <p:sp>
        <p:nvSpPr>
          <p:cNvPr id="132105" name="Rectangle 7"/>
          <p:cNvSpPr>
            <a:spLocks noChangeArrowheads="1"/>
          </p:cNvSpPr>
          <p:nvPr/>
        </p:nvSpPr>
        <p:spPr bwMode="auto">
          <a:xfrm>
            <a:off x="6172200" y="4967288"/>
            <a:ext cx="2971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Warrant 3ME @ 48 oz/A – PRE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+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Direx 4L @ 32 oz/A – POST (36 DAP)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NIS @ 0.25% v/v – POST (36 DAP)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Weed Control in Grain Sorghum – 2016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91" y="685800"/>
            <a:ext cx="7284509" cy="54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8460" y="4572000"/>
            <a:ext cx="31008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Dual Magnum – 16 oz/A  (PRE)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Huskie – 13 oz/A  (POST)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Atrazine – 16 oz/A  (POST)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AMS (2.5% v/v)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NIS (0.25% v/v)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4752945"/>
            <a:ext cx="605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NTC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39703"/>
            <a:ext cx="950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SG-02-16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May 27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51 DAP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8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L:\field pictures\2015 field pictures\2015-08-11\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850" y="838200"/>
            <a:ext cx="7296150" cy="5472113"/>
          </a:xfrm>
          <a:noFill/>
        </p:spPr>
      </p:pic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2081213" y="20638"/>
            <a:ext cx="52244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Sesame Demo – August 11, 2015</a:t>
            </a:r>
          </a:p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 19 DAT – Planted/Sprayed July 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4514850"/>
            <a:ext cx="565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4475163"/>
            <a:ext cx="104457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Dual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Magnum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16 oz/A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4508500"/>
            <a:ext cx="9731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Warrant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48 oz/A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4613275"/>
            <a:ext cx="9128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Direx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32 oz/A</a:t>
            </a:r>
          </a:p>
        </p:txBody>
      </p:sp>
      <p:sp>
        <p:nvSpPr>
          <p:cNvPr id="133128" name="TextBox 10"/>
          <p:cNvSpPr txBox="1">
            <a:spLocks noChangeArrowheads="1"/>
          </p:cNvSpPr>
          <p:nvPr/>
        </p:nvSpPr>
        <p:spPr bwMode="auto">
          <a:xfrm>
            <a:off x="0" y="2714625"/>
            <a:ext cx="10842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7/23- 0.3”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7/27 – 0.5”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7/28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7/29 – 0.37”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7/30 – 0.04”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7/31 – 0.16”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8/2 – 0.71”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8/6 – 1.44”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8/7 – 0.03”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8/11 – 1.21”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Box 4"/>
          <p:cNvSpPr txBox="1">
            <a:spLocks noChangeArrowheads="1"/>
          </p:cNvSpPr>
          <p:nvPr/>
        </p:nvSpPr>
        <p:spPr bwMode="auto">
          <a:xfrm>
            <a:off x="1914525" y="20638"/>
            <a:ext cx="55578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Sesame Demo – September 9, 2015</a:t>
            </a:r>
          </a:p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 48 DAT – Planted/Sprayed July 23</a:t>
            </a:r>
          </a:p>
        </p:txBody>
      </p:sp>
      <p:sp>
        <p:nvSpPr>
          <p:cNvPr id="134147" name="TextBox 10"/>
          <p:cNvSpPr txBox="1">
            <a:spLocks noChangeArrowheads="1"/>
          </p:cNvSpPr>
          <p:nvPr/>
        </p:nvSpPr>
        <p:spPr bwMode="auto">
          <a:xfrm>
            <a:off x="0" y="2714625"/>
            <a:ext cx="10842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7/23- 0.3”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7/27 – 0.5”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7/28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7/29 – 0.37”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7/30 – 0.04”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7/31 – 0.16”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8/2 – 0.71”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8/6 – 1.44”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8/7 – 0.03”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8/11 – 1.21” R</a:t>
            </a:r>
          </a:p>
        </p:txBody>
      </p:sp>
      <p:sp>
        <p:nvSpPr>
          <p:cNvPr id="134148" name="AutoShape 2" descr="https://outlook.office.com/owa/service.svc/s/GetFileAttachment?id=AQMkAGFjOWYxNTIwLTFiMGEtNDJlNC1hZGYzLWEzZGZhZjFlZDRmMABGAAAD0Ckv3xZl8kSbOQmkUR40BgcAWZaZ05NHZkq97xPTZfyavgAAA3wAAACV6iBCNRh5S7KKeVMrJOmyAAG5AZdEAAAAARIAEAB9pDFXElvYSIFpJVh4h0Os&amp;isImagePreview=True&amp;X-OWA-CANARY=_YH7d5j0Wk2S3zOP9emw6MDIJ3hVudIYq6JwocE_R-2pdH-oFCs9Gij-3NVn5D4FIn1MYjAAUm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414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313" y="1076325"/>
            <a:ext cx="77089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TextBox 3"/>
          <p:cNvSpPr txBox="1">
            <a:spLocks noChangeArrowheads="1"/>
          </p:cNvSpPr>
          <p:nvPr/>
        </p:nvSpPr>
        <p:spPr bwMode="auto">
          <a:xfrm>
            <a:off x="1447800" y="5159375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34151" name="TextBox 5"/>
          <p:cNvSpPr txBox="1">
            <a:spLocks noChangeArrowheads="1"/>
          </p:cNvSpPr>
          <p:nvPr/>
        </p:nvSpPr>
        <p:spPr bwMode="auto">
          <a:xfrm>
            <a:off x="3276600" y="5067300"/>
            <a:ext cx="1028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Dual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Magnum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16 oz/A</a:t>
            </a:r>
          </a:p>
        </p:txBody>
      </p:sp>
      <p:sp>
        <p:nvSpPr>
          <p:cNvPr id="134152" name="TextBox 11"/>
          <p:cNvSpPr txBox="1">
            <a:spLocks noChangeArrowheads="1"/>
          </p:cNvSpPr>
          <p:nvPr/>
        </p:nvSpPr>
        <p:spPr bwMode="auto">
          <a:xfrm>
            <a:off x="5362575" y="5159375"/>
            <a:ext cx="955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Warrant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48 oz/A</a:t>
            </a:r>
          </a:p>
        </p:txBody>
      </p:sp>
      <p:sp>
        <p:nvSpPr>
          <p:cNvPr id="134153" name="TextBox 12"/>
          <p:cNvSpPr txBox="1">
            <a:spLocks noChangeArrowheads="1"/>
          </p:cNvSpPr>
          <p:nvPr/>
        </p:nvSpPr>
        <p:spPr bwMode="auto">
          <a:xfrm>
            <a:off x="7462838" y="5205413"/>
            <a:ext cx="89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Direx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32 oz/A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Box 4"/>
          <p:cNvSpPr txBox="1">
            <a:spLocks noChangeArrowheads="1"/>
          </p:cNvSpPr>
          <p:nvPr/>
        </p:nvSpPr>
        <p:spPr bwMode="auto">
          <a:xfrm>
            <a:off x="2136775" y="20638"/>
            <a:ext cx="5113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Sesame Demo – October 8, 2015</a:t>
            </a:r>
          </a:p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 77 DAT – Planted/Sprayed July 23</a:t>
            </a:r>
          </a:p>
        </p:txBody>
      </p:sp>
      <p:sp>
        <p:nvSpPr>
          <p:cNvPr id="135171" name="TextBox 10"/>
          <p:cNvSpPr txBox="1">
            <a:spLocks noChangeArrowheads="1"/>
          </p:cNvSpPr>
          <p:nvPr/>
        </p:nvSpPr>
        <p:spPr bwMode="auto">
          <a:xfrm>
            <a:off x="0" y="2714625"/>
            <a:ext cx="10842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7/23- 0.3”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7/27 – 0.5”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7/28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7/29 – 0.37”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7/30 – 0.04”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7/31 – 0.16”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8/2 – 0.71”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8/6 – 1.44”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8/7 – 0.03” R</a:t>
            </a:r>
          </a:p>
        </p:txBody>
      </p:sp>
      <p:sp>
        <p:nvSpPr>
          <p:cNvPr id="135172" name="AutoShape 2" descr="https://outlook.office.com/owa/service.svc/s/GetFileAttachment?id=AQMkAGFjOWYxNTIwLTFiMGEtNDJlNC1hZGYzLWEzZGZhZjFlZDRmMABGAAAD0Ckv3xZl8kSbOQmkUR40BgcAWZaZ05NHZkq97xPTZfyavgAAA3wAAACV6iBCNRh5S7KKeVMrJOmyAAG5AZdEAAAAARIAEAB9pDFXElvYSIFpJVh4h0Os&amp;isImagePreview=True&amp;X-OWA-CANARY=_YH7d5j0Wk2S3zOP9emw6MDIJ3hVudIYq6JwocE_R-2pdH-oFCs9Gij-3NVn5D4FIn1MYjAAUm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5173" name="TextBox 3"/>
          <p:cNvSpPr txBox="1">
            <a:spLocks noChangeArrowheads="1"/>
          </p:cNvSpPr>
          <p:nvPr/>
        </p:nvSpPr>
        <p:spPr bwMode="auto">
          <a:xfrm>
            <a:off x="1447800" y="5159375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35174" name="TextBox 5"/>
          <p:cNvSpPr txBox="1">
            <a:spLocks noChangeArrowheads="1"/>
          </p:cNvSpPr>
          <p:nvPr/>
        </p:nvSpPr>
        <p:spPr bwMode="auto">
          <a:xfrm>
            <a:off x="3276600" y="5067300"/>
            <a:ext cx="1028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Dual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Magnum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16 oz/A</a:t>
            </a:r>
          </a:p>
        </p:txBody>
      </p:sp>
      <p:sp>
        <p:nvSpPr>
          <p:cNvPr id="135175" name="TextBox 11"/>
          <p:cNvSpPr txBox="1">
            <a:spLocks noChangeArrowheads="1"/>
          </p:cNvSpPr>
          <p:nvPr/>
        </p:nvSpPr>
        <p:spPr bwMode="auto">
          <a:xfrm>
            <a:off x="5362575" y="5159375"/>
            <a:ext cx="955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Warrant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48 oz/A</a:t>
            </a:r>
          </a:p>
        </p:txBody>
      </p:sp>
      <p:sp>
        <p:nvSpPr>
          <p:cNvPr id="135176" name="TextBox 12"/>
          <p:cNvSpPr txBox="1">
            <a:spLocks noChangeArrowheads="1"/>
          </p:cNvSpPr>
          <p:nvPr/>
        </p:nvSpPr>
        <p:spPr bwMode="auto">
          <a:xfrm>
            <a:off x="7462838" y="5205413"/>
            <a:ext cx="89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Direx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32 oz/A</a:t>
            </a:r>
          </a:p>
        </p:txBody>
      </p:sp>
      <p:pic>
        <p:nvPicPr>
          <p:cNvPr id="135177" name="Picture 3" descr="L:\field pictures\2015 field pictures\2015-10-08\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54" y="974725"/>
            <a:ext cx="73183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7251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Dual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4697968"/>
            <a:ext cx="104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Warrant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59538" y="479226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Direx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 – 2016</a:t>
            </a:r>
            <a:br>
              <a:rPr lang="en-US" dirty="0" smtClean="0"/>
            </a:br>
            <a:r>
              <a:rPr lang="en-US" dirty="0" smtClean="0"/>
              <a:t>Dual Magnum 7.64EC - PRE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1828800"/>
            <a:ext cx="2571750" cy="34290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450" y="1828800"/>
            <a:ext cx="2571750" cy="3429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850" y="1828800"/>
            <a:ext cx="257175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5257800"/>
            <a:ext cx="94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oz/A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5257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oz/A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5257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 oz/A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575" y="6304002"/>
            <a:ext cx="10855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SESAME-01-16</a:t>
            </a:r>
          </a:p>
          <a:p>
            <a:r>
              <a:rPr lang="en-US" sz="1000" i="1" dirty="0" smtClean="0"/>
              <a:t>June 24, 2016</a:t>
            </a:r>
          </a:p>
          <a:p>
            <a:r>
              <a:rPr lang="en-US" sz="1000" i="1" dirty="0" smtClean="0"/>
              <a:t>43 DAT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4632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 – 2016</a:t>
            </a:r>
            <a:br>
              <a:rPr lang="en-US" dirty="0" smtClean="0"/>
            </a:br>
            <a:r>
              <a:rPr lang="en-US" dirty="0" smtClean="0"/>
              <a:t>Dual Magnum 7.64EC - 3 DAE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5257800"/>
            <a:ext cx="94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oz/A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5257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oz/A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5257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 oz/A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575" y="6304002"/>
            <a:ext cx="10855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SESAME-01-16</a:t>
            </a:r>
          </a:p>
          <a:p>
            <a:r>
              <a:rPr lang="en-US" sz="1000" i="1" dirty="0" smtClean="0"/>
              <a:t>June 24, 2016</a:t>
            </a:r>
          </a:p>
          <a:p>
            <a:r>
              <a:rPr lang="en-US" sz="1000" i="1" dirty="0" smtClean="0"/>
              <a:t>38 DAT</a:t>
            </a:r>
            <a:endParaRPr lang="en-US" sz="10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28800"/>
            <a:ext cx="2571750" cy="34290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828800"/>
            <a:ext cx="2571750" cy="342900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8288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3432175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QUESTIONS?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eprostko@uga.edu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www.gaweed.com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791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Huskie Injury on Sorghum</a:t>
            </a:r>
          </a:p>
        </p:txBody>
      </p:sp>
      <p:pic>
        <p:nvPicPr>
          <p:cNvPr id="113667" name="Picture 2" descr="C:\Users\eprostko\prostkoeric C drive\herbicide injury pictures\sorghum\huskie\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3028950" cy="4038600"/>
          </a:xfrm>
        </p:spPr>
      </p:pic>
      <p:pic>
        <p:nvPicPr>
          <p:cNvPr id="113668" name="Picture 3" descr="C:\Users\eprostko\prostkoeric C drive\herbicide injury pictures\sorghum\huskie\IMG_32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4038600" cy="3028950"/>
          </a:xfrm>
        </p:spPr>
      </p:pic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935663"/>
            <a:ext cx="1371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Zest™ 75 WDG/Inzen™ Grain Sorghum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267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Dupont</a:t>
            </a:r>
          </a:p>
          <a:p>
            <a:r>
              <a:rPr lang="en-US" dirty="0" smtClean="0"/>
              <a:t>Nicosulfuron (Accent)</a:t>
            </a:r>
          </a:p>
          <a:p>
            <a:r>
              <a:rPr lang="en-US" dirty="0" smtClean="0"/>
              <a:t>NON-GMO</a:t>
            </a:r>
          </a:p>
          <a:p>
            <a:r>
              <a:rPr lang="en-US" b="1" u="sng" dirty="0" smtClean="0"/>
              <a:t>ONLY on Dupont Inzen™ </a:t>
            </a:r>
            <a:r>
              <a:rPr lang="en-US" b="1" u="sng" dirty="0" err="1" smtClean="0"/>
              <a:t>traited</a:t>
            </a:r>
            <a:r>
              <a:rPr lang="en-US" b="1" u="sng" dirty="0" smtClean="0"/>
              <a:t> grain sorghum</a:t>
            </a:r>
          </a:p>
          <a:p>
            <a:r>
              <a:rPr lang="en-US" dirty="0" smtClean="0"/>
              <a:t>ADVANTA (Alta) Seed (???)</a:t>
            </a:r>
          </a:p>
          <a:p>
            <a:pPr lvl="1"/>
            <a:r>
              <a:rPr lang="en-US" dirty="0" smtClean="0"/>
              <a:t>Limited performance data for SE</a:t>
            </a:r>
          </a:p>
          <a:p>
            <a:r>
              <a:rPr lang="en-US" dirty="0" smtClean="0"/>
              <a:t>0.67 – 1.33 oz/A (75WDG)</a:t>
            </a:r>
          </a:p>
          <a:p>
            <a:r>
              <a:rPr lang="en-US" dirty="0" smtClean="0"/>
              <a:t>Up to 20” tall sorghum</a:t>
            </a:r>
          </a:p>
          <a:p>
            <a:r>
              <a:rPr lang="en-US" dirty="0" smtClean="0"/>
              <a:t>Tank-mix with atrazine</a:t>
            </a:r>
          </a:p>
          <a:p>
            <a:r>
              <a:rPr lang="en-US" dirty="0" smtClean="0"/>
              <a:t>COC (1% v/v)</a:t>
            </a:r>
          </a:p>
          <a:p>
            <a:r>
              <a:rPr lang="en-US" dirty="0" smtClean="0"/>
              <a:t>28% or 32% UAN (2 qt/A)</a:t>
            </a:r>
          </a:p>
          <a:p>
            <a:r>
              <a:rPr lang="en-US" dirty="0" smtClean="0"/>
              <a:t>Dual, Warrant, or Cinch (PRE)</a:t>
            </a:r>
          </a:p>
          <a:p>
            <a:pPr lvl="1"/>
            <a:r>
              <a:rPr lang="en-US" dirty="0" err="1" smtClean="0"/>
              <a:t>Concep</a:t>
            </a:r>
            <a:r>
              <a:rPr lang="en-US" dirty="0" smtClean="0"/>
              <a:t> treated seed</a:t>
            </a:r>
          </a:p>
          <a:p>
            <a:r>
              <a:rPr lang="en-US" dirty="0" smtClean="0"/>
              <a:t>GA Label in November 2016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07" y="1600200"/>
            <a:ext cx="36555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3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Weed Control in Inzen™ Sorghum - 2014</a:t>
            </a:r>
            <a:endParaRPr lang="en-US" sz="3600" dirty="0"/>
          </a:p>
        </p:txBody>
      </p:sp>
      <p:pic>
        <p:nvPicPr>
          <p:cNvPr id="63491" name="Picture 2" descr="L:\field pictures\2014 field pictures\sg-01-14\june 19\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333500"/>
            <a:ext cx="3179763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 descr="L:\field pictures\2014 field pictures\sg-01-14\june 19\0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914525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2"/>
          <p:cNvSpPr txBox="1">
            <a:spLocks noChangeArrowheads="1"/>
          </p:cNvSpPr>
          <p:nvPr/>
        </p:nvSpPr>
        <p:spPr bwMode="auto">
          <a:xfrm>
            <a:off x="0" y="6211888"/>
            <a:ext cx="760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SG-01-14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June 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41 DAP</a:t>
            </a:r>
          </a:p>
        </p:txBody>
      </p:sp>
      <p:sp>
        <p:nvSpPr>
          <p:cNvPr id="63494" name="TextBox 3"/>
          <p:cNvSpPr txBox="1">
            <a:spLocks noChangeArrowheads="1"/>
          </p:cNvSpPr>
          <p:nvPr/>
        </p:nvSpPr>
        <p:spPr bwMode="auto">
          <a:xfrm>
            <a:off x="2438400" y="5607050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63495" name="TextBox 4"/>
          <p:cNvSpPr txBox="1">
            <a:spLocks noChangeArrowheads="1"/>
          </p:cNvSpPr>
          <p:nvPr/>
        </p:nvSpPr>
        <p:spPr bwMode="auto">
          <a:xfrm>
            <a:off x="4648535" y="5607050"/>
            <a:ext cx="312829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Dual II Magnum 7.62EC @ 16 oz/A – PRE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 smtClean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Zest 0.33SC @ 12 oz/A – 31 DAP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Atrazine 90DF @ 13.3 oz/A – 31 DAP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COC @ 1% v/v – 31 DAP</a:t>
            </a:r>
          </a:p>
        </p:txBody>
      </p:sp>
    </p:spTree>
    <p:extLst>
      <p:ext uri="{BB962C8B-B14F-4D97-AF65-F5344CB8AC3E}">
        <p14:creationId xmlns:p14="http://schemas.microsoft.com/office/powerpoint/2010/main" val="24855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9091" y="20472"/>
            <a:ext cx="8458200" cy="838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Weed Control in Inzen™ Grain Sorghum - 2016</a:t>
            </a:r>
            <a:endParaRPr lang="en-US" sz="3200" dirty="0"/>
          </a:p>
        </p:txBody>
      </p:sp>
      <p:pic>
        <p:nvPicPr>
          <p:cNvPr id="1026" name="Picture 2" descr="L:\field pictures\2016\SG-01-16\2016-05-18\0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806" y="9906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field pictures\2016\SG-01-16\2016-05-18\0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036637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196464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SG-01-16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May 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42 DAP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5519594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NTC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1163" y="5562600"/>
            <a:ext cx="25192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Cinch 7.64EC @ 16 oz/A – PRE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Zest 0.33SC @ 12 oz/A – 33 DAP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Atrazine 4L @ 32 oz/A – 33 DAP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COC @ 1% v/v – 33 DAP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AMS Xtra @ 2.5% v/v – 33 DAP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4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Zest Injury on </a:t>
            </a:r>
            <a:r>
              <a:rPr lang="en-US" dirty="0" err="1" smtClean="0"/>
              <a:t>Inzen</a:t>
            </a:r>
            <a:r>
              <a:rPr lang="en-US" dirty="0" smtClean="0"/>
              <a:t> Grain Sorghum</a:t>
            </a:r>
            <a:endParaRPr lang="en-US" dirty="0"/>
          </a:p>
        </p:txBody>
      </p:sp>
      <p:pic>
        <p:nvPicPr>
          <p:cNvPr id="2054" name="Picture 6" descr="L:\field pictures\2016\SG-01-16\2016-05-18\0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L:\field pictures\2016\SG-01-16\2016-05-18\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36039"/>
            <a:ext cx="950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SG-01-16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May 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9 DAT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7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PP_SAGRI_TXT_Sunflower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AGRI_TXT_Sunflow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AGRI_TXT_Sunflow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TXT_Sunflow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TXT_Sunflow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TXT_Sunflow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TXT_Sunflow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TXT_Sunflow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TXT_Sunflow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4781</TotalTime>
  <Words>1512</Words>
  <Application>Microsoft Office PowerPoint</Application>
  <PresentationFormat>On-screen Show (4:3)</PresentationFormat>
  <Paragraphs>313</Paragraphs>
  <Slides>45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2_Edge</vt:lpstr>
      <vt:lpstr>3_Office Theme</vt:lpstr>
      <vt:lpstr>5_Office Theme</vt:lpstr>
      <vt:lpstr>Office Theme</vt:lpstr>
      <vt:lpstr>1_Edge</vt:lpstr>
      <vt:lpstr>1_Default Design</vt:lpstr>
      <vt:lpstr>2_Default Design</vt:lpstr>
      <vt:lpstr>3_Default Design</vt:lpstr>
      <vt:lpstr>6_Office Theme</vt:lpstr>
      <vt:lpstr>Default Design</vt:lpstr>
      <vt:lpstr>Peanuts</vt:lpstr>
      <vt:lpstr>1_Office Theme</vt:lpstr>
      <vt:lpstr>3_Edge</vt:lpstr>
      <vt:lpstr>PPP_SAGRI_TXT_Sunflower</vt:lpstr>
      <vt:lpstr>Microsoft Excel Chart</vt:lpstr>
      <vt:lpstr>PowerPoint Presentation</vt:lpstr>
      <vt:lpstr>PowerPoint Presentation</vt:lpstr>
      <vt:lpstr>Weed Control in Grain Sorghum – 2016 </vt:lpstr>
      <vt:lpstr>Weed Control in Grain Sorghum – 2016 </vt:lpstr>
      <vt:lpstr>Huskie Injury on Sorghum</vt:lpstr>
      <vt:lpstr>Zest™ 75 WDG/Inzen™ Grain Sorghum</vt:lpstr>
      <vt:lpstr>Weed Control in Inzen™ Sorghum - 2014</vt:lpstr>
      <vt:lpstr>Weed Control in Inzen™ Grain Sorghum - 2016</vt:lpstr>
      <vt:lpstr>Zest Injury on Inzen Grain Sorghum</vt:lpstr>
      <vt:lpstr>Don’t Plant Sorghum in Fields Treated with Reflex in the same year!!!!</vt:lpstr>
      <vt:lpstr>PowerPoint Presentation</vt:lpstr>
      <vt:lpstr>Sunflower Weed Control</vt:lpstr>
      <vt:lpstr>Sunflowers Acres in Georgia</vt:lpstr>
      <vt:lpstr>What is labeled? (not much)</vt:lpstr>
      <vt:lpstr>Consider Cultivation</vt:lpstr>
      <vt:lpstr>Clearfield Sunflower  Weed Control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Harvest Aids for Sunflowers</vt:lpstr>
      <vt:lpstr>PowerPoint Presentation</vt:lpstr>
      <vt:lpstr>Canola Acres in Georgia</vt:lpstr>
      <vt:lpstr>Canola Weed Management</vt:lpstr>
      <vt:lpstr>Do not plant canola is fields treated this year with the following herbicides:</vt:lpstr>
      <vt:lpstr>Clearfield Canola (5525CL) Response to Reflex – 2015/2016</vt:lpstr>
      <vt:lpstr>Clearfield Canola (5525CL) Response to Strongarm – 2015/2016</vt:lpstr>
      <vt:lpstr>Clearfield Canola (5525CL) Response to Strongarm – 2015/2016</vt:lpstr>
      <vt:lpstr>Current UGA Canola Weed Control Research</vt:lpstr>
      <vt:lpstr>Henbit and Ryegrass Control?</vt:lpstr>
      <vt:lpstr>Canola Weed Control – 2015/2016</vt:lpstr>
      <vt:lpstr>Canola Weed Control – 2015/2016</vt:lpstr>
      <vt:lpstr>Command 3ME Injury on Canola - 2 WAT</vt:lpstr>
      <vt:lpstr>Registration Status for Command</vt:lpstr>
      <vt:lpstr>PowerPoint Presentation</vt:lpstr>
      <vt:lpstr>Sesame Acres in Georgia</vt:lpstr>
      <vt:lpstr>Sesame Weed Control</vt:lpstr>
      <vt:lpstr>Weed Control in Sesame - 2015</vt:lpstr>
      <vt:lpstr>PowerPoint Presentation</vt:lpstr>
      <vt:lpstr>PowerPoint Presentation</vt:lpstr>
      <vt:lpstr>PowerPoint Presentation</vt:lpstr>
      <vt:lpstr>Sesame – 2016 Dual Magnum 7.64EC - PRE</vt:lpstr>
      <vt:lpstr>Sesame – 2016 Dual Magnum 7.64EC - 3 DAE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Canola Weed Management</dc:title>
  <dc:creator>eprostko</dc:creator>
  <cp:lastModifiedBy>Eric P. Prostko</cp:lastModifiedBy>
  <cp:revision>144</cp:revision>
  <cp:lastPrinted>2012-08-08T12:46:14Z</cp:lastPrinted>
  <dcterms:created xsi:type="dcterms:W3CDTF">2007-04-11T17:13:04Z</dcterms:created>
  <dcterms:modified xsi:type="dcterms:W3CDTF">2016-12-05T13:20:51Z</dcterms:modified>
</cp:coreProperties>
</file>