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32" r:id="rId3"/>
    <p:sldMasterId id="2147483748" r:id="rId4"/>
  </p:sldMasterIdLst>
  <p:notesMasterIdLst>
    <p:notesMasterId r:id="rId25"/>
  </p:notesMasterIdLst>
  <p:sldIdLst>
    <p:sldId id="273" r:id="rId5"/>
    <p:sldId id="276" r:id="rId6"/>
    <p:sldId id="285" r:id="rId7"/>
    <p:sldId id="288" r:id="rId8"/>
    <p:sldId id="293" r:id="rId9"/>
    <p:sldId id="275" r:id="rId10"/>
    <p:sldId id="277" r:id="rId11"/>
    <p:sldId id="282" r:id="rId12"/>
    <p:sldId id="283" r:id="rId13"/>
    <p:sldId id="278" r:id="rId14"/>
    <p:sldId id="279" r:id="rId15"/>
    <p:sldId id="265" r:id="rId16"/>
    <p:sldId id="264" r:id="rId17"/>
    <p:sldId id="271" r:id="rId18"/>
    <p:sldId id="290" r:id="rId19"/>
    <p:sldId id="291" r:id="rId20"/>
    <p:sldId id="287" r:id="rId21"/>
    <p:sldId id="292" r:id="rId22"/>
    <p:sldId id="284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2" autoAdjust="0"/>
  </p:normalViewPr>
  <p:slideViewPr>
    <p:cSldViewPr>
      <p:cViewPr>
        <p:scale>
          <a:sx n="80" d="100"/>
          <a:sy n="80" d="100"/>
        </p:scale>
        <p:origin x="-4376" y="-1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2"/>
              <c:spPr/>
              <c:txPr>
                <a:bodyPr/>
                <a:lstStyle/>
                <a:p>
                  <a:pPr>
                    <a:defRPr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rgbClr val="F8F8F8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Rate</c:v>
                </c:pt>
                <c:pt idx="1">
                  <c:v>Timing</c:v>
                </c:pt>
                <c:pt idx="2">
                  <c:v>Environment</c:v>
                </c:pt>
                <c:pt idx="3">
                  <c:v>Coverage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58476718188"/>
          <c:y val="4.7856997505282294E-2"/>
          <c:w val="0.85691868377563918"/>
          <c:h val="0.7692643532437185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trendline>
            <c:spPr>
              <a:ln w="38100">
                <a:solidFill>
                  <a:srgbClr val="C0000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58612787984835224"/>
                  <c:y val="-0.4437241311959466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400" baseline="0" dirty="0">
                        <a:solidFill>
                          <a:srgbClr val="F8F8F8"/>
                        </a:solidFill>
                      </a:rPr>
                      <a:t>y = -1.1802x + 17.49
R² = 0.7231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Sheet1!$A$2:$A$31</c:f>
              <c:numCache>
                <c:formatCode>General</c:formatCode>
                <c:ptCount val="30"/>
                <c:pt idx="0">
                  <c:v>4.4000000000000004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4.4000000000000004</c:v>
                </c:pt>
                <c:pt idx="4">
                  <c:v>4.4000000000000004</c:v>
                </c:pt>
                <c:pt idx="5">
                  <c:v>4.4000000000000004</c:v>
                </c:pt>
                <c:pt idx="6">
                  <c:v>4.4000000000000004</c:v>
                </c:pt>
                <c:pt idx="7">
                  <c:v>4.4000000000000004</c:v>
                </c:pt>
                <c:pt idx="8">
                  <c:v>4.4000000000000004</c:v>
                </c:pt>
                <c:pt idx="9">
                  <c:v>4.4000000000000004</c:v>
                </c:pt>
                <c:pt idx="10">
                  <c:v>6.5</c:v>
                </c:pt>
                <c:pt idx="11">
                  <c:v>6.5</c:v>
                </c:pt>
                <c:pt idx="12">
                  <c:v>6.5</c:v>
                </c:pt>
                <c:pt idx="13">
                  <c:v>6.5</c:v>
                </c:pt>
                <c:pt idx="14">
                  <c:v>6.5</c:v>
                </c:pt>
                <c:pt idx="15">
                  <c:v>6.5</c:v>
                </c:pt>
                <c:pt idx="16">
                  <c:v>6.5</c:v>
                </c:pt>
                <c:pt idx="17">
                  <c:v>6.5</c:v>
                </c:pt>
                <c:pt idx="18">
                  <c:v>6.5</c:v>
                </c:pt>
                <c:pt idx="19">
                  <c:v>6.5</c:v>
                </c:pt>
                <c:pt idx="20">
                  <c:v>9.5</c:v>
                </c:pt>
                <c:pt idx="21">
                  <c:v>9.5</c:v>
                </c:pt>
                <c:pt idx="22">
                  <c:v>9.5</c:v>
                </c:pt>
                <c:pt idx="23">
                  <c:v>9.5</c:v>
                </c:pt>
                <c:pt idx="24">
                  <c:v>9.5</c:v>
                </c:pt>
                <c:pt idx="25">
                  <c:v>9.5</c:v>
                </c:pt>
                <c:pt idx="26">
                  <c:v>9.5</c:v>
                </c:pt>
                <c:pt idx="27">
                  <c:v>9.5</c:v>
                </c:pt>
                <c:pt idx="28">
                  <c:v>9.5</c:v>
                </c:pt>
                <c:pt idx="29">
                  <c:v>9.5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10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10</c:v>
                </c:pt>
                <c:pt idx="5">
                  <c:v>12</c:v>
                </c:pt>
                <c:pt idx="6">
                  <c:v>12</c:v>
                </c:pt>
                <c:pt idx="7">
                  <c:v>14</c:v>
                </c:pt>
                <c:pt idx="8">
                  <c:v>13</c:v>
                </c:pt>
                <c:pt idx="9">
                  <c:v>15</c:v>
                </c:pt>
                <c:pt idx="10">
                  <c:v>9</c:v>
                </c:pt>
                <c:pt idx="11">
                  <c:v>11</c:v>
                </c:pt>
                <c:pt idx="12">
                  <c:v>12</c:v>
                </c:pt>
                <c:pt idx="13">
                  <c:v>8</c:v>
                </c:pt>
                <c:pt idx="14">
                  <c:v>9</c:v>
                </c:pt>
                <c:pt idx="15">
                  <c:v>9</c:v>
                </c:pt>
                <c:pt idx="16">
                  <c:v>13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7</c:v>
                </c:pt>
                <c:pt idx="21">
                  <c:v>5</c:v>
                </c:pt>
                <c:pt idx="22">
                  <c:v>6</c:v>
                </c:pt>
                <c:pt idx="23">
                  <c:v>5</c:v>
                </c:pt>
                <c:pt idx="24">
                  <c:v>4</c:v>
                </c:pt>
                <c:pt idx="25">
                  <c:v>7</c:v>
                </c:pt>
                <c:pt idx="26">
                  <c:v>7</c:v>
                </c:pt>
                <c:pt idx="27">
                  <c:v>6</c:v>
                </c:pt>
                <c:pt idx="28">
                  <c:v>6</c:v>
                </c:pt>
                <c:pt idx="29">
                  <c:v>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391104"/>
        <c:axId val="49393024"/>
      </c:scatterChart>
      <c:valAx>
        <c:axId val="49391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Speed (MPH)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393024"/>
        <c:crosses val="autoZero"/>
        <c:crossBetween val="midCat"/>
      </c:valAx>
      <c:valAx>
        <c:axId val="49393024"/>
        <c:scaling>
          <c:orientation val="minMax"/>
          <c:max val="1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Coverage (%)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391104"/>
        <c:crosses val="autoZero"/>
        <c:crossBetween val="midCat"/>
        <c:majorUnit val="3"/>
      </c:valAx>
      <c:spPr>
        <a:solidFill>
          <a:schemeClr val="tx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Speed (MPH)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0.0</c:formatCode>
                <c:ptCount val="2"/>
                <c:pt idx="0" formatCode="General">
                  <c:v>8.5</c:v>
                </c:pt>
                <c:pt idx="1">
                  <c:v>13</c:v>
                </c:pt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9.94</c:v>
                </c:pt>
                <c:pt idx="1">
                  <c:v>10.08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516928"/>
        <c:axId val="49518848"/>
      </c:barChart>
      <c:catAx>
        <c:axId val="49516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Tractor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Speed (MPH)*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518848"/>
        <c:crosses val="autoZero"/>
        <c:auto val="1"/>
        <c:lblAlgn val="ctr"/>
        <c:lblOffset val="100"/>
        <c:noMultiLvlLbl val="0"/>
      </c:catAx>
      <c:valAx>
        <c:axId val="49518848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Coverage (%)</a:t>
                </a:r>
                <a:endParaRPr lang="en-US" dirty="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49516928"/>
        <c:crosses val="autoZero"/>
        <c:crossBetween val="between"/>
        <c:majorUnit val="3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10.029999999999999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539328"/>
        <c:axId val="49557888"/>
      </c:barChart>
      <c:catAx>
        <c:axId val="49539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Boom Height (in)**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557888"/>
        <c:crosses val="autoZero"/>
        <c:auto val="1"/>
        <c:lblAlgn val="ctr"/>
        <c:lblOffset val="100"/>
        <c:noMultiLvlLbl val="0"/>
      </c:catAx>
      <c:valAx>
        <c:axId val="49557888"/>
        <c:scaling>
          <c:orientation val="minMax"/>
          <c:max val="12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9539328"/>
        <c:crosses val="autoZero"/>
        <c:crossBetween val="between"/>
        <c:majorUnit val="3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Speed (MPH)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0.0</c:formatCode>
                <c:ptCount val="2"/>
                <c:pt idx="0" formatCode="General">
                  <c:v>8.5</c:v>
                </c:pt>
                <c:pt idx="1">
                  <c:v>13</c:v>
                </c:pt>
              </c:numCache>
            </c:numRef>
          </c:cat>
          <c:val>
            <c:numRef>
              <c:f>Sheet1!$B$2:$B$3</c:f>
              <c:numCache>
                <c:formatCode>0</c:formatCode>
                <c:ptCount val="2"/>
                <c:pt idx="0">
                  <c:v>418</c:v>
                </c:pt>
                <c:pt idx="1">
                  <c:v>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659264"/>
        <c:axId val="49698688"/>
      </c:barChart>
      <c:catAx>
        <c:axId val="49659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Tractor Speed (MPH)*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698688"/>
        <c:crosses val="autoZero"/>
        <c:auto val="1"/>
        <c:lblAlgn val="ctr"/>
        <c:lblOffset val="100"/>
        <c:noMultiLvlLbl val="0"/>
      </c:catAx>
      <c:valAx>
        <c:axId val="49698688"/>
        <c:scaling>
          <c:orientation val="minMax"/>
          <c:max val="5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VMD</a:t>
                </a:r>
                <a:r>
                  <a:rPr lang="en-US" baseline="-25000" dirty="0" smtClean="0"/>
                  <a:t>50</a:t>
                </a:r>
                <a:r>
                  <a:rPr lang="en-US" baseline="0" dirty="0" smtClean="0"/>
                  <a:t> (microns)</a:t>
                </a:r>
                <a:endParaRPr lang="en-US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49659264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cat>
          <c:val>
            <c:numRef>
              <c:f>Sheet1!$B$2:$B$3</c:f>
              <c:numCache>
                <c:formatCode>0</c:formatCode>
                <c:ptCount val="2"/>
                <c:pt idx="0">
                  <c:v>432</c:v>
                </c:pt>
                <c:pt idx="1">
                  <c:v>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13152"/>
        <c:axId val="49715072"/>
      </c:barChart>
      <c:catAx>
        <c:axId val="49713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Boom Height (in)**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715072"/>
        <c:crosses val="autoZero"/>
        <c:auto val="1"/>
        <c:lblAlgn val="ctr"/>
        <c:lblOffset val="100"/>
        <c:noMultiLvlLbl val="0"/>
      </c:catAx>
      <c:valAx>
        <c:axId val="49715072"/>
        <c:scaling>
          <c:orientation val="minMax"/>
          <c:max val="5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49713152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0.41667</cdr:x>
      <cdr:y>0.10102</cdr:y>
    </cdr:from>
    <cdr:to>
      <cdr:x>0.52778</cdr:x>
      <cdr:y>0.30305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29000" y="457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rgbClr val="FFFF00"/>
              </a:solidFill>
            </a:rPr>
            <a:t>8002DG (50 PS</a:t>
          </a:r>
          <a:r>
            <a:rPr lang="en-US" sz="1100" dirty="0" smtClean="0">
              <a:solidFill>
                <a:srgbClr val="FFFF00"/>
              </a:solidFill>
            </a:rPr>
            <a:t>I)</a:t>
          </a:r>
          <a:r>
            <a:rPr lang="en-US" sz="1100" dirty="0" smtClean="0"/>
            <a:t>)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D5B91-EF2A-4588-87EB-4692A43A9F8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DCDC9-BE87-49F8-A7F9-826F9735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9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2B490-C6D2-4E4D-8757-D62DCB66248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6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2B490-C6D2-4E4D-8757-D62DCB66248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7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1546-85CD-4213-AC32-2ECDE41C985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3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7425" y="2754313"/>
            <a:ext cx="6665913" cy="825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5363" y="3649663"/>
            <a:ext cx="5567362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3363"/>
            <a:ext cx="28956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4C4E-E5B1-471D-B77E-FA5AA3482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5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C9E2-EFE1-4786-AE22-4EE55A0DF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3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3288" y="96838"/>
            <a:ext cx="1822450" cy="6307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4350" y="96838"/>
            <a:ext cx="5316538" cy="6307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F796-2410-4CC9-9DE3-DF2EA8C65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74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3B065-C381-4AC5-A6EE-5B33AA7D3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32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C98C3-3BDC-488D-9303-6C735B475F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64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509D-896B-425C-A177-3F4B6C504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3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25BE-1A71-48FA-8EAE-C6D673820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29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1A17-222D-489A-8474-8675DC950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30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A5A2A-8FE0-4A03-90D4-EF2FC2588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67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84BBD-88AD-41B5-B51A-E7EACE7A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68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D35A-1EFF-4D30-A8C3-3C54E50DF8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2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EE1D8-A984-40AF-9A5A-EA4B145D7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03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08E6-EF60-4924-9B6D-96847FF26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C5E8-6D64-4D2C-9A7F-8DB151BC1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78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08E6-EF60-4924-9B6D-96847FF26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C5E8-6D64-4D2C-9A7F-8DB151BC1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72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08E6-EF60-4924-9B6D-96847FF26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C5E8-6D64-4D2C-9A7F-8DB151BC1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33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08E6-EF60-4924-9B6D-96847FF26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C5E8-6D64-4D2C-9A7F-8DB151BC1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91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08E6-EF60-4924-9B6D-96847FF26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C5E8-6D64-4D2C-9A7F-8DB151BC1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05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08E6-EF60-4924-9B6D-96847FF26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C5E8-6D64-4D2C-9A7F-8DB151BC1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7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08E6-EF60-4924-9B6D-96847FF26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C5E8-6D64-4D2C-9A7F-8DB151BC1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38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08E6-EF60-4924-9B6D-96847FF26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C5E8-6D64-4D2C-9A7F-8DB151BC1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94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08E6-EF60-4924-9B6D-96847FF26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C5E8-6D64-4D2C-9A7F-8DB151BC1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84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08E6-EF60-4924-9B6D-96847FF26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C5E8-6D64-4D2C-9A7F-8DB151BC1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4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6657-5C7B-47D0-81CC-F6E6BA1FFF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26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08E6-EF60-4924-9B6D-96847FF26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C5E8-6D64-4D2C-9A7F-8DB151BC1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24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352800"/>
            <a:ext cx="8610600" cy="1371600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800600"/>
            <a:ext cx="8610600" cy="1371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5812-9BD3-448C-953C-CE468C6E3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19576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708DD-54F5-47F6-A748-66916F0C4F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89836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1462A-C766-4F16-9FCC-9BC1613F4B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16495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886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886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F100-D6C0-4D00-90D3-F2D8399F6B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54386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487C8-F714-4347-AAA6-DFF485BCDE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34815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CBC82-6068-41F7-8E19-2A8A7F568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11431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45B62-DADD-4CC4-819B-B9532F7FDE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59736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551F4-259F-4E3D-B328-56A21030E7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01236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7B9B4-CF48-4F6F-B526-F5456A2AD7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778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8219-0FAB-43DB-9414-6E1DCAC06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189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680B-0D6C-4A69-ADFE-8737B733FF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84527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152400"/>
            <a:ext cx="1981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52400"/>
            <a:ext cx="5791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7CEEC-843D-4609-8939-88C795E6AC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53699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924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371600"/>
            <a:ext cx="38862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8862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80535-EB28-43D2-BF71-4E12627DE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43262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924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371600"/>
            <a:ext cx="38862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66800" y="3848100"/>
            <a:ext cx="38862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05400" y="1371600"/>
            <a:ext cx="38862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59489-AE74-4C95-A746-6869B4923E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1452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924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371600"/>
            <a:ext cx="38862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371600"/>
            <a:ext cx="38862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848100"/>
            <a:ext cx="38862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4D38-008F-461E-9EC5-22A17661AA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04244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52400"/>
            <a:ext cx="79248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6597C-642D-409B-912D-6E6A4F3EFC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05711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A0E-E2E8-40AE-A8E2-30BC0BF11B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E705-70E6-4CC8-8ADA-67964C5AEE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21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A0E-E2E8-40AE-A8E2-30BC0BF11B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E705-70E6-4CC8-8ADA-67964C5AEE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042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A0E-E2E8-40AE-A8E2-30BC0BF11B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E705-70E6-4CC8-8ADA-67964C5AEE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821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A0E-E2E8-40AE-A8E2-30BC0BF11B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E705-70E6-4CC8-8ADA-67964C5AEE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CE3A-E335-49E2-AC31-CA19EEBBC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566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A0E-E2E8-40AE-A8E2-30BC0BF11B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E705-70E6-4CC8-8ADA-67964C5AEE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757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A0E-E2E8-40AE-A8E2-30BC0BF11B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E705-70E6-4CC8-8ADA-67964C5AEE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259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A0E-E2E8-40AE-A8E2-30BC0BF11B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E705-70E6-4CC8-8ADA-67964C5AEE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115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A0E-E2E8-40AE-A8E2-30BC0BF11B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E705-70E6-4CC8-8ADA-67964C5AEE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203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A0E-E2E8-40AE-A8E2-30BC0BF11B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E705-70E6-4CC8-8ADA-67964C5AEE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454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A0E-E2E8-40AE-A8E2-30BC0BF11B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E705-70E6-4CC8-8ADA-67964C5AEE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386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A0E-E2E8-40AE-A8E2-30BC0BF11B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E705-70E6-4CC8-8ADA-67964C5AEE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5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6A950-F900-4E23-B0BB-83BA6EE6F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7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8530-B3C2-44F1-BD81-C164BC26DE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7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AE4F5-65A0-4427-8B57-1C9658EA5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5DA24-629B-441B-99CB-4B84CD367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5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96838"/>
            <a:ext cx="72913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4350" y="1308100"/>
            <a:ext cx="7208838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3513"/>
            <a:ext cx="28956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010B3D-6225-435D-AB6C-4BD166BA55C6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5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A08E6-EF60-4924-9B6D-96847FF261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AC5E8-6D64-4D2C-9A7F-8DB151BC1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9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71600"/>
            <a:ext cx="7924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293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293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293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36C745-895E-4D7F-ADB9-D5F30B65F73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4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27A0E-E2E8-40AE-A8E2-30BC0BF11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8E705-70E6-4CC8-8ADA-67964C5AE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6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359959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Tractor Speed and Boom Height Effects on Spray Coverage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8153400" cy="20574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Eric P. Prostko</a:t>
            </a:r>
            <a:r>
              <a:rPr lang="en-US" sz="2400" i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Glen C. Rains</a:t>
            </a:r>
            <a:r>
              <a:rPr lang="en-US" sz="2400" i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Justin Lanier</a:t>
            </a:r>
            <a:r>
              <a:rPr lang="en-US" sz="2400" i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i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Maryssa Davis</a:t>
            </a:r>
            <a:r>
              <a:rPr lang="en-US" sz="2400" i="1" cap="all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i="1" baseline="30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i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Dept. Crop &amp; Soil Sciences, </a:t>
            </a:r>
            <a:r>
              <a:rPr lang="en-US" sz="2400" i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Dept. of Entomology</a:t>
            </a:r>
          </a:p>
          <a:p>
            <a:r>
              <a:rPr lang="en-US" sz="2400" i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 Crisp County Extension Agent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501" y="6019800"/>
            <a:ext cx="1437481" cy="56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Evaluate the effects of tractor speed and boom height on spray quality</a:t>
            </a:r>
          </a:p>
          <a:p>
            <a:pPr lvl="1"/>
            <a:r>
              <a:rPr lang="en-US" i="1" dirty="0" smtClean="0">
                <a:solidFill>
                  <a:schemeClr val="accent2"/>
                </a:solidFill>
              </a:rPr>
              <a:t>commercial sprayer</a:t>
            </a:r>
          </a:p>
          <a:p>
            <a:pPr lvl="1"/>
            <a:r>
              <a:rPr lang="en-US" i="1" dirty="0" smtClean="0">
                <a:solidFill>
                  <a:schemeClr val="accent2"/>
                </a:solidFill>
              </a:rPr>
              <a:t>Coverage </a:t>
            </a:r>
          </a:p>
          <a:p>
            <a:pPr lvl="1"/>
            <a:r>
              <a:rPr lang="en-US" i="1" dirty="0" smtClean="0">
                <a:solidFill>
                  <a:schemeClr val="accent2"/>
                </a:solidFill>
              </a:rPr>
              <a:t>VMD</a:t>
            </a:r>
            <a:r>
              <a:rPr lang="en-US" i="1" baseline="-25000" dirty="0" smtClean="0">
                <a:solidFill>
                  <a:schemeClr val="accent2"/>
                </a:solidFill>
              </a:rPr>
              <a:t>50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295400"/>
            <a:ext cx="3556000" cy="2667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7160073" y="4611392"/>
            <a:ext cx="157853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87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506" y="-9041"/>
            <a:ext cx="7291388" cy="1143000"/>
          </a:xfrm>
        </p:spPr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954087"/>
            <a:ext cx="3566160" cy="5095875"/>
          </a:xfrm>
        </p:spPr>
        <p:txBody>
          <a:bodyPr/>
          <a:lstStyle/>
          <a:p>
            <a:r>
              <a:rPr lang="en-US" sz="1600" dirty="0" smtClean="0"/>
              <a:t>March 16, 2016</a:t>
            </a:r>
          </a:p>
          <a:p>
            <a:r>
              <a:rPr lang="en-US" sz="1600" dirty="0" smtClean="0"/>
              <a:t>Crisp County</a:t>
            </a:r>
          </a:p>
          <a:p>
            <a:pPr lvl="1"/>
            <a:r>
              <a:rPr lang="en-US" sz="1600" b="1" i="1" u="sng" dirty="0" smtClean="0">
                <a:solidFill>
                  <a:srgbClr val="0070C0"/>
                </a:solidFill>
              </a:rPr>
              <a:t>Steve and Stewart </a:t>
            </a:r>
            <a:r>
              <a:rPr lang="en-US" sz="1600" b="1" i="1" u="sng" dirty="0" err="1" smtClean="0">
                <a:solidFill>
                  <a:srgbClr val="0070C0"/>
                </a:solidFill>
              </a:rPr>
              <a:t>Whelchel</a:t>
            </a:r>
            <a:endParaRPr lang="en-US" sz="1600" b="1" i="1" u="sng" dirty="0" smtClean="0">
              <a:solidFill>
                <a:srgbClr val="0070C0"/>
              </a:solidFill>
            </a:endParaRPr>
          </a:p>
          <a:p>
            <a:r>
              <a:rPr lang="en-US" sz="1600" dirty="0" smtClean="0"/>
              <a:t>JD 4630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80’ boom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20” nozzle spacing</a:t>
            </a:r>
          </a:p>
          <a:p>
            <a:r>
              <a:rPr lang="en-US" sz="1600" dirty="0" smtClean="0"/>
              <a:t>Tractor Speeds</a:t>
            </a:r>
          </a:p>
          <a:p>
            <a:pPr lvl="1"/>
            <a:r>
              <a:rPr lang="en-US" sz="1600" i="1" dirty="0" smtClean="0">
                <a:solidFill>
                  <a:srgbClr val="0070C0"/>
                </a:solidFill>
              </a:rPr>
              <a:t>8.5 and 13.0 MPH</a:t>
            </a:r>
          </a:p>
          <a:p>
            <a:r>
              <a:rPr lang="en-US" sz="1600" dirty="0" smtClean="0"/>
              <a:t>Boom Heights</a:t>
            </a:r>
          </a:p>
          <a:p>
            <a:pPr lvl="1"/>
            <a:r>
              <a:rPr lang="en-US" sz="1600" i="1" dirty="0" smtClean="0">
                <a:solidFill>
                  <a:srgbClr val="0070C0"/>
                </a:solidFill>
              </a:rPr>
              <a:t>40 and 60 in</a:t>
            </a:r>
          </a:p>
          <a:p>
            <a:r>
              <a:rPr lang="en-US" sz="1600" dirty="0" smtClean="0"/>
              <a:t>15 GPA (water + dye)</a:t>
            </a:r>
          </a:p>
          <a:p>
            <a:r>
              <a:rPr lang="en-US" sz="1600" dirty="0" smtClean="0"/>
              <a:t>AI11004VS + AI11006VS spray tips</a:t>
            </a:r>
          </a:p>
          <a:p>
            <a:pPr lvl="1"/>
            <a:r>
              <a:rPr lang="en-US" sz="1600" i="1" dirty="0" smtClean="0">
                <a:solidFill>
                  <a:srgbClr val="0070C0"/>
                </a:solidFill>
              </a:rPr>
              <a:t>45 PSI</a:t>
            </a:r>
          </a:p>
          <a:p>
            <a:r>
              <a:rPr lang="en-US" sz="1600" dirty="0" smtClean="0"/>
              <a:t>30 Kromekote cards (2” X 3”)</a:t>
            </a:r>
          </a:p>
          <a:p>
            <a:pPr lvl="1"/>
            <a:r>
              <a:rPr lang="en-US" sz="1600" i="1" dirty="0" smtClean="0">
                <a:solidFill>
                  <a:srgbClr val="0070C0"/>
                </a:solidFill>
              </a:rPr>
              <a:t>7” X 10’ apart</a:t>
            </a:r>
          </a:p>
          <a:p>
            <a:r>
              <a:rPr lang="en-US" sz="1600" dirty="0" err="1" smtClean="0"/>
              <a:t>Dropletscan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i="1" dirty="0"/>
              <a:t>WRK of Arkansas, </a:t>
            </a:r>
            <a:r>
              <a:rPr lang="en-US" sz="1600" i="1" dirty="0" smtClean="0"/>
              <a:t>LLC</a:t>
            </a:r>
            <a:r>
              <a:rPr lang="en-US" sz="1600" dirty="0" smtClean="0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86600" y="3429000"/>
            <a:ext cx="13716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034" y="3657600"/>
            <a:ext cx="1257300" cy="16764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8760" y="5638800"/>
            <a:ext cx="3627120" cy="10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753" y="1088571"/>
            <a:ext cx="3238005" cy="24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Nozzle Test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066800"/>
            <a:ext cx="4038600" cy="30289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3886200"/>
            <a:ext cx="35560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4453235"/>
            <a:ext cx="2150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JD 4630</a:t>
            </a:r>
          </a:p>
          <a:p>
            <a:r>
              <a:rPr lang="en-US" dirty="0" smtClean="0"/>
              <a:t>80’ Spray Boom</a:t>
            </a:r>
          </a:p>
          <a:p>
            <a:r>
              <a:rPr lang="en-US" dirty="0" smtClean="0"/>
              <a:t>20” nozzle spacing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2016 Speed/Boom Height/Nozzle Test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610600" cy="4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7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Nozzle Test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314450"/>
            <a:ext cx="6629400" cy="4972050"/>
          </a:xfrm>
        </p:spPr>
      </p:pic>
    </p:spTree>
    <p:extLst>
      <p:ext uri="{BB962C8B-B14F-4D97-AF65-F5344CB8AC3E}">
        <p14:creationId xmlns:p14="http://schemas.microsoft.com/office/powerpoint/2010/main" val="16917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Figure 2. The Influence of Tractor Speed </a:t>
            </a:r>
            <a:br>
              <a:rPr lang="en-US" sz="3200" dirty="0" smtClean="0"/>
            </a:br>
            <a:r>
              <a:rPr lang="en-US" sz="3200" dirty="0" smtClean="0"/>
              <a:t>and Boom Height on Spray Coverage (%)</a:t>
            </a:r>
            <a:br>
              <a:rPr lang="en-US" sz="3200" dirty="0" smtClean="0"/>
            </a:br>
            <a:r>
              <a:rPr lang="en-US" sz="2000" i="1" dirty="0" smtClean="0"/>
              <a:t>(15 GPA, 45 PSI, AI11004 and AI11006 nozzles)</a:t>
            </a:r>
            <a:endParaRPr lang="en-US" sz="2000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2629199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4149402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752600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P = 0.4566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1752600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P = 0.9208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96335"/>
            <a:ext cx="3548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*averaged over 2 boom heights (40” and 60”)</a:t>
            </a:r>
          </a:p>
          <a:p>
            <a:r>
              <a:rPr lang="en-US" sz="1200" i="1" dirty="0" smtClean="0">
                <a:solidFill>
                  <a:prstClr val="black"/>
                </a:solidFill>
              </a:rPr>
              <a:t>** averaged over 2 tractor speeds (8.5 and 13.0 MPH)</a:t>
            </a:r>
            <a:endParaRPr lang="en-US" sz="1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Figure 3. The Influence of Tractor Speed </a:t>
            </a:r>
            <a:br>
              <a:rPr lang="en-US" sz="3200" dirty="0" smtClean="0"/>
            </a:br>
            <a:r>
              <a:rPr lang="en-US" sz="3200" dirty="0" smtClean="0"/>
              <a:t>and Boom Height on Droplet Size (VMD</a:t>
            </a:r>
            <a:r>
              <a:rPr lang="en-US" sz="3200" baseline="-25000" dirty="0" smtClean="0"/>
              <a:t>50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2000" i="1" dirty="0" smtClean="0"/>
              <a:t>(15 GPA, 45 PSI, AI11004 and AI11006 nozzles)</a:t>
            </a:r>
            <a:endParaRPr lang="en-US" sz="2000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324835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2010660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7800" y="1752600"/>
            <a:ext cx="947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LSD 0.10 = 3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752600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P = 0.3107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96335"/>
            <a:ext cx="3548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*averaged over 2 boom heights (40” and 60“)</a:t>
            </a:r>
          </a:p>
          <a:p>
            <a:r>
              <a:rPr lang="en-US" sz="1200" i="1" dirty="0" smtClean="0">
                <a:solidFill>
                  <a:prstClr val="black"/>
                </a:solidFill>
              </a:rPr>
              <a:t>** averaged over 2 tractor speeds (8.5 and 13.0 MPH)</a:t>
            </a:r>
            <a:endParaRPr lang="en-US" sz="1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TurboDrop</a:t>
            </a:r>
            <a:r>
              <a:rPr lang="en-US" dirty="0" smtClean="0"/>
              <a:t>® Asymmetrical Dual Fan (Greenleaf Technologies)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3527425" cy="26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529013" cy="264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3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Table 1. The Influence of 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Nozzle System</a:t>
            </a:r>
            <a:r>
              <a:rPr lang="en-US" sz="3600" dirty="0" smtClean="0"/>
              <a:t> on Spray Coverage and VMD</a:t>
            </a:r>
            <a:r>
              <a:rPr lang="en-US" sz="3600" baseline="-25000" dirty="0" smtClean="0"/>
              <a:t>50</a:t>
            </a:r>
            <a:r>
              <a:rPr lang="en-US" sz="3600" dirty="0" smtClean="0"/>
              <a:t> – 2016.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956724"/>
              </p:ext>
            </p:extLst>
          </p:nvPr>
        </p:nvGraphicFramePr>
        <p:xfrm>
          <a:off x="381000" y="1737360"/>
          <a:ext cx="84582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143000"/>
                <a:gridCol w="1012371"/>
                <a:gridCol w="1175657"/>
                <a:gridCol w="1012372"/>
                <a:gridCol w="14478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Nozzle 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Pressure</a:t>
                      </a:r>
                    </a:p>
                    <a:p>
                      <a:pPr algn="ctr"/>
                      <a:r>
                        <a:rPr lang="en-US" sz="2000" dirty="0" smtClean="0"/>
                        <a:t>(PSI)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Speed</a:t>
                      </a:r>
                    </a:p>
                    <a:p>
                      <a:pPr algn="ctr"/>
                      <a:r>
                        <a:rPr lang="en-US" sz="2000" dirty="0" smtClean="0"/>
                        <a:t>(MPH)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Boom Height</a:t>
                      </a:r>
                    </a:p>
                    <a:p>
                      <a:pPr algn="ctr"/>
                      <a:r>
                        <a:rPr lang="en-US" sz="2000" dirty="0" smtClean="0"/>
                        <a:t>(in)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GPA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Coverage</a:t>
                      </a:r>
                    </a:p>
                    <a:p>
                      <a:pPr algn="ctr"/>
                      <a:r>
                        <a:rPr lang="en-US" sz="2000" dirty="0" smtClean="0"/>
                        <a:t>(%)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VMD</a:t>
                      </a:r>
                      <a:r>
                        <a:rPr lang="en-US" sz="2000" baseline="-25000" dirty="0" smtClean="0"/>
                        <a:t>50</a:t>
                      </a:r>
                    </a:p>
                    <a:p>
                      <a:pPr algn="ctr"/>
                      <a:r>
                        <a:rPr lang="en-US" sz="2000" dirty="0" smtClean="0"/>
                        <a:t>(microns)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AI11004VS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9.85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418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AI11006VS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10.20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446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TADF05-D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9.76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LSD (0.10)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NS</a:t>
                      </a:r>
                    </a:p>
                    <a:p>
                      <a:pPr algn="ctr"/>
                      <a:r>
                        <a:rPr lang="en-US" sz="2000" b="1" i="1" dirty="0" smtClean="0"/>
                        <a:t>(P = 0.4142)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6</a:t>
                      </a:r>
                      <a:endParaRPr lang="en-US" sz="2000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CV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3.84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0.79</a:t>
                      </a:r>
                      <a:endParaRPr lang="en-US" sz="2000" b="1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457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- 2016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52600" y="1066800"/>
            <a:ext cx="7086600" cy="3187700"/>
          </a:xfrm>
        </p:spPr>
        <p:txBody>
          <a:bodyPr/>
          <a:lstStyle/>
          <a:p>
            <a:r>
              <a:rPr lang="en-US" sz="2000" dirty="0" smtClean="0"/>
              <a:t>No interaction between speed and boom height</a:t>
            </a:r>
          </a:p>
          <a:p>
            <a:endParaRPr lang="en-US" sz="2000" dirty="0" smtClean="0"/>
          </a:p>
          <a:p>
            <a:r>
              <a:rPr lang="en-US" sz="2000" dirty="0" smtClean="0"/>
              <a:t>No effect of speed or boom height on coverage (P &gt; 0.45)</a:t>
            </a:r>
          </a:p>
          <a:p>
            <a:endParaRPr lang="en-US" sz="2000" dirty="0" smtClean="0"/>
          </a:p>
          <a:p>
            <a:r>
              <a:rPr lang="en-US" sz="2000" dirty="0" smtClean="0"/>
              <a:t>VMD</a:t>
            </a:r>
            <a:r>
              <a:rPr lang="en-US" sz="2000" baseline="-25000" dirty="0" smtClean="0"/>
              <a:t>50</a:t>
            </a:r>
            <a:r>
              <a:rPr lang="en-US" sz="2000" dirty="0" smtClean="0"/>
              <a:t> increased with speed but was not affected by boom height</a:t>
            </a:r>
          </a:p>
          <a:p>
            <a:endParaRPr lang="en-US" sz="2000" baseline="-25000" dirty="0" smtClean="0"/>
          </a:p>
          <a:p>
            <a:r>
              <a:rPr lang="en-US" sz="2000" dirty="0" smtClean="0"/>
              <a:t>2015 results different than 2016 results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sprayer, nozzles, methodology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4343400"/>
            <a:ext cx="3071813" cy="2303859"/>
          </a:xfrm>
        </p:spPr>
      </p:pic>
    </p:spTree>
    <p:extLst>
      <p:ext uri="{BB962C8B-B14F-4D97-AF65-F5344CB8AC3E}">
        <p14:creationId xmlns:p14="http://schemas.microsoft.com/office/powerpoint/2010/main" val="36195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On-Farm vs. UGA Research?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3733800"/>
            <a:ext cx="3429000" cy="2571750"/>
          </a:xfrm>
        </p:spPr>
      </p:pic>
      <p:sp>
        <p:nvSpPr>
          <p:cNvPr id="5" name="TextBox 4"/>
          <p:cNvSpPr txBox="1"/>
          <p:nvPr/>
        </p:nvSpPr>
        <p:spPr>
          <a:xfrm>
            <a:off x="1905000" y="3886200"/>
            <a:ext cx="23134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>
                <a:solidFill>
                  <a:srgbClr val="000000"/>
                </a:solidFill>
              </a:rPr>
              <a:t>Concerns</a:t>
            </a:r>
          </a:p>
          <a:p>
            <a:r>
              <a:rPr lang="en-US" dirty="0">
                <a:solidFill>
                  <a:srgbClr val="000000"/>
                </a:solidFill>
              </a:rPr>
              <a:t>Tractor Speed </a:t>
            </a:r>
          </a:p>
          <a:p>
            <a:r>
              <a:rPr lang="en-US" dirty="0">
                <a:solidFill>
                  <a:srgbClr val="000000"/>
                </a:solidFill>
              </a:rPr>
              <a:t>Boom Height</a:t>
            </a:r>
          </a:p>
          <a:p>
            <a:r>
              <a:rPr lang="en-US" dirty="0">
                <a:solidFill>
                  <a:srgbClr val="000000"/>
                </a:solidFill>
              </a:rPr>
              <a:t>Coverage</a:t>
            </a:r>
          </a:p>
          <a:p>
            <a:r>
              <a:rPr lang="en-US" dirty="0">
                <a:solidFill>
                  <a:srgbClr val="000000"/>
                </a:solidFill>
              </a:rPr>
              <a:t>Quality vs. Quantity?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066800"/>
            <a:ext cx="3527425" cy="2645568"/>
          </a:xfrm>
        </p:spPr>
      </p:pic>
    </p:spTree>
    <p:extLst>
      <p:ext uri="{BB962C8B-B14F-4D97-AF65-F5344CB8AC3E}">
        <p14:creationId xmlns:p14="http://schemas.microsoft.com/office/powerpoint/2010/main" val="38998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:\field pictures\2011 field shots\june 28\Picture 0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4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38843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Questions?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eprostko@uga.edu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www.gaweed.com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5715000"/>
            <a:ext cx="24447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6835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Peanut Weed Control Research</a:t>
            </a:r>
            <a:endParaRPr lang="en-US" dirty="0"/>
          </a:p>
        </p:txBody>
      </p:sp>
      <p:pic>
        <p:nvPicPr>
          <p:cNvPr id="1026" name="Picture 2" descr="L:\field pictures\2016\2016-06-22\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19" y="1457325"/>
            <a:ext cx="67945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6" y="5928377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PE-08B-16</a:t>
            </a:r>
          </a:p>
          <a:p>
            <a:r>
              <a:rPr lang="en-US" dirty="0" smtClean="0"/>
              <a:t>June 22, 2016</a:t>
            </a:r>
          </a:p>
          <a:p>
            <a:r>
              <a:rPr lang="en-US" dirty="0" smtClean="0"/>
              <a:t>56 DAP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Peanut Weed Control Research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5956185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PE-08B-16</a:t>
            </a:r>
          </a:p>
          <a:p>
            <a:r>
              <a:rPr lang="en-US" dirty="0" smtClean="0"/>
              <a:t>August 9, 2016</a:t>
            </a:r>
          </a:p>
          <a:p>
            <a:r>
              <a:rPr lang="en-US" dirty="0" smtClean="0"/>
              <a:t>104 DAP</a:t>
            </a:r>
            <a:endParaRPr lang="en-US" dirty="0"/>
          </a:p>
        </p:txBody>
      </p:sp>
      <p:pic>
        <p:nvPicPr>
          <p:cNvPr id="2050" name="Picture 2" descr="L:\field pictures\2016\2016-08-09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19" y="1308100"/>
            <a:ext cx="67945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6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Growers Peanut Field in 2016</a:t>
            </a:r>
            <a:br>
              <a:rPr lang="en-US" dirty="0" smtClean="0"/>
            </a:br>
            <a:r>
              <a:rPr lang="en-US" dirty="0" smtClean="0"/>
              <a:t>Who Spent $138/A on Herbicides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84350" y="1504421"/>
            <a:ext cx="3527425" cy="470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" y="6603087"/>
            <a:ext cx="11095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August 24, 2016</a:t>
            </a:r>
            <a:endParaRPr lang="en-US" sz="1000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6400" y="1554480"/>
            <a:ext cx="3529013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0" y="4648200"/>
            <a:ext cx="31214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+ 0.3 oz/A Strongarm + </a:t>
            </a:r>
          </a:p>
          <a:p>
            <a:r>
              <a:rPr lang="en-US" dirty="0" smtClean="0"/>
              <a:t>24 oz/A 2,4-DB</a:t>
            </a:r>
          </a:p>
          <a:p>
            <a:endParaRPr lang="en-US" dirty="0"/>
          </a:p>
          <a:p>
            <a:r>
              <a:rPr lang="en-US" dirty="0" smtClean="0"/>
              <a:t>$55/A for hand-weeding (2X)</a:t>
            </a:r>
          </a:p>
          <a:p>
            <a:r>
              <a:rPr lang="en-US" dirty="0" smtClean="0"/>
              <a:t>5250 lb/A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 bad combination????</a:t>
            </a:r>
            <a:endParaRPr lang="en-US" dirty="0"/>
          </a:p>
        </p:txBody>
      </p:sp>
      <p:pic>
        <p:nvPicPr>
          <p:cNvPr id="2050" name="Picture 2" descr="L:\field pictures\2015 field pictures\2015-06-23\03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4600" y="1371600"/>
            <a:ext cx="492252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4800600" cy="249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4267200" y="2667000"/>
            <a:ext cx="53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4267200" y="26670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761933" y="30538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6 ft</a:t>
            </a:r>
          </a:p>
        </p:txBody>
      </p:sp>
    </p:spTree>
    <p:extLst>
      <p:ext uri="{BB962C8B-B14F-4D97-AF65-F5344CB8AC3E}">
        <p14:creationId xmlns:p14="http://schemas.microsoft.com/office/powerpoint/2010/main" val="38521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Herbicide Efficacy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548665"/>
              </p:ext>
            </p:extLst>
          </p:nvPr>
        </p:nvGraphicFramePr>
        <p:xfrm>
          <a:off x="1935162" y="12954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786" y="1918138"/>
            <a:ext cx="16380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>
                <a:solidFill>
                  <a:srgbClr val="000000"/>
                </a:solidFill>
              </a:rPr>
              <a:t>Coverage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Nozzle Type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GPA</a:t>
            </a:r>
          </a:p>
          <a:p>
            <a:r>
              <a:rPr lang="en-US" dirty="0">
                <a:solidFill>
                  <a:srgbClr val="000000"/>
                </a:solidFill>
              </a:rPr>
              <a:t>Pressure</a:t>
            </a:r>
          </a:p>
          <a:p>
            <a:r>
              <a:rPr lang="en-US" dirty="0">
                <a:solidFill>
                  <a:srgbClr val="000000"/>
                </a:solidFill>
              </a:rPr>
              <a:t>Boom Height</a:t>
            </a:r>
          </a:p>
          <a:p>
            <a:r>
              <a:rPr lang="en-US" dirty="0">
                <a:solidFill>
                  <a:srgbClr val="000000"/>
                </a:solidFill>
              </a:rPr>
              <a:t>Tractor </a:t>
            </a:r>
            <a:r>
              <a:rPr lang="en-US" dirty="0" smtClean="0">
                <a:solidFill>
                  <a:srgbClr val="000000"/>
                </a:solidFill>
              </a:rPr>
              <a:t>Speed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Time of Day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752600" y="2667000"/>
            <a:ext cx="1905000" cy="1283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60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8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>
            <a:off x="4876800" y="5257800"/>
            <a:ext cx="990600" cy="533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6096000" y="5791200"/>
            <a:ext cx="990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4886269" y="550970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2136" y="5793982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30”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590800" y="5257800"/>
            <a:ext cx="2133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531547" y="529417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0930" y="188273"/>
            <a:ext cx="7582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Speed/Boom Height Test – UGA Ponder Farm</a:t>
            </a:r>
            <a:endParaRPr lang="en-US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7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Figure 1. Tractor Speed Effects on Spray Coverage (%) – 30” Boom Height – 15 GPA (2015)  </a:t>
            </a:r>
            <a:endParaRPr lang="en-US" sz="2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017435"/>
              </p:ext>
            </p:extLst>
          </p:nvPr>
        </p:nvGraphicFramePr>
        <p:xfrm>
          <a:off x="609600" y="1371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" y="6469294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2600" y="2188205"/>
            <a:ext cx="1362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8003DG (40 PSI)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3147869"/>
            <a:ext cx="1362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8004DG (53 PSI)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PP_SAGRI_PRT_Harvest_Time">
  <a:themeElements>
    <a:clrScheme name="PPP_SAGRI_PRT_Harvest_Time 15">
      <a:dk1>
        <a:srgbClr val="000000"/>
      </a:dk1>
      <a:lt1>
        <a:srgbClr val="B2B2B2"/>
      </a:lt1>
      <a:dk2>
        <a:srgbClr val="003366"/>
      </a:dk2>
      <a:lt2>
        <a:srgbClr val="808080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AGRI_PRT_Harvest_Ti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AGRI_PRT_Harvest_T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GRI_PRT_Harvest_T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GRI_PRT_Harvest_T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GRI_PRT_Harvest_T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GRI_PRT_Harvest_T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GRI_PRT_Harvest_T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GRI_PRT_Harvest_T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GRI_PRT_Harvest_T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GRI_PRT_Harvest_T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GRI_PRT_Harvest_T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GRI_PRT_Harvest_T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GRI_PRT_Harvest_T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GRI_PRT_Harvest_Time 13">
        <a:dk1>
          <a:srgbClr val="000000"/>
        </a:dk1>
        <a:lt1>
          <a:srgbClr val="B2B2B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GRI_PRT_Harvest_Time 14">
        <a:dk1>
          <a:srgbClr val="000000"/>
        </a:dk1>
        <a:lt1>
          <a:srgbClr val="B2B2B2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GRI_PRT_Harvest_Time 15">
        <a:dk1>
          <a:srgbClr val="000000"/>
        </a:dk1>
        <a:lt1>
          <a:srgbClr val="B2B2B2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GRI_PRT_Harvest_Time 16">
        <a:dk1>
          <a:srgbClr val="000000"/>
        </a:dk1>
        <a:lt1>
          <a:srgbClr val="B2B2B2"/>
        </a:lt1>
        <a:dk2>
          <a:srgbClr val="6633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10228</TotalTime>
  <Words>538</Words>
  <Application>Microsoft Office PowerPoint</Application>
  <PresentationFormat>On-screen Show (4:3)</PresentationFormat>
  <Paragraphs>155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Peanuts</vt:lpstr>
      <vt:lpstr>Office Theme</vt:lpstr>
      <vt:lpstr>PPP_SAGRI_PRT_Harvest_Time</vt:lpstr>
      <vt:lpstr>4_Office Theme</vt:lpstr>
      <vt:lpstr>Tractor Speed and Boom Height Effects on Spray Coverage</vt:lpstr>
      <vt:lpstr>On-Farm vs. UGA Research?</vt:lpstr>
      <vt:lpstr>2016 Peanut Weed Control Research</vt:lpstr>
      <vt:lpstr>2016 Peanut Weed Control Research</vt:lpstr>
      <vt:lpstr>A Growers Peanut Field in 2016 Who Spent $138/A on Herbicides</vt:lpstr>
      <vt:lpstr>Is this a bad combination????</vt:lpstr>
      <vt:lpstr>Herbicide Efficacy</vt:lpstr>
      <vt:lpstr>PowerPoint Presentation</vt:lpstr>
      <vt:lpstr>Figure 1. Tractor Speed Effects on Spray Coverage (%) – 30” Boom Height – 15 GPA (2015)  </vt:lpstr>
      <vt:lpstr>Objective</vt:lpstr>
      <vt:lpstr>Materials and Methods</vt:lpstr>
      <vt:lpstr>2016 Nozzle Test</vt:lpstr>
      <vt:lpstr>2016 Speed/Boom Height/Nozzle Test</vt:lpstr>
      <vt:lpstr>2016 Nozzle Test</vt:lpstr>
      <vt:lpstr>Figure 2. The Influence of Tractor Speed  and Boom Height on Spray Coverage (%) (15 GPA, 45 PSI, AI11004 and AI11006 nozzles)</vt:lpstr>
      <vt:lpstr>Figure 3. The Influence of Tractor Speed  and Boom Height on Droplet Size (VMD50) (15 GPA, 45 PSI, AI11004 and AI11006 nozzles)</vt:lpstr>
      <vt:lpstr>TurboDrop® Asymmetrical Dual Fan (Greenleaf Technologies)</vt:lpstr>
      <vt:lpstr>Table 1. The Influence of Nozzle System on Spray Coverage and VMD50 – 2016.</vt:lpstr>
      <vt:lpstr>Summary - 2016</vt:lpstr>
      <vt:lpstr>PowerPoint Presentation</vt:lpstr>
    </vt:vector>
  </TitlesOfParts>
  <Company>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Peanut Weed Control – 2015 (Valor-Based Programs)</dc:title>
  <dc:creator>Eric P. Prostko</dc:creator>
  <cp:lastModifiedBy>Eric P. Prostko</cp:lastModifiedBy>
  <cp:revision>54</cp:revision>
  <cp:lastPrinted>2016-09-29T12:35:44Z</cp:lastPrinted>
  <dcterms:created xsi:type="dcterms:W3CDTF">2016-05-16T20:26:45Z</dcterms:created>
  <dcterms:modified xsi:type="dcterms:W3CDTF">2016-12-05T13:23:08Z</dcterms:modified>
</cp:coreProperties>
</file>