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8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9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0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1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  <p:sldMasterId id="2147483716" r:id="rId3"/>
    <p:sldMasterId id="2147483737" r:id="rId4"/>
    <p:sldMasterId id="2147483768" r:id="rId5"/>
    <p:sldMasterId id="2147483789" r:id="rId6"/>
    <p:sldMasterId id="2147483894" r:id="rId7"/>
    <p:sldMasterId id="2147483915" r:id="rId8"/>
    <p:sldMasterId id="2147483949" r:id="rId9"/>
    <p:sldMasterId id="2147483983" r:id="rId10"/>
    <p:sldMasterId id="2147484005" r:id="rId11"/>
    <p:sldMasterId id="2147484025" r:id="rId12"/>
  </p:sldMasterIdLst>
  <p:notesMasterIdLst>
    <p:notesMasterId r:id="rId62"/>
  </p:notesMasterIdLst>
  <p:handoutMasterIdLst>
    <p:handoutMasterId r:id="rId63"/>
  </p:handoutMasterIdLst>
  <p:sldIdLst>
    <p:sldId id="257" r:id="rId13"/>
    <p:sldId id="289" r:id="rId14"/>
    <p:sldId id="351" r:id="rId15"/>
    <p:sldId id="352" r:id="rId16"/>
    <p:sldId id="268" r:id="rId17"/>
    <p:sldId id="327" r:id="rId18"/>
    <p:sldId id="306" r:id="rId19"/>
    <p:sldId id="301" r:id="rId20"/>
    <p:sldId id="302" r:id="rId21"/>
    <p:sldId id="274" r:id="rId22"/>
    <p:sldId id="336" r:id="rId23"/>
    <p:sldId id="331" r:id="rId24"/>
    <p:sldId id="332" r:id="rId25"/>
    <p:sldId id="340" r:id="rId26"/>
    <p:sldId id="295" r:id="rId27"/>
    <p:sldId id="282" r:id="rId28"/>
    <p:sldId id="339" r:id="rId29"/>
    <p:sldId id="259" r:id="rId30"/>
    <p:sldId id="300" r:id="rId31"/>
    <p:sldId id="285" r:id="rId32"/>
    <p:sldId id="350" r:id="rId33"/>
    <p:sldId id="329" r:id="rId34"/>
    <p:sldId id="330" r:id="rId35"/>
    <p:sldId id="314" r:id="rId36"/>
    <p:sldId id="316" r:id="rId37"/>
    <p:sldId id="311" r:id="rId38"/>
    <p:sldId id="355" r:id="rId39"/>
    <p:sldId id="337" r:id="rId40"/>
    <p:sldId id="338" r:id="rId41"/>
    <p:sldId id="328" r:id="rId42"/>
    <p:sldId id="319" r:id="rId43"/>
    <p:sldId id="269" r:id="rId44"/>
    <p:sldId id="308" r:id="rId45"/>
    <p:sldId id="270" r:id="rId46"/>
    <p:sldId id="297" r:id="rId47"/>
    <p:sldId id="298" r:id="rId48"/>
    <p:sldId id="286" r:id="rId49"/>
    <p:sldId id="304" r:id="rId50"/>
    <p:sldId id="344" r:id="rId51"/>
    <p:sldId id="345" r:id="rId52"/>
    <p:sldId id="346" r:id="rId53"/>
    <p:sldId id="347" r:id="rId54"/>
    <p:sldId id="348" r:id="rId55"/>
    <p:sldId id="349" r:id="rId56"/>
    <p:sldId id="341" r:id="rId57"/>
    <p:sldId id="342" r:id="rId58"/>
    <p:sldId id="343" r:id="rId59"/>
    <p:sldId id="312" r:id="rId60"/>
    <p:sldId id="26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3180" y="-15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inches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Sheet1!$A$2:$A$12</c:f>
              <c:strCache>
                <c:ptCount val="11"/>
                <c:pt idx="0">
                  <c:v>AR</c:v>
                </c:pt>
                <c:pt idx="1">
                  <c:v>IL</c:v>
                </c:pt>
                <c:pt idx="2">
                  <c:v>IN</c:v>
                </c:pt>
                <c:pt idx="3">
                  <c:v>IA</c:v>
                </c:pt>
                <c:pt idx="4">
                  <c:v>KS</c:v>
                </c:pt>
                <c:pt idx="5">
                  <c:v>MN</c:v>
                </c:pt>
                <c:pt idx="6">
                  <c:v>MO</c:v>
                </c:pt>
                <c:pt idx="7">
                  <c:v>NE</c:v>
                </c:pt>
                <c:pt idx="8">
                  <c:v>ND</c:v>
                </c:pt>
                <c:pt idx="9">
                  <c:v>OH</c:v>
                </c:pt>
                <c:pt idx="10">
                  <c:v>SD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23</c:v>
                </c:pt>
                <c:pt idx="1">
                  <c:v>19</c:v>
                </c:pt>
                <c:pt idx="2">
                  <c:v>16</c:v>
                </c:pt>
                <c:pt idx="3">
                  <c:v>23.4</c:v>
                </c:pt>
                <c:pt idx="4">
                  <c:v>21.5</c:v>
                </c:pt>
                <c:pt idx="5">
                  <c:v>24</c:v>
                </c:pt>
                <c:pt idx="6">
                  <c:v>18</c:v>
                </c:pt>
                <c:pt idx="7">
                  <c:v>24.5</c:v>
                </c:pt>
                <c:pt idx="8">
                  <c:v>17.600000000000001</c:v>
                </c:pt>
                <c:pt idx="9">
                  <c:v>13.8</c:v>
                </c:pt>
                <c:pt idx="10">
                  <c:v>26.6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836032"/>
        <c:axId val="51837952"/>
      </c:barChart>
      <c:catAx>
        <c:axId val="51836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State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51837952"/>
        <c:crosses val="autoZero"/>
        <c:auto val="1"/>
        <c:lblAlgn val="ctr"/>
        <c:lblOffset val="100"/>
        <c:noMultiLvlLbl val="0"/>
      </c:catAx>
      <c:valAx>
        <c:axId val="518379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Row Width (in)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1836032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F1248-03ED-4239-BD4C-82EC0AACAF2F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DC118-AA57-4D62-9400-F230CD6B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6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21989-6430-4AD7-A0E5-227AAF80832B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64281-B82A-4B80-A49D-81BB7288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1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64281-B82A-4B80-A49D-81BB72887D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3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878C729E-44B7-4282-BFD4-2CF778554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1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04B1-D516-430C-923B-1D405C93C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781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4B38-85E6-4D47-AEF9-D10DDE941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838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7EACE-02CE-4E99-A5ED-DD7B563CA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606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E6E32-A175-4415-9BD1-D1F72120C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033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0EBC8-255A-4746-A350-EC0188E78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137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2A24A-4746-45B1-87E1-B18E057D0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870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CD24-5158-451E-8B21-26E152434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919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878C729E-44B7-4282-BFD4-2CF778554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073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2386-B433-4C19-AFF2-3735EE03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555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BBF77-A81A-49DA-A278-9C27B9FD5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36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97BC-063A-4C0C-AF16-453E32280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7234D-7692-449C-A5F2-F36C35C34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04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62C7D-BF88-4CA7-A2B7-B108A53B1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928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D2D0-18EA-4BA9-AA0F-740DD6B9F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028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312E-EF84-4C5F-919F-EC7745EA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650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8383-10C9-4BC3-907F-968DDC7E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74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0684A-0129-4D1F-897C-5CBC77508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43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04B1-D516-430C-923B-1D405C93C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040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7234D-7692-449C-A5F2-F36C35C34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852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09632-8ECB-4FBA-A434-A1FC6F7DC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71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7269-EA6E-4FB2-9183-758D15181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384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C8169-F7B6-40A6-BF14-64E2A2B90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37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09632-8ECB-4FBA-A434-A1FC6F7DC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558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0B478-2719-4B75-9B54-170F444E2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6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5A05-8A72-4006-8FD8-E03F3D286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937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6526B-8083-4C9F-999B-BF51B6AEC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969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5A6E7-4368-4CD0-8B2F-DF9892094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353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1893F-E2E5-4D56-8BAF-5F3848AAF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023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A3E9B-11C2-410C-8FA9-CF02847C4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016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E1638F28-79C3-4D8D-BAFB-27DAD20F4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19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C2673-F357-4832-93FC-90D15867F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215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62E26-BC72-48A0-89D7-24DA19EF2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878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B66FF-6752-44B1-BDC6-D6EA940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81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7269-EA6E-4FB2-9183-758D15181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608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65ACB-B9E2-43F3-A532-7E8C802FF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154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79F1-D9A9-4715-BB7D-BB1956B9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453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C376A-B4AA-448F-B2DF-EFCC3687E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504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CDB8-7F98-4827-A5D8-169B4ADE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189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4C98A-890E-453E-BFC4-C199E33D3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229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17E7-78C3-4E49-9D03-3A86386F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739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A0AE0-DADB-4ADF-A73D-10FB0CF01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463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BAE99-9719-490D-889B-3DA0DD487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067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7C77-D586-4368-A9DE-FCAB0AB01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344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65A5-3696-41F6-8533-1F4CE330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08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C8169-F7B6-40A6-BF14-64E2A2B90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795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1902-FA4A-4018-A756-9765EB5C9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20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5A2DA-B4D1-4171-8847-CAA8243D2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820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F6A10-D617-4B26-9FA0-0AA1CFB0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044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FC05-B39D-4A46-8923-42665AA9C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082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57BE6-B458-49F6-9D61-F722869C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135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486AF-4A50-4CD0-B731-88D6C99FA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551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305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545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31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95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0B478-2719-4B75-9B54-170F444E2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785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528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562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965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176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080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947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742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243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E3558B3E-C32B-4AC7-8503-4AC16E5C1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355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EB7E9-58CB-430B-8BDE-319E45453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0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5A05-8A72-4006-8FD8-E03F3D286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2630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97E9-85D4-4D83-A593-2FC90C94C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393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2EA16-5447-4D26-A219-230F2FD15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99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7CA1B-B8B1-4AEA-91F1-13CB63900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840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237F5-302B-4DF1-9A66-AE5240750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206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138E-B967-4EB5-950F-8FA993A6D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063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68FA6-CB97-4AA2-9560-EEDB240FA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516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1C99-5C1E-466E-8B8D-88CA0CA70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267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514A2-279E-4E07-B36C-4F5E17C41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54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75732-EB9B-4D2A-80FE-52D87DED4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018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E36C8-1C29-4784-AB34-F001F8632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4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6526B-8083-4C9F-999B-BF51B6AEC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079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D43B-E2AF-436B-A67B-D505ED2AD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61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2B97C-079F-4AF9-9011-D132C26B1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284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ACD1A-F11A-459F-A88E-9EBB5E0EC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952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0C7C8-EB9A-4E87-9BAF-ECD598980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448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B82B9-18CD-48A4-9280-3FAB319A4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16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C9A46-6973-44BB-AE15-9D1AC2D34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107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18FF8-277D-44DD-AC16-971F9915E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616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92559-B74D-47D3-AA46-164FA365B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434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8166-151C-4395-A416-763A63867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664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4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5A6E7-4368-4CD0-8B2F-DF9892094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641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192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0381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3845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6779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2966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0649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66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2646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200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6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1893F-E2E5-4D56-8BAF-5F3848AAF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4800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6184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315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1693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9094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162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6157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1847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5558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71384E3-8A46-4451-9DB9-37946CC28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40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AD000-4CFE-4F41-A1A4-B59CAB944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5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2386-B433-4C19-AFF2-3735EE03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52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A3E9B-11C2-410C-8FA9-CF02847C4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4434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732CE-FFA4-40AF-B687-21BCFB8FE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096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97457-E9C3-467D-AE6C-AD5E052F3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2052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D74BD-68DD-4FE6-8CB1-4A6DFA02E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433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4E431-701A-4959-B92B-A88E43029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7369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C6783-2527-487E-B265-3246C2613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3581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4E3C4-E955-44CD-BA23-A1C3F144F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9089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992C6-E849-48E8-8E24-019E5ECB6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974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99CCA-5D3F-4627-BECB-E7B6D955C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2722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64952-4273-42AE-9153-F602A7E6C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5401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1157D-4FA9-4401-9B8F-2D932352F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6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A4E6234-20C3-48BE-A268-B5E62F292897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55B9FC7-84EB-4D31-AA31-A7B194B3B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6601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4CC08-B651-40AD-BB4E-175159F47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52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5A17D92-F510-4FF6-B5A8-9371A2CBF08E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B107B21-5EDF-4D1C-A705-9764A9A3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64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AEC990E-B0FD-4207-BE5C-D2E925EAB917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95DCC69-2951-483E-B870-B82955A9B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09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4C8C847-0DBA-4621-B4F4-A7AB82D47B87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36CFA51-C1A8-432A-9A99-4A5AF8725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40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6FA5D1E-1FEA-40F1-B7FA-16E2B06A26F5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873ABB0-E982-4F72-97DC-3B8DB068F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85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79108DB-B0F2-4940-9087-1344467AF642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8B3DE40-5617-4877-9C5F-A928A0CF9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5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260FD18-1A42-446D-BC51-DAC9EA0C01D5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7957EF5-47A0-42DE-94FD-22B72AFE2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8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DDEA282-BA4F-43D0-BB98-BF35AE3D1D2F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B35F6A9-F1F7-4887-82CE-7E2229965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78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8811DBA-EF83-4E6F-ADA0-BCCF055E723A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3429D15-E02A-410E-810C-3B083305D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1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BBF77-A81A-49DA-A278-9C27B9FD5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66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AEA01E6-722F-4573-9A63-4532C52F2F72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0DF4734-D389-4871-9AF6-6D2787270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6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5D07AB4-5452-4FB1-B593-276F03A7FF7B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7A8CC61-73B2-44BE-8F8A-CEE5A9430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82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A9029B0-8824-4E88-8A43-5E303410C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03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5B149C2-4DA2-4764-A680-9D3ABC6B2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93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45B05-6042-4305-B19D-FA2021035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07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AC020-4626-4777-896D-4669486C3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7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23291-0FA0-4949-9312-A2853588A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83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5552-31F7-44FE-B1DA-317DDB5ED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01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5C7F6-E62C-4BCF-94C6-52F62C737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63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0AD0-94C5-4207-9BDA-492447EE4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97BC-063A-4C0C-AF16-453E32280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28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85FA6-6F99-41F5-A087-FB8D87076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91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111E8-5AF0-40B8-B48E-1C7B10000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799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8B972-5CD8-47BD-85B5-8744F6E59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9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6834D-ADB0-4A44-93CA-31424D722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2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7225C-16BE-4121-A284-F6081C742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58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C84E5-6C74-47E5-8EBF-11665CB2A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5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242FE-ABBE-4C77-9396-F0465F738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502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679-F19E-4E0D-86CE-03135B808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28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42CA5-D202-4517-97F7-CF765533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60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01BA6-183D-4E85-9A6F-D137CD52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9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62C7D-BF88-4CA7-A2B7-B108A53B1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920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42134-6DD7-4837-904E-BBFB5ADA3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90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B65A8-944A-462D-860E-15556A2A4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4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0B242-A267-4AD3-9068-F3633DA65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31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fld id="{3B1729A5-F10A-4D7E-AE97-36AAC9A3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4816"/>
      </p:ext>
    </p:extLst>
  </p:cSld>
  <p:clrMapOvr>
    <a:masterClrMapping/>
  </p:clrMapOvr>
  <p:transition spd="slow">
    <p:circl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CAC892-C30F-4788-8295-9939C667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41480"/>
      </p:ext>
    </p:extLst>
  </p:cSld>
  <p:clrMapOvr>
    <a:masterClrMapping/>
  </p:clrMapOvr>
  <p:transition spd="slow">
    <p:circl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1472EA-3560-4DEE-8BDE-022E241BE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12314"/>
      </p:ext>
    </p:extLst>
  </p:cSld>
  <p:clrMapOvr>
    <a:masterClrMapping/>
  </p:clrMapOvr>
  <p:transition spd="slow">
    <p:circl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7AE-8CBA-4662-9B99-E888A74E5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02530"/>
      </p:ext>
    </p:extLst>
  </p:cSld>
  <p:clrMapOvr>
    <a:masterClrMapping/>
  </p:clrMapOvr>
  <p:transition spd="slow">
    <p:circl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50F9F1-1390-4D22-A937-0226FDA77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2844"/>
      </p:ext>
    </p:extLst>
  </p:cSld>
  <p:clrMapOvr>
    <a:masterClrMapping/>
  </p:clrMapOvr>
  <p:transition spd="slow">
    <p:circl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8CE536-1C6E-4BDC-98AA-12B35ED6C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5867"/>
      </p:ext>
    </p:extLst>
  </p:cSld>
  <p:clrMapOvr>
    <a:masterClrMapping/>
  </p:clrMapOvr>
  <p:transition spd="slow">
    <p:circl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AD83A4-D567-4DF9-9FF4-B3757A9BB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04171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D2D0-18EA-4BA9-AA0F-740DD6B9F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45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9FB744-3942-4FE7-8D79-69D1276B1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45286"/>
      </p:ext>
    </p:extLst>
  </p:cSld>
  <p:clrMapOvr>
    <a:masterClrMapping/>
  </p:clrMapOvr>
  <p:transition spd="slow">
    <p:circl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80ABC-692E-4BDE-9086-827B1B781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620"/>
      </p:ext>
    </p:extLst>
  </p:cSld>
  <p:clrMapOvr>
    <a:masterClrMapping/>
  </p:clrMapOvr>
  <p:transition spd="slow">
    <p:circl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31162C-CFFC-4D5C-8918-92F30A33E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48369"/>
      </p:ext>
    </p:extLst>
  </p:cSld>
  <p:clrMapOvr>
    <a:masterClrMapping/>
  </p:clrMapOvr>
  <p:transition spd="slow">
    <p:circl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261171-AC55-4354-AC63-CCC418784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87153"/>
      </p:ext>
    </p:extLst>
  </p:cSld>
  <p:clrMapOvr>
    <a:masterClrMapping/>
  </p:clrMapOvr>
  <p:transition spd="slow">
    <p:circl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CB7A3-6171-4F49-891A-A4420417F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0544"/>
      </p:ext>
    </p:extLst>
  </p:cSld>
  <p:clrMapOvr>
    <a:masterClrMapping/>
  </p:clrMapOvr>
  <p:transition spd="slow">
    <p:circl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1F21-CB0A-466E-90F9-33A9DA4E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921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15423088-4E11-43FD-9B2E-5A3E9D5C8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04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5346B-33AC-4459-8BBB-F6A57D904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20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1BB6-DF1B-49F4-948C-27E1144D5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41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3BE1D-E4F3-4FF8-9BA7-6190AE84C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2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312E-EF84-4C5F-919F-EC7745EA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435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72D95-1E48-4D1C-913B-794CF924F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371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B8E0-7671-42C5-BD92-12A88AD2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40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28D8F-EF0E-4EE8-BC0E-EACB26F24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098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7CE3D-C9C6-4BBF-A9BF-2263BC9FB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728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E0A4-20BA-4DFD-98F6-666991396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428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65E8-7022-4817-A24E-4FB26015D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964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967C7-8467-43DF-982E-1D6AD5008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807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23A1-9F38-4269-9532-5541C9927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09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50F7A-82FB-4257-9A8D-215C3A4A2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462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FF15C-0B25-4347-81DC-13A293CAD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9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8383-10C9-4BC3-907F-968DDC7E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805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BF9A-7D67-45EB-B904-411B3887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49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9AADC-B2F0-4C1F-B909-64953F451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975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BBD2-74E2-4723-B728-B0A5126B7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42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C4D94-75C6-448C-B3F3-D0FA3DA25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108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C422-0D43-49B1-9BB4-2B6E554E5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328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70A35-B7A3-4AEC-B146-A7807D988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525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E5E82D7C-B4F4-4348-85B8-8AB5D64F9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76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D8DAD-35C5-430D-AEBF-23AE38D1C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141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73387-652B-4C6C-BF5C-060265B44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650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00E2E-299E-4D61-9A48-414CB01D9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3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0684A-0129-4D1F-897C-5CBC77508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65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9B6E5-75FA-4569-8C76-D25352334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010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FEB92-F526-4D7E-AABF-81A6D548F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308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B6A75-1F04-4986-A2B2-A4CBEE936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863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A1D0E-70CD-4824-A423-7C3687B67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294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0923-15FA-4CDA-8A86-E8517AD1B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917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4D7A-056A-4F19-82E8-B55CF366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768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3C541-F912-40BE-8F8D-A7068B6C3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29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66F94-F67F-4669-BD4C-C595FFD8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281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09E6E-4237-469F-9D30-1211F50F7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242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D36D7-E017-4289-AD7A-B40767E50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7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1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219DB-D612-4653-B4DE-A1797549C75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1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11F57B-47E7-41AB-8702-3083779A6C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3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  <p:sldLayoutId id="2147484003" r:id="rId20"/>
    <p:sldLayoutId id="2147484004" r:id="rId2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0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PP_SAGRI_TXT_Soybean_Pa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A5CB36-CF52-4F5B-90F9-7B81535422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3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0FFDC51F-1507-441E-B0C6-A7364A491237}" type="datetimeFigureOut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AB2F6827-BAE2-45C4-90FC-1C01F7762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3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E7E053-33AD-4149-B6C9-5A80EC41A9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4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P_SAGRI_TXT_Soybean_Pa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16427-D590-403C-AD5C-A0426772E6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4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7B89CF-1E98-410D-BB7B-5CE1B97F266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B19A86-51F8-4646-B703-083636DAE0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219DB-D612-4653-B4DE-A1797549C75B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9CC75-32B6-434E-8578-70CDAA7FA9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3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  <p:sldLayoutId id="2147483933" r:id="rId18"/>
    <p:sldLayoutId id="2147483934" r:id="rId19"/>
    <p:sldLayoutId id="2147483935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5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microsoft.com/office/2007/relationships/hdphoto" Target="../media/hdphoto3.wd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8400" y="1524000"/>
            <a:ext cx="2895600" cy="1470025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>
                <a:solidFill>
                  <a:srgbClr val="FFFF00"/>
                </a:solidFill>
              </a:rPr>
              <a:t>2016 Soybean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886200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Eric P. Prostko</a:t>
            </a:r>
          </a:p>
          <a:p>
            <a:pPr algn="ctr" eaLnBrk="1" hangingPunct="1"/>
            <a:r>
              <a:rPr lang="en-US" altLang="en-US" dirty="0" smtClean="0"/>
              <a:t>Professor and Extension Weed Specialist</a:t>
            </a:r>
          </a:p>
          <a:p>
            <a:pPr algn="ctr" eaLnBrk="1" hangingPunct="1"/>
            <a:r>
              <a:rPr lang="en-US" altLang="en-US" dirty="0" smtClean="0"/>
              <a:t>Dept. Crop &amp; Soil Sciences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12668" r="28641" b="62532"/>
          <a:stretch/>
        </p:blipFill>
        <p:spPr bwMode="auto">
          <a:xfrm>
            <a:off x="3505200" y="5486400"/>
            <a:ext cx="1981200" cy="7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42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For Growers in Peanut/Cotton Rotations Who Want to Protect Valor and Reflex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6096000" cy="4572000"/>
          </a:xfrm>
        </p:spPr>
        <p:txBody>
          <a:bodyPr/>
          <a:lstStyle/>
          <a:p>
            <a:pPr>
              <a:defRPr/>
            </a:pPr>
            <a:r>
              <a:rPr lang="en-US" sz="1600" u="sng" dirty="0" smtClean="0"/>
              <a:t>RR Soybeans</a:t>
            </a:r>
          </a:p>
          <a:p>
            <a:pPr lvl="1">
              <a:defRPr/>
            </a:pPr>
            <a:r>
              <a:rPr lang="en-US" sz="1600" b="1" i="1" dirty="0" smtClean="0"/>
              <a:t>Warrant or Dual Magnum or Zidua or Anthem  fb Glyphosate + Reflex (</a:t>
            </a:r>
            <a:r>
              <a:rPr lang="en-US" sz="1600" b="1" i="1" dirty="0" err="1" smtClean="0"/>
              <a:t>Flexstar</a:t>
            </a:r>
            <a:r>
              <a:rPr lang="en-US" sz="1600" b="1" i="1" dirty="0" smtClean="0"/>
              <a:t> GT) or Glyphosate  + Prefix/Statement or Warrant Ultra</a:t>
            </a:r>
          </a:p>
          <a:p>
            <a:pPr lvl="1">
              <a:defRPr/>
            </a:pPr>
            <a:endParaRPr lang="en-US" sz="1600" b="1" i="1" dirty="0" smtClean="0"/>
          </a:p>
          <a:p>
            <a:pPr lvl="1">
              <a:defRPr/>
            </a:pPr>
            <a:r>
              <a:rPr lang="en-US" sz="1600" b="1" i="1" dirty="0" smtClean="0"/>
              <a:t>Tricor or Boundary or Canopy or Authority MTZ (</a:t>
            </a:r>
            <a:r>
              <a:rPr lang="en-US" sz="1600" b="1" i="1" dirty="0" err="1" smtClean="0"/>
              <a:t>metribuzin</a:t>
            </a:r>
            <a:r>
              <a:rPr lang="en-US" sz="1600" b="1" i="1" dirty="0" smtClean="0"/>
              <a:t> herbicides) fb Glyphosate + Reflex (</a:t>
            </a:r>
            <a:r>
              <a:rPr lang="en-US" sz="1600" b="1" i="1" dirty="0" err="1" smtClean="0"/>
              <a:t>Flexstar</a:t>
            </a:r>
            <a:r>
              <a:rPr lang="en-US" sz="1600" b="1" i="1" dirty="0" smtClean="0"/>
              <a:t> GT) or Glyphosate + Prefix/Statement or Warrant Ultra</a:t>
            </a:r>
          </a:p>
          <a:p>
            <a:pPr lvl="1">
              <a:defRPr/>
            </a:pPr>
            <a:endParaRPr lang="en-US" sz="1600" i="1" dirty="0" smtClean="0"/>
          </a:p>
          <a:p>
            <a:pPr>
              <a:defRPr/>
            </a:pPr>
            <a:r>
              <a:rPr lang="en-US" sz="1600" u="sng" dirty="0" smtClean="0"/>
              <a:t>LL Soybeans</a:t>
            </a:r>
          </a:p>
          <a:p>
            <a:pPr lvl="1">
              <a:defRPr/>
            </a:pPr>
            <a:r>
              <a:rPr lang="en-US" sz="1600" b="1" i="1" dirty="0" smtClean="0"/>
              <a:t>Warrant or Dual Magnum or Zidua or Anthem fb Liberty + Reflex or Prefix/Statement or Warrant Ultra</a:t>
            </a:r>
          </a:p>
          <a:p>
            <a:pPr lvl="1">
              <a:defRPr/>
            </a:pPr>
            <a:r>
              <a:rPr lang="en-US" sz="1600" b="1" i="1" dirty="0" smtClean="0"/>
              <a:t>Reflex or Valor or Prefix fb Liberty + Warrant or Dual Magnum or Zidua or Anthem</a:t>
            </a:r>
          </a:p>
          <a:p>
            <a:pPr lvl="1">
              <a:defRPr/>
            </a:pPr>
            <a:r>
              <a:rPr lang="en-US" sz="1600" b="1" i="1" u="sng" dirty="0" smtClean="0"/>
              <a:t>No </a:t>
            </a:r>
            <a:r>
              <a:rPr lang="en-US" sz="1600" b="1" i="1" u="sng" dirty="0" err="1" smtClean="0"/>
              <a:t>metribuzin</a:t>
            </a:r>
            <a:r>
              <a:rPr lang="en-US" sz="1600" b="1" i="1" u="sng" dirty="0" smtClean="0"/>
              <a:t> </a:t>
            </a:r>
            <a:r>
              <a:rPr lang="en-US" sz="1600" i="1" dirty="0" smtClean="0"/>
              <a:t>on LL varieties</a:t>
            </a:r>
          </a:p>
          <a:p>
            <a:pPr marL="457200" lvl="1" indent="0">
              <a:buFontTx/>
              <a:buNone/>
              <a:defRPr/>
            </a:pPr>
            <a:r>
              <a:rPr lang="en-US" sz="1600" dirty="0" smtClean="0"/>
              <a:t>		</a:t>
            </a:r>
          </a:p>
          <a:p>
            <a:pPr lvl="1">
              <a:defRPr/>
            </a:pPr>
            <a:endParaRPr lang="en-US" sz="1600" dirty="0"/>
          </a:p>
        </p:txBody>
      </p:sp>
      <p:pic>
        <p:nvPicPr>
          <p:cNvPr id="169988" name="Picture 3" descr="C:\Users\eprostko\AppData\Local\Microsoft\Windows\Temporary Internet Files\Content.IE5\3L87J25E\MC900044888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1825" y="1524000"/>
            <a:ext cx="3432175" cy="3460750"/>
          </a:xfrm>
        </p:spPr>
      </p:pic>
      <p:sp>
        <p:nvSpPr>
          <p:cNvPr id="169989" name="TextBox 3"/>
          <p:cNvSpPr txBox="1">
            <a:spLocks noChangeArrowheads="1"/>
          </p:cNvSpPr>
          <p:nvPr/>
        </p:nvSpPr>
        <p:spPr bwMode="auto">
          <a:xfrm>
            <a:off x="7239000" y="2286000"/>
            <a:ext cx="145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</a:rPr>
              <a:t>Herbicide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</a:rPr>
              <a:t>Resistance?</a:t>
            </a:r>
          </a:p>
        </p:txBody>
      </p:sp>
    </p:spTree>
    <p:extLst>
      <p:ext uri="{BB962C8B-B14F-4D97-AF65-F5344CB8AC3E}">
        <p14:creationId xmlns:p14="http://schemas.microsoft.com/office/powerpoint/2010/main" val="16807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When/Where?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1" y="1828800"/>
            <a:ext cx="319549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1429" r="48936" b="1429"/>
          <a:stretch/>
        </p:blipFill>
        <p:spPr bwMode="auto">
          <a:xfrm>
            <a:off x="2514600" y="3505200"/>
            <a:ext cx="3422469" cy="99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769" y="5029200"/>
            <a:ext cx="4038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87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Soybean Weed Control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13, 2015 (99 DAP)</a:t>
            </a:r>
            <a:endParaRPr lang="en-US" sz="3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L:\field pictures\2015 field pictures\2015-08-13\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04" y="1573047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1640" y="3781738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  <a:endParaRPr 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797424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  <a:endParaRPr 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374993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C000"/>
                </a:solidFill>
              </a:rPr>
              <a:t>NTC</a:t>
            </a:r>
            <a:endParaRPr lang="en-US" sz="1200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21" y="639301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SB-01-15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2304" y="1600200"/>
            <a:ext cx="6290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Started clean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Dual Magnum (PRE)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0.5” irrigation (1 DAT)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Roundup WM + Reflex or Prefix + Classic or </a:t>
            </a:r>
            <a:r>
              <a:rPr lang="en-US" sz="1600" dirty="0" err="1" smtClean="0">
                <a:solidFill>
                  <a:srgbClr val="000000"/>
                </a:solidFill>
              </a:rPr>
              <a:t>FirstRate</a:t>
            </a:r>
            <a:r>
              <a:rPr lang="en-US" sz="1600" dirty="0" smtClean="0">
                <a:solidFill>
                  <a:srgbClr val="000000"/>
                </a:solidFill>
              </a:rPr>
              <a:t> (23 DAP)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1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PPO Pre Weed Control in Soybean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L:\field pictures\2015 field pictures\sb-13-15\2015-08-25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7" y="5715000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SB-13-15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August 25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111 DAP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536382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5363823"/>
            <a:ext cx="40782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Dual Magnum 7.62EC @ 16 oz/A – PRE</a:t>
            </a:r>
          </a:p>
          <a:p>
            <a:pPr algn="ctr"/>
            <a:endParaRPr lang="en-US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WM 5.5SL @ 32 oz/A – 24 DAP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 2SL @ 24 oz/A – 24 DAP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0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Fomesafen Formulations</a:t>
            </a:r>
            <a:br>
              <a:rPr lang="en-US" dirty="0" smtClean="0"/>
            </a:br>
            <a:r>
              <a:rPr lang="en-US" dirty="0" smtClean="0"/>
              <a:t>for Soybeans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0" t="7200" r="51020" b="74399"/>
          <a:stretch/>
        </p:blipFill>
        <p:spPr bwMode="auto">
          <a:xfrm>
            <a:off x="5257800" y="4038600"/>
            <a:ext cx="3383280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702596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5" y="3908743"/>
            <a:ext cx="4258775" cy="1264838"/>
          </a:xfrm>
          <a:prstGeom prst="rect">
            <a:avLst/>
          </a:prstGeom>
          <a:solidFill>
            <a:srgbClr val="F8F8F8"/>
          </a:solidFill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5" r="64318" b="20001"/>
          <a:stretch/>
        </p:blipFill>
        <p:spPr bwMode="auto">
          <a:xfrm>
            <a:off x="4572000" y="2067402"/>
            <a:ext cx="3769654" cy="114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614172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(2.87 lb ai/gal)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5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Warrant Injury on Soybean??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" y="1702189"/>
            <a:ext cx="2672862" cy="2004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04" y="1702188"/>
            <a:ext cx="2670047" cy="2002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35" y="1702189"/>
            <a:ext cx="2670048" cy="2002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3" y="4181817"/>
            <a:ext cx="2667905" cy="2002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39" y="4181817"/>
            <a:ext cx="2667612" cy="2002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181817"/>
            <a:ext cx="2665515" cy="200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Liberty-Link® Soybeans</a:t>
            </a:r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14800" y="1600200"/>
            <a:ext cx="5029200" cy="4572000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Liberty 2.34SL @ 22-36 oz/A</a:t>
            </a:r>
          </a:p>
          <a:p>
            <a:pPr eaLnBrk="1" hangingPunct="1"/>
            <a:r>
              <a:rPr lang="en-US" altLang="en-US" sz="2000" dirty="0" smtClean="0"/>
              <a:t>VE-R1</a:t>
            </a:r>
          </a:p>
          <a:p>
            <a:pPr eaLnBrk="1" hangingPunct="1"/>
            <a:r>
              <a:rPr lang="en-US" altLang="en-US" sz="2000" dirty="0" smtClean="0"/>
              <a:t>2 applications (65 oz/A/year total)</a:t>
            </a:r>
          </a:p>
          <a:p>
            <a:pPr eaLnBrk="1" hangingPunct="1"/>
            <a:r>
              <a:rPr lang="en-US" altLang="en-US" sz="2000" dirty="0" smtClean="0"/>
              <a:t>Tank-mixes with POST grass herbicides may reduce grass control  </a:t>
            </a:r>
          </a:p>
          <a:p>
            <a:pPr lvl="1" eaLnBrk="1" hangingPunct="1"/>
            <a:r>
              <a:rPr lang="en-US" altLang="en-US" sz="2000" i="1" dirty="0" smtClean="0"/>
              <a:t>Assure (10-21%); </a:t>
            </a:r>
            <a:r>
              <a:rPr lang="en-US" altLang="en-US" sz="2000" i="1" dirty="0" err="1" smtClean="0"/>
              <a:t>Fusilade</a:t>
            </a:r>
            <a:r>
              <a:rPr lang="en-US" altLang="en-US" sz="2000" i="1" dirty="0" smtClean="0"/>
              <a:t> (8-12%); </a:t>
            </a:r>
            <a:r>
              <a:rPr lang="en-US" altLang="en-US" sz="2000" i="1" dirty="0" err="1" smtClean="0"/>
              <a:t>Poast</a:t>
            </a:r>
            <a:r>
              <a:rPr lang="en-US" altLang="en-US" sz="2000" i="1" dirty="0" smtClean="0"/>
              <a:t> (25-41%); Select (4-22%)</a:t>
            </a:r>
          </a:p>
          <a:p>
            <a:pPr eaLnBrk="1" hangingPunct="1"/>
            <a:r>
              <a:rPr lang="en-US" altLang="en-US" sz="2000" dirty="0" smtClean="0"/>
              <a:t>Residuals still needed</a:t>
            </a:r>
          </a:p>
          <a:p>
            <a:pPr eaLnBrk="1" hangingPunct="1"/>
            <a:r>
              <a:rPr lang="en-US" altLang="en-US" sz="2000" dirty="0" smtClean="0"/>
              <a:t>Variety performance?</a:t>
            </a:r>
          </a:p>
          <a:p>
            <a:pPr lvl="1" eaLnBrk="1" hangingPunct="1"/>
            <a:r>
              <a:rPr lang="en-US" altLang="en-US" sz="2000" dirty="0" smtClean="0"/>
              <a:t>Getting better</a:t>
            </a:r>
          </a:p>
          <a:p>
            <a:pPr eaLnBrk="1" hangingPunct="1"/>
            <a:r>
              <a:rPr lang="en-US" altLang="en-US" sz="2000" b="1" u="sng" dirty="0" smtClean="0"/>
              <a:t>**Best Results</a:t>
            </a:r>
          </a:p>
          <a:p>
            <a:pPr lvl="1" eaLnBrk="1" hangingPunct="1"/>
            <a:r>
              <a:rPr lang="en-US" altLang="en-US" sz="2000" b="1" i="1" u="sng" dirty="0" smtClean="0"/>
              <a:t>15 GPA, medium droplet size, small weeds, 9 am - 6 pm</a:t>
            </a:r>
          </a:p>
          <a:p>
            <a:pPr eaLnBrk="1" hangingPunct="1"/>
            <a:endParaRPr lang="en-US" altLang="en-US" sz="1600" b="1" i="1" u="sng" dirty="0" smtClean="0"/>
          </a:p>
          <a:p>
            <a:pPr eaLnBrk="1" hangingPunct="1"/>
            <a:endParaRPr lang="en-US" altLang="en-US" sz="1600" dirty="0" smtClean="0"/>
          </a:p>
        </p:txBody>
      </p:sp>
      <p:pic>
        <p:nvPicPr>
          <p:cNvPr id="179204" name="Picture 2" descr="Liberty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4975" y="-26008013"/>
            <a:ext cx="6810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39259"/>
          <a:stretch>
            <a:fillRect/>
          </a:stretch>
        </p:blipFill>
        <p:spPr bwMode="auto">
          <a:xfrm>
            <a:off x="381000" y="1676400"/>
            <a:ext cx="3657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2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27419" r="13132" b="5844"/>
          <a:stretch>
            <a:fillRect/>
          </a:stretch>
        </p:blipFill>
        <p:spPr bwMode="auto">
          <a:xfrm>
            <a:off x="381000" y="2514600"/>
            <a:ext cx="3659188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8197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Glufosinate Formulations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9" y="1897949"/>
            <a:ext cx="2995091" cy="1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9730" r="51015" b="81362"/>
          <a:stretch/>
        </p:blipFill>
        <p:spPr bwMode="auto">
          <a:xfrm>
            <a:off x="342405" y="3810000"/>
            <a:ext cx="3735414" cy="154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4" t="10405" r="39995" b="66396"/>
          <a:stretch/>
        </p:blipFill>
        <p:spPr bwMode="auto">
          <a:xfrm>
            <a:off x="5085922" y="1834714"/>
            <a:ext cx="3028030" cy="204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t="19199" r="32978" b="63201"/>
          <a:stretch/>
        </p:blipFill>
        <p:spPr bwMode="auto">
          <a:xfrm>
            <a:off x="4648200" y="3972705"/>
            <a:ext cx="4208275" cy="130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31" y="5486400"/>
            <a:ext cx="3792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91135"/>
      </p:ext>
    </p:extLst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Weed Control in LL Soybeans</a:t>
            </a:r>
            <a:endParaRPr lang="en-US" sz="3200" i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L:\field pictures\2013 FIELD SHOTS\sb-23-13\JULY 17\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" y="5995905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SB-23-13</a:t>
            </a:r>
          </a:p>
          <a:p>
            <a:r>
              <a:rPr lang="en-US" sz="1200" i="1" dirty="0" smtClean="0"/>
              <a:t>July 17</a:t>
            </a:r>
          </a:p>
          <a:p>
            <a:r>
              <a:rPr lang="en-US" sz="1200" i="1" dirty="0" smtClean="0"/>
              <a:t>64 DAP</a:t>
            </a:r>
            <a:endParaRPr lang="en-US" sz="1200" i="1" dirty="0"/>
          </a:p>
        </p:txBody>
      </p:sp>
      <p:pic>
        <p:nvPicPr>
          <p:cNvPr id="3075" name="Picture 3" descr="L:\field pictures\2013 FIELD SHOTS\sb-23-13\JULY 17\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51079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5626573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1988" y="5638800"/>
            <a:ext cx="3084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Dual Magnum @ 16 oz/A (PRE)</a:t>
            </a:r>
          </a:p>
          <a:p>
            <a:pPr algn="ctr"/>
            <a:r>
              <a:rPr lang="en-US" dirty="0" smtClean="0"/>
              <a:t>Liberty @ 29 oz/A (MPOST)</a:t>
            </a:r>
          </a:p>
          <a:p>
            <a:pPr algn="ctr"/>
            <a:r>
              <a:rPr lang="en-US" dirty="0" smtClean="0"/>
              <a:t>Reflex @ 16 oz/A (MPOST)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76800" y="2590800"/>
            <a:ext cx="1295400" cy="12954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629400" y="2590800"/>
            <a:ext cx="1447800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9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Must Be Stopped!!!</a:t>
            </a:r>
            <a:br>
              <a:rPr lang="en-US" dirty="0" smtClean="0"/>
            </a:br>
            <a:r>
              <a:rPr lang="en-US" dirty="0" smtClean="0"/>
              <a:t>Liberty on Large Pigweed!!!!!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1752600"/>
            <a:ext cx="26146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97917"/>
            <a:ext cx="52578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0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 Rows and Weed Control - Soybeans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724400" cy="4572000"/>
          </a:xfrm>
        </p:spPr>
        <p:txBody>
          <a:bodyPr/>
          <a:lstStyle/>
          <a:p>
            <a:r>
              <a:rPr lang="en-US" sz="2200" dirty="0"/>
              <a:t>“A review of row spacing experiments in which an initial weed management practice had been accomplished revealed that in </a:t>
            </a:r>
            <a:r>
              <a:rPr lang="en-US" sz="2200" b="1" i="1" u="sng" dirty="0"/>
              <a:t>64% of the cases (72 of 113 site-years),</a:t>
            </a:r>
            <a:r>
              <a:rPr lang="en-US" sz="2200" dirty="0"/>
              <a:t> less late-season weed density and/or biomass, or greater late-season weed control, was achieved in narrow- compared to wide-row soybean production systems.”</a:t>
            </a:r>
          </a:p>
          <a:p>
            <a:endParaRPr lang="en-US" sz="1800" dirty="0"/>
          </a:p>
          <a:p>
            <a:r>
              <a:rPr lang="en-US" sz="1400" i="1" dirty="0"/>
              <a:t>Bradley, K. W. 2006. A review of the effects of row spacing on weed management in </a:t>
            </a:r>
            <a:r>
              <a:rPr lang="en-US" sz="1400" i="1" dirty="0" smtClean="0"/>
              <a:t>corn and </a:t>
            </a:r>
            <a:r>
              <a:rPr lang="en-US" sz="1400" i="1" dirty="0"/>
              <a:t>soybean. Online. Crop </a:t>
            </a:r>
            <a:r>
              <a:rPr lang="en-US" sz="1400" i="1" dirty="0" smtClean="0"/>
              <a:t>Management </a:t>
            </a:r>
            <a:r>
              <a:rPr lang="en-US" sz="1400" i="1" dirty="0"/>
              <a:t>doi:10.1094/CM-2006-0227-02-RV.</a:t>
            </a:r>
          </a:p>
          <a:p>
            <a:endParaRPr lang="en-US" sz="14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154480" cy="31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Next Horizon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55179"/>
            <a:ext cx="4648200" cy="4572000"/>
          </a:xfrm>
        </p:spPr>
        <p:txBody>
          <a:bodyPr/>
          <a:lstStyle/>
          <a:p>
            <a:r>
              <a:rPr lang="en-US" dirty="0" smtClean="0"/>
              <a:t>HPPD resistant soybeans</a:t>
            </a:r>
          </a:p>
          <a:p>
            <a:r>
              <a:rPr lang="en-US" dirty="0" smtClean="0"/>
              <a:t>Bayer/MS Technologies</a:t>
            </a:r>
          </a:p>
          <a:p>
            <a:pPr lvl="1"/>
            <a:r>
              <a:rPr lang="en-US" dirty="0" smtClean="0"/>
              <a:t>“</a:t>
            </a:r>
            <a:r>
              <a:rPr lang="en-US" u="sng" dirty="0" smtClean="0"/>
              <a:t>Balance” beans</a:t>
            </a:r>
          </a:p>
          <a:p>
            <a:pPr lvl="2"/>
            <a:r>
              <a:rPr lang="en-US" dirty="0" smtClean="0"/>
              <a:t>Glyphosate + </a:t>
            </a:r>
            <a:r>
              <a:rPr lang="en-US" dirty="0" err="1" smtClean="0"/>
              <a:t>isoxaflutole</a:t>
            </a:r>
            <a:endParaRPr lang="en-US" dirty="0" smtClean="0"/>
          </a:p>
          <a:p>
            <a:pPr lvl="3"/>
            <a:r>
              <a:rPr lang="en-US" dirty="0" smtClean="0"/>
              <a:t>2015?????</a:t>
            </a:r>
          </a:p>
          <a:p>
            <a:r>
              <a:rPr lang="en-US" dirty="0" smtClean="0"/>
              <a:t>Syngenta + Bayer</a:t>
            </a:r>
          </a:p>
          <a:p>
            <a:pPr lvl="1"/>
            <a:r>
              <a:rPr lang="en-US" u="sng" dirty="0" smtClean="0"/>
              <a:t>“MGI” beans</a:t>
            </a:r>
          </a:p>
          <a:p>
            <a:pPr lvl="2"/>
            <a:r>
              <a:rPr lang="en-US" b="1" dirty="0" err="1" smtClean="0"/>
              <a:t>M</a:t>
            </a:r>
            <a:r>
              <a:rPr lang="en-US" dirty="0" err="1" smtClean="0"/>
              <a:t>esotrione</a:t>
            </a:r>
            <a:r>
              <a:rPr lang="en-US" dirty="0" smtClean="0"/>
              <a:t> (Callisto)</a:t>
            </a:r>
          </a:p>
          <a:p>
            <a:pPr lvl="2"/>
            <a:r>
              <a:rPr lang="en-US" b="1" dirty="0" smtClean="0"/>
              <a:t>G</a:t>
            </a:r>
            <a:r>
              <a:rPr lang="en-US" dirty="0" smtClean="0"/>
              <a:t>lufosinate (Liberty)</a:t>
            </a:r>
          </a:p>
          <a:p>
            <a:pPr lvl="2"/>
            <a:r>
              <a:rPr lang="en-US" b="1" dirty="0" err="1" smtClean="0"/>
              <a:t>I</a:t>
            </a:r>
            <a:r>
              <a:rPr lang="en-US" dirty="0" err="1" smtClean="0"/>
              <a:t>soxaflutole</a:t>
            </a:r>
            <a:r>
              <a:rPr lang="en-US" dirty="0" smtClean="0"/>
              <a:t> (Balance)</a:t>
            </a:r>
          </a:p>
          <a:p>
            <a:pPr lvl="2"/>
            <a:r>
              <a:rPr lang="en-US" dirty="0" smtClean="0"/>
              <a:t>2015-2020????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t="6942" r="55058" b="79457"/>
          <a:stretch/>
        </p:blipFill>
        <p:spPr bwMode="auto">
          <a:xfrm>
            <a:off x="398939" y="1708652"/>
            <a:ext cx="3657600" cy="14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27419" r="13132" b="5844"/>
          <a:stretch>
            <a:fillRect/>
          </a:stretch>
        </p:blipFill>
        <p:spPr bwMode="auto">
          <a:xfrm>
            <a:off x="798986" y="3276600"/>
            <a:ext cx="2857506" cy="164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7" y="5105400"/>
            <a:ext cx="3555262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HPPD Soybeans - 2015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52600"/>
            <a:ext cx="3429000" cy="45720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3429000" cy="4572000"/>
          </a:xfrm>
        </p:spPr>
      </p:pic>
      <p:sp>
        <p:nvSpPr>
          <p:cNvPr id="11" name="TextBox 10"/>
          <p:cNvSpPr txBox="1"/>
          <p:nvPr/>
        </p:nvSpPr>
        <p:spPr>
          <a:xfrm>
            <a:off x="8368879" y="6120879"/>
            <a:ext cx="780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SB-09-15</a:t>
            </a:r>
          </a:p>
          <a:p>
            <a:r>
              <a:rPr lang="en-US" sz="1100" dirty="0" smtClean="0"/>
              <a:t>July 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29901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Warrant Ultra 3.45CS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38600" cy="4572000"/>
          </a:xfrm>
        </p:spPr>
        <p:txBody>
          <a:bodyPr/>
          <a:lstStyle/>
          <a:p>
            <a:r>
              <a:rPr lang="en-US" dirty="0" smtClean="0"/>
              <a:t>Monsanto</a:t>
            </a:r>
          </a:p>
          <a:p>
            <a:r>
              <a:rPr lang="en-US" dirty="0" smtClean="0"/>
              <a:t>Premix of Warrant (2.82 lb ai/A) + Reflex (0.63 lb ai/A)</a:t>
            </a:r>
          </a:p>
          <a:p>
            <a:pPr lvl="1"/>
            <a:r>
              <a:rPr lang="en-US" dirty="0" smtClean="0"/>
              <a:t>MOA = 15 + 14</a:t>
            </a:r>
          </a:p>
          <a:p>
            <a:pPr lvl="1"/>
            <a:r>
              <a:rPr lang="en-US" dirty="0" smtClean="0"/>
              <a:t>Compete with Prefix</a:t>
            </a:r>
            <a:endParaRPr lang="en-US" dirty="0"/>
          </a:p>
          <a:p>
            <a:r>
              <a:rPr lang="en-US" dirty="0" smtClean="0"/>
              <a:t>PRE to R2</a:t>
            </a:r>
            <a:endParaRPr lang="en-US" dirty="0"/>
          </a:p>
          <a:p>
            <a:r>
              <a:rPr lang="en-US" dirty="0" smtClean="0"/>
              <a:t>48-50 oz/A</a:t>
            </a:r>
          </a:p>
          <a:p>
            <a:pPr lvl="1"/>
            <a:r>
              <a:rPr lang="en-US" dirty="0" smtClean="0"/>
              <a:t>Warrant @ 45-47 oz/A</a:t>
            </a:r>
          </a:p>
          <a:p>
            <a:pPr lvl="1"/>
            <a:r>
              <a:rPr lang="en-US" dirty="0" smtClean="0"/>
              <a:t>Reflex @ 15-16 oz/A</a:t>
            </a:r>
          </a:p>
          <a:p>
            <a:endParaRPr lang="en-US" dirty="0"/>
          </a:p>
        </p:txBody>
      </p:sp>
      <p:pic>
        <p:nvPicPr>
          <p:cNvPr id="4098" name="Picture 2" descr="L:\field pictures\2015 field pictures\SB-12-15\2015-08-31\06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L:\field pictures\2015 field pictures\SB-12-15\2015-08-31\059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7800" y="461061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NTC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4851" y="4610618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Warrant @ 48 oz/A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(PRE)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+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Roundup P-Max @ 32 oz/A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Warrant Ultra @ 50 oz/A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(15 DAP)</a:t>
            </a:r>
          </a:p>
          <a:p>
            <a:pPr algn="ctr"/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Photo – 111 DAP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(SB-12-15)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82" y="914400"/>
            <a:ext cx="2019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3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Surveil</a:t>
            </a:r>
            <a:r>
              <a:rPr lang="en-US" dirty="0" smtClean="0"/>
              <a:t> 48WDG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524000"/>
            <a:ext cx="4038600" cy="4572000"/>
          </a:xfrm>
        </p:spPr>
        <p:txBody>
          <a:bodyPr/>
          <a:lstStyle/>
          <a:p>
            <a:r>
              <a:rPr lang="en-US" dirty="0" smtClean="0"/>
              <a:t>Dow AgroSciences</a:t>
            </a:r>
          </a:p>
          <a:p>
            <a:r>
              <a:rPr lang="en-US" dirty="0" smtClean="0"/>
              <a:t>Valor (36%) + </a:t>
            </a:r>
            <a:r>
              <a:rPr lang="en-US" dirty="0" err="1" smtClean="0"/>
              <a:t>FirstRate</a:t>
            </a:r>
            <a:r>
              <a:rPr lang="en-US" dirty="0" smtClean="0"/>
              <a:t> (12%)</a:t>
            </a:r>
          </a:p>
          <a:p>
            <a:r>
              <a:rPr lang="en-US" dirty="0" smtClean="0"/>
              <a:t>2.8 to 4.2 oz/A</a:t>
            </a:r>
          </a:p>
          <a:p>
            <a:r>
              <a:rPr lang="en-US" dirty="0" smtClean="0"/>
              <a:t>PRE within 3 days of planting</a:t>
            </a:r>
          </a:p>
          <a:p>
            <a:r>
              <a:rPr lang="en-US" dirty="0" smtClean="0"/>
              <a:t>Better residual control of annual mg than Valor alone?</a:t>
            </a:r>
          </a:p>
          <a:p>
            <a:r>
              <a:rPr lang="en-US" b="1" u="sng" dirty="0" smtClean="0"/>
              <a:t>2.8 oz/A </a:t>
            </a:r>
          </a:p>
          <a:p>
            <a:pPr lvl="1"/>
            <a:r>
              <a:rPr lang="en-US" i="1" dirty="0" smtClean="0"/>
              <a:t>2 oz/A Valor 51WG</a:t>
            </a:r>
          </a:p>
          <a:p>
            <a:pPr lvl="1"/>
            <a:r>
              <a:rPr lang="en-US" i="1" dirty="0" smtClean="0"/>
              <a:t>0.4 oz/A </a:t>
            </a:r>
            <a:r>
              <a:rPr lang="en-US" i="1" dirty="0" err="1" smtClean="0"/>
              <a:t>FirstRate</a:t>
            </a:r>
            <a:r>
              <a:rPr lang="en-US" i="1" dirty="0" smtClean="0"/>
              <a:t> 84WG</a:t>
            </a:r>
          </a:p>
          <a:p>
            <a:endParaRPr lang="en-US" dirty="0"/>
          </a:p>
        </p:txBody>
      </p:sp>
      <p:pic>
        <p:nvPicPr>
          <p:cNvPr id="1026" name="Picture 2" descr="L:\field pictures\2015 field pictures\SB-04-15\7-21-15\020 - Copy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219456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65081" y="4800600"/>
            <a:ext cx="37465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Left = Untreated</a:t>
            </a:r>
          </a:p>
          <a:p>
            <a:pPr algn="ctr"/>
            <a:r>
              <a:rPr lang="en-US" dirty="0" smtClean="0"/>
              <a:t>Right = </a:t>
            </a:r>
            <a:r>
              <a:rPr lang="en-US" dirty="0" err="1" smtClean="0"/>
              <a:t>Surveil</a:t>
            </a:r>
            <a:r>
              <a:rPr lang="en-US" dirty="0" smtClean="0"/>
              <a:t> 48WG @ 2.8 oz/A</a:t>
            </a:r>
          </a:p>
          <a:p>
            <a:pPr algn="ctr"/>
            <a:r>
              <a:rPr lang="en-US" dirty="0" smtClean="0"/>
              <a:t>July 21, 2015</a:t>
            </a:r>
          </a:p>
          <a:p>
            <a:pPr algn="ctr"/>
            <a:r>
              <a:rPr lang="en-US" dirty="0" smtClean="0"/>
              <a:t>75 DAT</a:t>
            </a:r>
          </a:p>
          <a:p>
            <a:pPr algn="ctr"/>
            <a:r>
              <a:rPr lang="en-US" dirty="0" smtClean="0"/>
              <a:t>SB-04-15</a:t>
            </a:r>
            <a:endParaRPr lang="en-US" dirty="0"/>
          </a:p>
        </p:txBody>
      </p:sp>
      <p:pic>
        <p:nvPicPr>
          <p:cNvPr id="5" name="Picture 2" descr="L:\field pictures\2015 field pictures\SB-04-15\7-21-15\02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28800"/>
            <a:ext cx="219456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8" t="12041" r="51022" b="65559"/>
          <a:stretch/>
        </p:blipFill>
        <p:spPr bwMode="auto">
          <a:xfrm>
            <a:off x="7718469" y="457200"/>
            <a:ext cx="1369423" cy="103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152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Do early applications of Cobra improve soybean yield?</a:t>
            </a:r>
            <a:endParaRPr lang="en-US" sz="3200" dirty="0">
              <a:solidFill>
                <a:srgbClr val="FFFF0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827192"/>
              </p:ext>
            </p:extLst>
          </p:nvPr>
        </p:nvGraphicFramePr>
        <p:xfrm>
          <a:off x="304800" y="152400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Year (s)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Response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2013, 2014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KY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 effect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2013, 2014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 effect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21% yield increase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 effect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Yield loss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Yield Loss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410075"/>
            <a:ext cx="27686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86275"/>
            <a:ext cx="2667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3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WM @ 32 oz/A + Reflex @ 24 oz/A + Pursuit @ 4 oz/A 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L:\field pictures\2015 field pictures\2015-06-03\04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8" b="34332"/>
          <a:stretch/>
        </p:blipFill>
        <p:spPr bwMode="auto">
          <a:xfrm>
            <a:off x="736600" y="1524000"/>
            <a:ext cx="7899400" cy="236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:\field pictures\2015 field pictures\2015-06-08\0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2" r="549" b="31804"/>
          <a:stretch/>
        </p:blipFill>
        <p:spPr bwMode="auto">
          <a:xfrm>
            <a:off x="1295400" y="3975847"/>
            <a:ext cx="6934200" cy="272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524000"/>
            <a:ext cx="83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5 DAT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4006334"/>
            <a:ext cx="96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10 DAT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2,4-D/</a:t>
            </a:r>
            <a:r>
              <a:rPr lang="en-US" dirty="0" err="1" smtClean="0"/>
              <a:t>Dicamba</a:t>
            </a:r>
            <a:r>
              <a:rPr lang="en-US" dirty="0" smtClean="0"/>
              <a:t> Technologies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8" y="3723127"/>
            <a:ext cx="3076969" cy="120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5" y="1765292"/>
            <a:ext cx="1449078" cy="170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65292"/>
            <a:ext cx="3148447" cy="122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30" y="3130856"/>
            <a:ext cx="201136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88" y="3841902"/>
            <a:ext cx="1500187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16" y="3810000"/>
            <a:ext cx="1566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23" y="1821570"/>
            <a:ext cx="1828800" cy="159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4648200" y="1600200"/>
            <a:ext cx="0" cy="487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050861" y="578580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2,4-D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7838" y="576575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dicamba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5" y="4993291"/>
            <a:ext cx="3511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48" y="4838703"/>
            <a:ext cx="2087563" cy="7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728" y="4838703"/>
            <a:ext cx="1255130" cy="83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3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 Duo Recent Problems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6400"/>
            <a:ext cx="8442325" cy="47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 in 2015 and what will happen in 2016?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702175"/>
              </p:ext>
            </p:extLst>
          </p:nvPr>
        </p:nvGraphicFramePr>
        <p:xfrm>
          <a:off x="304800" y="1752600"/>
          <a:ext cx="8610600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200"/>
                <a:gridCol w="1219200"/>
                <a:gridCol w="1600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Question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2,4-D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Dicamba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Were there any commercial acres of 2,4-D or dicamba soybean planted in SE in 2015?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Were there any commercial soybean acres treated with</a:t>
                      </a:r>
                      <a:r>
                        <a:rPr lang="en-US" sz="1800" baseline="0" dirty="0" smtClean="0"/>
                        <a:t> 2,4-D or dicamba in 2015?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What is the cost of Enlist Duo or Roundup </a:t>
                      </a:r>
                      <a:r>
                        <a:rPr lang="en-US" sz="1800" dirty="0" err="1" smtClean="0"/>
                        <a:t>Xtend</a:t>
                      </a:r>
                      <a:r>
                        <a:rPr lang="en-US" sz="1800" dirty="0" smtClean="0"/>
                        <a:t> or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Xtendimax</a:t>
                      </a:r>
                      <a:r>
                        <a:rPr lang="en-US" sz="1800" baseline="0" dirty="0" smtClean="0"/>
                        <a:t> or Engenia?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??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??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How much for a 50 lb bag of seed?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??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??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Realistic first commercial use in SE?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2016 if EPA</a:t>
                      </a:r>
                      <a:r>
                        <a:rPr lang="en-US" sz="1800" baseline="0" dirty="0" smtClean="0"/>
                        <a:t> label or seed  sales (RR programs) i.e. like cotton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7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800600"/>
          </a:xfrm>
        </p:spPr>
        <p:txBody>
          <a:bodyPr/>
          <a:lstStyle/>
          <a:p>
            <a:r>
              <a:rPr lang="en-US" sz="3600" dirty="0" smtClean="0"/>
              <a:t>Less drift potential and less volatility </a:t>
            </a:r>
            <a:r>
              <a:rPr lang="en-US" sz="3600" b="1" i="1" u="sng" dirty="0" smtClean="0"/>
              <a:t>does not mean 0 drift or volatility!!!</a:t>
            </a:r>
            <a:endParaRPr lang="en-US" sz="3600" b="1" i="1" u="sng" dirty="0"/>
          </a:p>
        </p:txBody>
      </p:sp>
      <p:pic>
        <p:nvPicPr>
          <p:cNvPr id="5122" name="Picture 2" descr="C:\Users\eprostko\AppData\Local\Microsoft\Windows\Temporary Internet Files\Content.IE5\C3KXI78U\you-151415_640[1]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3886200" cy="3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7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 Soybean Row Spacing - 2015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092727"/>
              </p:ext>
            </p:extLst>
          </p:nvPr>
        </p:nvGraphicFramePr>
        <p:xfrm>
          <a:off x="304800" y="17526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" y="6400800"/>
            <a:ext cx="30989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Source: NASS – Crop Production (November 2015)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9923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good is dicamba on Palmer?</a:t>
            </a:r>
            <a:endParaRPr lang="en-US" dirty="0"/>
          </a:p>
        </p:txBody>
      </p:sp>
      <p:pic>
        <p:nvPicPr>
          <p:cNvPr id="3074" name="Picture 2" descr="L:\field pictures\2015 field pictures\sb-10-15\july7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field pictures\2015 field pictures\sb-10-15\july7\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5306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:\field pictures\2015 field pictures\sb-10-15\july7\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37211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3414" y="5401977"/>
            <a:ext cx="2052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SB-10-15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July 7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35 DAT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AMAPA – 1-8” tall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2819400" y="4557712"/>
            <a:ext cx="1295400" cy="2057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4724400" y="4572000"/>
            <a:ext cx="1066800" cy="20288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943600" y="2133600"/>
            <a:ext cx="914400" cy="1676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7363661" y="2119607"/>
            <a:ext cx="1143000" cy="1905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600200" y="16441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1631361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PM @ 22 oz/A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Clarity @ 16 oz/A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94998" y="4008842"/>
            <a:ext cx="191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PM @ 22 oz/A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Cobra @ 16 oz/A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 @ 1% v/v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01367" y="5968781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15 GPA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TTI02 tips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9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Dicamba/2,4-D Symptomology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L:\field pictures\2015 field pictures\2015-06-10\0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286000"/>
            <a:ext cx="4038600" cy="302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prostko\Desktop\GRAD STUDENTS\wen carter\0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Enlist™ Herbicide Tolerant Soybean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9443" name="Content Placeholder 3"/>
          <p:cNvSpPr>
            <a:spLocks noGrp="1"/>
          </p:cNvSpPr>
          <p:nvPr>
            <p:ph sz="half" idx="2"/>
          </p:nvPr>
        </p:nvSpPr>
        <p:spPr>
          <a:xfrm>
            <a:off x="4286780" y="1577975"/>
            <a:ext cx="4857220" cy="4572000"/>
          </a:xfrm>
        </p:spPr>
        <p:txBody>
          <a:bodyPr/>
          <a:lstStyle/>
          <a:p>
            <a:r>
              <a:rPr lang="en-US" altLang="en-US" sz="1500" dirty="0" smtClean="0"/>
              <a:t>tolerance to 2,4-D + glyphosate + glufosinate (Liberty)</a:t>
            </a:r>
          </a:p>
          <a:p>
            <a:r>
              <a:rPr lang="en-US" altLang="en-US" sz="1500" dirty="0" smtClean="0"/>
              <a:t>Trait was deregulated in September 2014 and herbicide in October 2014</a:t>
            </a:r>
          </a:p>
          <a:p>
            <a:r>
              <a:rPr lang="en-US" altLang="en-US" sz="1500" u="sng" dirty="0" err="1" smtClean="0"/>
              <a:t>Colex</a:t>
            </a:r>
            <a:r>
              <a:rPr lang="en-US" altLang="en-US" sz="1500" u="sng" dirty="0" smtClean="0"/>
              <a:t>-D</a:t>
            </a:r>
            <a:r>
              <a:rPr lang="en-US" altLang="en-US" sz="1500" dirty="0" smtClean="0"/>
              <a:t>™ technology</a:t>
            </a:r>
          </a:p>
          <a:p>
            <a:pPr lvl="1"/>
            <a:r>
              <a:rPr lang="en-US" altLang="en-US" sz="1500" i="1" dirty="0" smtClean="0"/>
              <a:t>2,4-D choline</a:t>
            </a:r>
          </a:p>
          <a:p>
            <a:pPr lvl="1"/>
            <a:r>
              <a:rPr lang="en-US" altLang="en-US" sz="1500" i="1" dirty="0" smtClean="0"/>
              <a:t>lower volatility</a:t>
            </a:r>
          </a:p>
          <a:p>
            <a:pPr lvl="1"/>
            <a:r>
              <a:rPr lang="en-US" altLang="en-US" sz="1500" i="1" dirty="0" smtClean="0"/>
              <a:t>lower drift potential</a:t>
            </a:r>
          </a:p>
          <a:p>
            <a:pPr lvl="1"/>
            <a:r>
              <a:rPr lang="en-US" altLang="en-US" sz="1500" i="1" dirty="0" smtClean="0"/>
              <a:t>enhanced handling/mixing characteristics</a:t>
            </a:r>
          </a:p>
          <a:p>
            <a:pPr lvl="1"/>
            <a:r>
              <a:rPr lang="en-US" altLang="en-US" sz="1500" i="1" dirty="0" smtClean="0"/>
              <a:t>reduced odor</a:t>
            </a:r>
          </a:p>
          <a:p>
            <a:r>
              <a:rPr lang="en-US" altLang="en-US" sz="1500" dirty="0" smtClean="0"/>
              <a:t>1 Burndown/PRE application + 2 POST applications (R2 stage)</a:t>
            </a:r>
          </a:p>
          <a:p>
            <a:r>
              <a:rPr lang="en-US" altLang="en-US" sz="1500" b="1" u="sng" dirty="0" smtClean="0"/>
              <a:t>Enlist™ Duo</a:t>
            </a:r>
          </a:p>
          <a:p>
            <a:pPr lvl="1"/>
            <a:r>
              <a:rPr lang="en-US" altLang="en-US" sz="1500" dirty="0" smtClean="0"/>
              <a:t>DMA-Glyphosate (1.71 lb ae/gal) + 2,4-D choline (1.63 lb ae/gal)</a:t>
            </a:r>
          </a:p>
          <a:p>
            <a:r>
              <a:rPr lang="en-US" altLang="en-US" sz="1500" b="1" u="sng" dirty="0" smtClean="0"/>
              <a:t>2015</a:t>
            </a:r>
            <a:r>
              <a:rPr lang="en-US" altLang="en-US" sz="1500" dirty="0" smtClean="0"/>
              <a:t> Product Launch</a:t>
            </a:r>
          </a:p>
          <a:p>
            <a:pPr lvl="1"/>
            <a:r>
              <a:rPr lang="en-US" altLang="en-US" sz="1500" dirty="0" smtClean="0"/>
              <a:t>IA, IL, IN, OH, SD, WI  (first)</a:t>
            </a:r>
          </a:p>
          <a:p>
            <a:pPr lvl="1"/>
            <a:r>
              <a:rPr lang="en-US" altLang="en-US" sz="1500" dirty="0" smtClean="0"/>
              <a:t>AR, KS, LA, MN, MO, MS, NE, ND, OK, TN, (next)</a:t>
            </a:r>
          </a:p>
        </p:txBody>
      </p:sp>
      <p:sp>
        <p:nvSpPr>
          <p:cNvPr id="7168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9448" name="Picture 5" descr="dht_soybe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676400"/>
            <a:ext cx="4142317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20" t="37585" r="33381" b="43216"/>
          <a:stretch/>
        </p:blipFill>
        <p:spPr bwMode="auto">
          <a:xfrm>
            <a:off x="1958975" y="4964081"/>
            <a:ext cx="2205029" cy="132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1489" y="5861314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2,4-D choline</a:t>
            </a:r>
            <a:endParaRPr lang="en-US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28"/>
          <a:stretch/>
        </p:blipFill>
        <p:spPr bwMode="auto">
          <a:xfrm>
            <a:off x="7072609" y="593408"/>
            <a:ext cx="2057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046599"/>
            <a:ext cx="12287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0472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 Soybeans - 2012</a:t>
            </a:r>
            <a:endParaRPr lang="en-US" dirty="0"/>
          </a:p>
        </p:txBody>
      </p:sp>
      <p:pic>
        <p:nvPicPr>
          <p:cNvPr id="2050" name="Picture 2" descr="I:\field pictures\2012 field shots\sb-09-12\june 29\Picture 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field pictures\2012 field shots\sb-09-12\june 29\Picture 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8058" y="5883007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NTC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853" y="5883007"/>
            <a:ext cx="2938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Valor SX 51WG - PRE (May 4)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Enlist Duo - MPOST (June 1)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N-PAK AMS - MPOST (June 1)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5" y="6179224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</a:rPr>
              <a:t>SB-09-12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Planted  May 3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Photo: June 29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21034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3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Dicamba-Tolerant (DT) Soybeans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546" y="1563624"/>
            <a:ext cx="8229600" cy="4572000"/>
          </a:xfrm>
        </p:spPr>
        <p:txBody>
          <a:bodyPr/>
          <a:lstStyle/>
          <a:p>
            <a:r>
              <a:rPr lang="en-US" altLang="en-US" sz="2000" dirty="0" smtClean="0"/>
              <a:t>Monsanto/BASF</a:t>
            </a:r>
          </a:p>
          <a:p>
            <a:r>
              <a:rPr lang="en-US" altLang="en-US" sz="2000" b="1" u="sng" dirty="0" smtClean="0"/>
              <a:t>Roundup Ready 2 </a:t>
            </a:r>
            <a:r>
              <a:rPr lang="en-US" altLang="en-US" sz="2000" b="1" u="sng" dirty="0" err="1" smtClean="0"/>
              <a:t>Xtend</a:t>
            </a:r>
            <a:r>
              <a:rPr lang="en-US" altLang="en-US" sz="2000" b="1" u="sng" dirty="0" smtClean="0"/>
              <a:t> (Monsanto)</a:t>
            </a:r>
          </a:p>
          <a:p>
            <a:pPr lvl="1"/>
            <a:r>
              <a:rPr lang="en-US" altLang="en-US" sz="1700" b="1" u="sng" dirty="0" err="1" smtClean="0"/>
              <a:t>XtendiMax</a:t>
            </a:r>
            <a:endParaRPr lang="en-US" altLang="en-US" sz="1700" b="1" u="sng" dirty="0" smtClean="0"/>
          </a:p>
          <a:p>
            <a:pPr lvl="2"/>
            <a:r>
              <a:rPr lang="en-US" altLang="en-US" sz="1800" i="1" dirty="0" smtClean="0"/>
              <a:t>Reduced volatility dicamba</a:t>
            </a:r>
          </a:p>
          <a:p>
            <a:pPr lvl="1"/>
            <a:r>
              <a:rPr lang="en-US" altLang="en-US" sz="1500" b="1" u="sng" dirty="0" smtClean="0">
                <a:cs typeface="Arial" charset="0"/>
              </a:rPr>
              <a:t>Roundup </a:t>
            </a:r>
            <a:r>
              <a:rPr lang="en-US" altLang="en-US" sz="1500" b="1" u="sng" dirty="0" err="1" smtClean="0">
                <a:cs typeface="Arial" charset="0"/>
              </a:rPr>
              <a:t>Xtend</a:t>
            </a:r>
            <a:endParaRPr lang="en-US" altLang="en-US" sz="1500" b="1" u="sng" dirty="0" smtClean="0">
              <a:cs typeface="Arial" charset="0"/>
            </a:endParaRPr>
          </a:p>
          <a:p>
            <a:pPr lvl="2"/>
            <a:r>
              <a:rPr lang="en-US" altLang="en-US" sz="1800" i="1" dirty="0" smtClean="0">
                <a:cs typeface="Arial" charset="0"/>
              </a:rPr>
              <a:t>Reduced volatility dicamba + glyphosate</a:t>
            </a:r>
          </a:p>
          <a:p>
            <a:r>
              <a:rPr lang="en-US" altLang="en-US" sz="2000" b="1" u="sng" dirty="0" smtClean="0"/>
              <a:t>Engenia</a:t>
            </a:r>
            <a:r>
              <a:rPr lang="en-US" altLang="en-US" sz="2000" dirty="0" smtClean="0">
                <a:cs typeface="Arial" charset="0"/>
              </a:rPr>
              <a:t>™ (BASF)</a:t>
            </a:r>
          </a:p>
          <a:p>
            <a:pPr lvl="1"/>
            <a:r>
              <a:rPr lang="en-US" altLang="en-US" sz="1800" i="1" dirty="0" smtClean="0">
                <a:cs typeface="Arial" charset="0"/>
              </a:rPr>
              <a:t>Reduced volatility formulation of dicamba</a:t>
            </a:r>
          </a:p>
          <a:p>
            <a:pPr lvl="1"/>
            <a:r>
              <a:rPr lang="en-US" altLang="en-US" sz="1800" i="1" dirty="0" err="1" smtClean="0">
                <a:cs typeface="Arial" charset="0"/>
              </a:rPr>
              <a:t>Banvel</a:t>
            </a:r>
            <a:r>
              <a:rPr lang="en-US" altLang="en-US" sz="1800" i="1" dirty="0" smtClean="0">
                <a:cs typeface="Arial" charset="0"/>
              </a:rPr>
              <a:t> = dicamba-DMA</a:t>
            </a:r>
          </a:p>
          <a:p>
            <a:pPr lvl="1"/>
            <a:r>
              <a:rPr lang="en-US" altLang="en-US" sz="1800" i="1" dirty="0" smtClean="0">
                <a:cs typeface="Arial" charset="0"/>
              </a:rPr>
              <a:t>Clarity = dicamba-DGA</a:t>
            </a:r>
          </a:p>
          <a:p>
            <a:pPr lvl="1"/>
            <a:r>
              <a:rPr lang="en-US" altLang="en-US" sz="1800" i="1" dirty="0" smtClean="0">
                <a:cs typeface="Arial" charset="0"/>
              </a:rPr>
              <a:t>Engenia = dicamba–BAPMA</a:t>
            </a:r>
          </a:p>
          <a:p>
            <a:r>
              <a:rPr lang="en-US" altLang="en-US" sz="2000" dirty="0" smtClean="0">
                <a:cs typeface="Arial" charset="0"/>
              </a:rPr>
              <a:t>PRE or POST</a:t>
            </a:r>
          </a:p>
          <a:p>
            <a:r>
              <a:rPr lang="en-US" altLang="en-US" sz="2000" b="1" u="sng" dirty="0" smtClean="0">
                <a:solidFill>
                  <a:srgbClr val="FF0000"/>
                </a:solidFill>
                <a:cs typeface="Arial" charset="0"/>
              </a:rPr>
              <a:t>RESIDUAL STILL NEEDED!!!!!!!!!!!!!!!!!!!!!!!</a:t>
            </a:r>
          </a:p>
          <a:p>
            <a:r>
              <a:rPr lang="en-US" altLang="en-US" sz="2000" dirty="0" smtClean="0">
                <a:solidFill>
                  <a:srgbClr val="663300"/>
                </a:solidFill>
                <a:cs typeface="Arial" charset="0"/>
              </a:rPr>
              <a:t>2016?</a:t>
            </a:r>
          </a:p>
        </p:txBody>
      </p:sp>
      <p:pic>
        <p:nvPicPr>
          <p:cNvPr id="19149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27588" r="89320" b="63268"/>
          <a:stretch>
            <a:fillRect/>
          </a:stretch>
        </p:blipFill>
        <p:spPr bwMode="auto">
          <a:xfrm>
            <a:off x="7124700" y="3657600"/>
            <a:ext cx="120967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3" name="Picture 5" descr="monsa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7432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4" name="Picture 2" descr="Roundup Ready® Xtend Crop System offers flexible herbicide and weed control management that maximizes soybean crop yiel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743200"/>
            <a:ext cx="16668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5" name="Picture 4" descr="The New Genuity® Roundup Ready 2 Xtend® Crop System utilizes the best soybean seed traits to maximize yield with flexible weed 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2667000"/>
            <a:ext cx="13430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eprostko\prostkoeric C drive\herbicide label pictures\Engenia_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228" y="4572000"/>
            <a:ext cx="2295144" cy="1173877"/>
          </a:xfrm>
          <a:prstGeom prst="rect">
            <a:avLst/>
          </a:prstGeom>
          <a:solidFill>
            <a:srgbClr val="F8F8F8"/>
          </a:solidFill>
        </p:spPr>
      </p:pic>
    </p:spTree>
    <p:extLst>
      <p:ext uri="{BB962C8B-B14F-4D97-AF65-F5344CB8AC3E}">
        <p14:creationId xmlns:p14="http://schemas.microsoft.com/office/powerpoint/2010/main" val="3380978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Roundup </a:t>
            </a:r>
            <a:r>
              <a:rPr lang="en-US" dirty="0" err="1" smtClean="0"/>
              <a:t>Xtend</a:t>
            </a:r>
            <a:r>
              <a:rPr lang="en-US" dirty="0" smtClean="0"/>
              <a:t> - 2014</a:t>
            </a:r>
            <a:endParaRPr lang="en-US" dirty="0"/>
          </a:p>
        </p:txBody>
      </p:sp>
      <p:pic>
        <p:nvPicPr>
          <p:cNvPr id="5122" name="Picture 2" descr="L:\field pictures\2014 field pictures\SB-10-14\july 21\0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34258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723" y="5832901"/>
            <a:ext cx="920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SB-10-14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July 21</a:t>
            </a:r>
          </a:p>
          <a:p>
            <a:pPr marL="228600" indent="-228600">
              <a:buFontTx/>
              <a:buAutoNum type="arabicPlain" startAt="15"/>
            </a:pPr>
            <a:r>
              <a:rPr lang="en-US" sz="1200" dirty="0" smtClean="0">
                <a:solidFill>
                  <a:srgbClr val="000000"/>
                </a:solidFill>
              </a:rPr>
              <a:t>D after </a:t>
            </a:r>
          </a:p>
          <a:p>
            <a:pPr marL="228600" indent="-228600">
              <a:buFontTx/>
              <a:buAutoNum type="arabicPlain" startAt="15"/>
            </a:pPr>
            <a:r>
              <a:rPr lang="en-US" sz="1200" dirty="0" smtClean="0">
                <a:solidFill>
                  <a:srgbClr val="000000"/>
                </a:solidFill>
              </a:rPr>
              <a:t>POST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5999" y="1784811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NTC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1676400"/>
            <a:ext cx="262123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Valor – PRE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Roundup </a:t>
            </a:r>
            <a:r>
              <a:rPr lang="en-US" dirty="0" err="1" smtClean="0">
                <a:solidFill>
                  <a:srgbClr val="FFFF00"/>
                </a:solidFill>
              </a:rPr>
              <a:t>Xtend</a:t>
            </a:r>
            <a:r>
              <a:rPr lang="en-US" dirty="0" smtClean="0">
                <a:solidFill>
                  <a:srgbClr val="FFFF00"/>
                </a:solidFill>
              </a:rPr>
              <a:t> - POST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4724400" y="2819400"/>
            <a:ext cx="1219200" cy="1981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6629400" y="2819400"/>
            <a:ext cx="1524000" cy="1600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896" y="533400"/>
            <a:ext cx="13414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37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Engenia Program – DT Soybeans 2014</a:t>
            </a:r>
            <a:br>
              <a:rPr lang="en-US" sz="2600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(EPOST Applied 13 DAP)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pic>
        <p:nvPicPr>
          <p:cNvPr id="6146" name="Picture 2" descr="L:\field pictures\2014 field pictures\newsome\july 14\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L:\field pictures\2014 field pictures\newsome\july 14\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:\field pictures\2014 field pictures\newsome\july 14\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0923" y="5410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NTC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4308" y="5373469"/>
            <a:ext cx="2114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Roundup P-Max  +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Induce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EPOST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7918" y="5419635"/>
            <a:ext cx="26917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Prowl H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0 – PRE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Zidua + Roundup P-Max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+ </a:t>
            </a:r>
            <a:r>
              <a:rPr lang="en-US" b="1" i="1" u="sng" dirty="0" smtClean="0">
                <a:solidFill>
                  <a:srgbClr val="FF0000"/>
                </a:solidFill>
              </a:rPr>
              <a:t>ENGENIA</a:t>
            </a:r>
            <a:r>
              <a:rPr lang="en-US" dirty="0" smtClean="0">
                <a:solidFill>
                  <a:srgbClr val="000000"/>
                </a:solidFill>
              </a:rPr>
              <a:t> + Induce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EPOST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243935"/>
            <a:ext cx="154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New-2014, July 14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27 d after EPOST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eprostko\prostkoeric C drive\herbicide label pictures\Engenia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1448662" cy="740935"/>
          </a:xfrm>
          <a:prstGeom prst="rect">
            <a:avLst/>
          </a:prstGeom>
          <a:solidFill>
            <a:srgbClr val="F8F8F8"/>
          </a:solidFill>
        </p:spPr>
      </p:pic>
    </p:spTree>
    <p:extLst>
      <p:ext uri="{BB962C8B-B14F-4D97-AF65-F5344CB8AC3E}">
        <p14:creationId xmlns:p14="http://schemas.microsoft.com/office/powerpoint/2010/main" val="18521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 and Dicamba Tolerant Soybeans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419600" cy="4572000"/>
          </a:xfrm>
        </p:spPr>
        <p:txBody>
          <a:bodyPr/>
          <a:lstStyle/>
          <a:p>
            <a:r>
              <a:rPr lang="en-US" sz="2000" dirty="0" smtClean="0"/>
              <a:t>Still need a residual!</a:t>
            </a:r>
          </a:p>
          <a:p>
            <a:endParaRPr lang="en-US" sz="2000" dirty="0" smtClean="0"/>
          </a:p>
          <a:p>
            <a:r>
              <a:rPr lang="en-US" sz="2000" dirty="0" smtClean="0"/>
              <a:t>Still need to be timely (3-4” tall weeds)!</a:t>
            </a:r>
          </a:p>
          <a:p>
            <a:endParaRPr lang="en-US" sz="2000" dirty="0" smtClean="0"/>
          </a:p>
          <a:p>
            <a:r>
              <a:rPr lang="en-US" sz="2000" dirty="0" smtClean="0"/>
              <a:t>Will also need Liberty!</a:t>
            </a:r>
          </a:p>
          <a:p>
            <a:pPr lvl="1"/>
            <a:r>
              <a:rPr lang="en-US" sz="2000" b="1" i="1" u="sng" dirty="0" smtClean="0"/>
              <a:t>Not on </a:t>
            </a:r>
            <a:r>
              <a:rPr lang="en-US" sz="2000" b="1" i="1" u="sng" dirty="0" err="1" smtClean="0"/>
              <a:t>Xtend</a:t>
            </a:r>
            <a:r>
              <a:rPr lang="en-US" sz="2000" b="1" i="1" u="sng" dirty="0" smtClean="0"/>
              <a:t> beans though!</a:t>
            </a:r>
          </a:p>
          <a:p>
            <a:endParaRPr lang="en-US" sz="2000" dirty="0" smtClean="0"/>
          </a:p>
          <a:p>
            <a:r>
              <a:rPr lang="en-US" sz="2000" b="1" i="1" u="sng" dirty="0" smtClean="0"/>
              <a:t>Must significantly improve in the areas of drift and sprayer contamination management </a:t>
            </a:r>
          </a:p>
          <a:p>
            <a:endParaRPr lang="en-US" sz="2000" b="1" i="1" u="sng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526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7392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 and Dicamba Soybeans </a:t>
            </a:r>
            <a:r>
              <a:rPr lang="en-US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Stewardship</a:t>
            </a:r>
            <a:endParaRPr lang="en-US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Droplet size (VMD)</a:t>
            </a:r>
          </a:p>
          <a:p>
            <a:r>
              <a:rPr lang="en-US" dirty="0" smtClean="0"/>
              <a:t>Nozzle selection</a:t>
            </a:r>
          </a:p>
          <a:p>
            <a:r>
              <a:rPr lang="en-US" dirty="0" smtClean="0"/>
              <a:t>Pressure</a:t>
            </a:r>
          </a:p>
          <a:p>
            <a:r>
              <a:rPr lang="en-US" dirty="0" smtClean="0"/>
              <a:t>GPA</a:t>
            </a:r>
          </a:p>
          <a:p>
            <a:r>
              <a:rPr lang="en-US" dirty="0" smtClean="0"/>
              <a:t>Tractor speed</a:t>
            </a:r>
          </a:p>
          <a:p>
            <a:r>
              <a:rPr lang="en-US" dirty="0" smtClean="0"/>
              <a:t>Boom Height</a:t>
            </a:r>
          </a:p>
          <a:p>
            <a:r>
              <a:rPr lang="en-US" dirty="0" smtClean="0"/>
              <a:t>Wind Speed/Direction</a:t>
            </a:r>
          </a:p>
          <a:p>
            <a:r>
              <a:rPr lang="en-US" dirty="0" smtClean="0"/>
              <a:t>Buffers</a:t>
            </a:r>
          </a:p>
          <a:p>
            <a:r>
              <a:rPr lang="en-US" dirty="0" smtClean="0"/>
              <a:t>Sprayer cleanout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038600" cy="301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7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Nozzles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4794251" cy="359568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7309" b="61228"/>
          <a:stretch/>
        </p:blipFill>
        <p:spPr bwMode="auto">
          <a:xfrm>
            <a:off x="5943600" y="1796534"/>
            <a:ext cx="1825557" cy="273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0159" y="435020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TTI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435020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AIXR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0552" y="4534870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TDXL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(Greenleaf)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4813490"/>
            <a:ext cx="86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TeeJet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Row Spacing Effects on Soybean Yield In Georgia</a:t>
            </a:r>
          </a:p>
        </p:txBody>
      </p:sp>
      <p:sp>
        <p:nvSpPr>
          <p:cNvPr id="4198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4495800" cy="4572000"/>
          </a:xfrm>
        </p:spPr>
        <p:txBody>
          <a:bodyPr/>
          <a:lstStyle/>
          <a:p>
            <a:pPr eaLnBrk="1" hangingPunct="1"/>
            <a:r>
              <a:rPr lang="en-US" altLang="en-US" sz="1600" u="sng" smtClean="0"/>
              <a:t>Carter and Boerma, 1979 (Athens, GA)</a:t>
            </a:r>
          </a:p>
          <a:p>
            <a:pPr lvl="1" eaLnBrk="1" hangingPunct="1"/>
            <a:r>
              <a:rPr lang="en-US" altLang="en-US" sz="1600" smtClean="0"/>
              <a:t>38” to 19” = </a:t>
            </a:r>
            <a:r>
              <a:rPr lang="en-US" altLang="en-US" sz="1600" b="1" smtClean="0"/>
              <a:t>11% yield increase</a:t>
            </a:r>
          </a:p>
          <a:p>
            <a:pPr lvl="1" eaLnBrk="1" hangingPunct="1"/>
            <a:endParaRPr lang="en-US" altLang="en-US" sz="1600" b="1" smtClean="0"/>
          </a:p>
          <a:p>
            <a:pPr eaLnBrk="1" hangingPunct="1"/>
            <a:r>
              <a:rPr lang="en-US" altLang="en-US" sz="1600" u="sng" smtClean="0"/>
              <a:t>Parker et al., 1981 (Tifton, GA)</a:t>
            </a:r>
          </a:p>
          <a:p>
            <a:pPr lvl="1" eaLnBrk="1" hangingPunct="1"/>
            <a:r>
              <a:rPr lang="en-US" altLang="en-US" sz="1600" smtClean="0"/>
              <a:t>36” to 18” = </a:t>
            </a:r>
            <a:r>
              <a:rPr lang="en-US" altLang="en-US" sz="1600" b="1" smtClean="0"/>
              <a:t>4% increase </a:t>
            </a:r>
            <a:endParaRPr lang="en-US" altLang="en-US" sz="1600" b="1" u="sng" smtClean="0"/>
          </a:p>
          <a:p>
            <a:pPr lvl="1" eaLnBrk="1" hangingPunct="1"/>
            <a:endParaRPr lang="en-US" altLang="en-US" sz="1600" u="sng" smtClean="0"/>
          </a:p>
          <a:p>
            <a:pPr eaLnBrk="1" hangingPunct="1"/>
            <a:r>
              <a:rPr lang="en-US" altLang="en-US" sz="1600" u="sng" smtClean="0"/>
              <a:t>Boerma and Ashley, 1982 (Plains, GA)</a:t>
            </a:r>
          </a:p>
          <a:p>
            <a:pPr lvl="1" eaLnBrk="1" hangingPunct="1"/>
            <a:r>
              <a:rPr lang="en-US" altLang="en-US" sz="1600" smtClean="0"/>
              <a:t>36” to 20” = </a:t>
            </a:r>
            <a:r>
              <a:rPr lang="en-US" altLang="en-US" sz="1600" b="1" smtClean="0"/>
              <a:t>17% yield increase</a:t>
            </a:r>
          </a:p>
          <a:p>
            <a:pPr eaLnBrk="1" hangingPunct="1"/>
            <a:endParaRPr lang="en-US" altLang="en-US" sz="1600" b="1" u="sng" smtClean="0"/>
          </a:p>
          <a:p>
            <a:pPr eaLnBrk="1" hangingPunct="1"/>
            <a:r>
              <a:rPr lang="en-US" altLang="en-US" sz="1600" u="sng" smtClean="0"/>
              <a:t>Ethredge et al., 1989 (Plains, GA)</a:t>
            </a:r>
          </a:p>
          <a:p>
            <a:pPr lvl="1" eaLnBrk="1" hangingPunct="1"/>
            <a:r>
              <a:rPr lang="en-US" altLang="en-US" sz="1600" smtClean="0"/>
              <a:t>30” to 20” = </a:t>
            </a:r>
            <a:r>
              <a:rPr lang="en-US" altLang="en-US" sz="1600" b="1" smtClean="0"/>
              <a:t>8% yield increase</a:t>
            </a:r>
          </a:p>
          <a:p>
            <a:pPr lvl="1" eaLnBrk="1" hangingPunct="1"/>
            <a:r>
              <a:rPr lang="en-US" altLang="en-US" sz="1600" smtClean="0"/>
              <a:t>30” to 10” = </a:t>
            </a:r>
            <a:r>
              <a:rPr lang="en-US" altLang="en-US" sz="1600" b="1" smtClean="0"/>
              <a:t>11% yield increase</a:t>
            </a:r>
          </a:p>
          <a:p>
            <a:pPr lvl="1" eaLnBrk="1" hangingPunct="1"/>
            <a:r>
              <a:rPr lang="en-US" altLang="en-US" sz="1600" smtClean="0"/>
              <a:t>20” to 10” = </a:t>
            </a:r>
            <a:r>
              <a:rPr lang="en-US" altLang="en-US" sz="1600" b="1" smtClean="0"/>
              <a:t>3% yield increase</a:t>
            </a:r>
          </a:p>
          <a:p>
            <a:pPr lvl="1" eaLnBrk="1" hangingPunct="1"/>
            <a:endParaRPr lang="en-US" altLang="en-US" sz="1600" b="1" smtClean="0"/>
          </a:p>
          <a:p>
            <a:pPr eaLnBrk="1" hangingPunct="1"/>
            <a:r>
              <a:rPr lang="en-US" altLang="en-US" sz="1600" u="sng" smtClean="0"/>
              <a:t>Woodruff, 2007-2008 (Camilla, GA)</a:t>
            </a:r>
          </a:p>
          <a:p>
            <a:pPr lvl="1" eaLnBrk="1" hangingPunct="1"/>
            <a:r>
              <a:rPr lang="en-US" altLang="en-US" sz="1600" smtClean="0"/>
              <a:t>36” to 24” = </a:t>
            </a:r>
            <a:r>
              <a:rPr lang="en-US" altLang="en-US" sz="1600" b="1" smtClean="0"/>
              <a:t>8% yield increase</a:t>
            </a:r>
          </a:p>
          <a:p>
            <a:pPr lvl="1" eaLnBrk="1" hangingPunct="1"/>
            <a:endParaRPr lang="en-US" altLang="en-US" sz="1600" b="1" smtClean="0"/>
          </a:p>
          <a:p>
            <a:pPr lvl="1" eaLnBrk="1" hangingPunct="1"/>
            <a:endParaRPr lang="en-US" altLang="en-US" sz="1600" smtClean="0"/>
          </a:p>
          <a:p>
            <a:pPr lvl="1" eaLnBrk="1" hangingPunct="1"/>
            <a:endParaRPr lang="en-US" altLang="en-US" sz="1500" smtClean="0"/>
          </a:p>
        </p:txBody>
      </p:sp>
      <p:pic>
        <p:nvPicPr>
          <p:cNvPr id="41988" name="Picture 9" descr="IMG_143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600200"/>
            <a:ext cx="4038600" cy="3028950"/>
          </a:xfrm>
          <a:noFill/>
        </p:spPr>
      </p:pic>
      <p:sp>
        <p:nvSpPr>
          <p:cNvPr id="41989" name="Text Box 11"/>
          <p:cNvSpPr txBox="1">
            <a:spLocks noChangeArrowheads="1"/>
          </p:cNvSpPr>
          <p:nvPr/>
        </p:nvSpPr>
        <p:spPr bwMode="auto">
          <a:xfrm>
            <a:off x="6858000" y="1676400"/>
            <a:ext cx="2044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 smtClean="0">
                <a:solidFill>
                  <a:srgbClr val="000000"/>
                </a:solidFill>
              </a:rPr>
              <a:t>Washington County, GA (2008</a:t>
            </a:r>
            <a:r>
              <a:rPr lang="en-US" altLang="en-US" sz="1000" smtClean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07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Enlist™ Duo Nozzle Tips/Pressure</a:t>
            </a:r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00569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685800"/>
            <a:ext cx="21034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8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XtendiMax</a:t>
            </a:r>
            <a:r>
              <a:rPr lang="en-US" dirty="0" smtClean="0"/>
              <a:t>, </a:t>
            </a:r>
            <a:r>
              <a:rPr lang="en-US" dirty="0" err="1" smtClean="0"/>
              <a:t>RoundupXtend</a:t>
            </a:r>
            <a:r>
              <a:rPr lang="en-US" dirty="0" smtClean="0"/>
              <a:t>, Engenia Nozzles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849348"/>
            <a:ext cx="1066800" cy="59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002412"/>
            <a:ext cx="2767824" cy="142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1000" y="3603624"/>
            <a:ext cx="2462213" cy="1427163"/>
            <a:chOff x="304800" y="3428206"/>
            <a:chExt cx="2462213" cy="142716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428206"/>
              <a:ext cx="2462213" cy="1427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509168"/>
              <a:ext cx="796925" cy="126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71450" y="5181600"/>
            <a:ext cx="3124200" cy="1404938"/>
            <a:chOff x="152400" y="5105400"/>
            <a:chExt cx="3124200" cy="1404938"/>
          </a:xfrm>
        </p:grpSpPr>
        <p:sp>
          <p:nvSpPr>
            <p:cNvPr id="13" name="Rounded Rectangle 12"/>
            <p:cNvSpPr/>
            <p:nvPr/>
          </p:nvSpPr>
          <p:spPr>
            <a:xfrm>
              <a:off x="152400" y="5105400"/>
              <a:ext cx="3124200" cy="1404938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65AC1E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latin typeface="Calibri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latin typeface="Calibri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latin typeface="Calibri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0" dirty="0">
                  <a:solidFill>
                    <a:srgbClr val="000000"/>
                  </a:solidFill>
                  <a:latin typeface="Calibri"/>
                  <a:cs typeface="Arial" charset="0"/>
                </a:rPr>
                <a:t>Greenleaf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0" dirty="0">
                  <a:solidFill>
                    <a:srgbClr val="000000"/>
                  </a:solidFill>
                  <a:latin typeface="Calibri"/>
                  <a:cs typeface="Arial" charset="0"/>
                </a:rPr>
                <a:t>Technologies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0" dirty="0">
                  <a:solidFill>
                    <a:srgbClr val="000000"/>
                  </a:solidFill>
                  <a:latin typeface="Calibri"/>
                  <a:cs typeface="Arial" charset="0"/>
                </a:rPr>
                <a:t>TDXL – </a:t>
              </a:r>
              <a:r>
                <a:rPr lang="en-US" sz="1600" kern="0" dirty="0" err="1">
                  <a:solidFill>
                    <a:srgbClr val="000000"/>
                  </a:solidFill>
                  <a:latin typeface="Calibri"/>
                  <a:cs typeface="Arial" charset="0"/>
                </a:rPr>
                <a:t>TurboDrop</a:t>
              </a:r>
              <a:r>
                <a:rPr lang="en-US" sz="1600" kern="0" dirty="0">
                  <a:solidFill>
                    <a:srgbClr val="000000"/>
                  </a:solidFill>
                  <a:latin typeface="Calibri"/>
                  <a:cs typeface="Arial" charset="0"/>
                </a:rPr>
                <a:t> XL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latin typeface="Calibri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latin typeface="Calibri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latin typeface="Calibri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latin typeface="Calibri"/>
                <a:cs typeface="Arial" charset="0"/>
              </a:endParaRPr>
            </a:p>
          </p:txBody>
        </p:sp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5180012"/>
              <a:ext cx="901700" cy="1255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71450" y="1611868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Engenia (EC to UC droplet size)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49" y="152400"/>
            <a:ext cx="1149351" cy="5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5" t="45164" r="16024" b="18833"/>
          <a:stretch/>
        </p:blipFill>
        <p:spPr bwMode="auto">
          <a:xfrm>
            <a:off x="4148614" y="2751219"/>
            <a:ext cx="4842986" cy="250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79955" y="238188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Roundup </a:t>
            </a:r>
            <a:r>
              <a:rPr lang="en-US" dirty="0" err="1" smtClean="0">
                <a:solidFill>
                  <a:srgbClr val="000000"/>
                </a:solidFill>
              </a:rPr>
              <a:t>Xtend</a:t>
            </a:r>
            <a:r>
              <a:rPr lang="en-US" dirty="0" smtClean="0">
                <a:solidFill>
                  <a:srgbClr val="000000"/>
                </a:solidFill>
              </a:rPr>
              <a:t> (VC to UC)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rostko\prostkoeric C drive\ARM DATA\nz-02-15\SNB14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16004" r="29984" b="6661"/>
          <a:stretch/>
        </p:blipFill>
        <p:spPr bwMode="auto">
          <a:xfrm>
            <a:off x="0" y="807720"/>
            <a:ext cx="29954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rostko\prostkoeric C drive\ARM DATA\nz-02-15\SNB14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0" t="18321" r="33933" b="8351"/>
          <a:stretch/>
        </p:blipFill>
        <p:spPr bwMode="auto">
          <a:xfrm flipH="1">
            <a:off x="6172201" y="807720"/>
            <a:ext cx="287976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7785" y="5384577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11002DG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VMD</a:t>
            </a:r>
            <a:r>
              <a:rPr lang="en-US" baseline="-25000" dirty="0" smtClean="0">
                <a:solidFill>
                  <a:srgbClr val="000000"/>
                </a:solidFill>
              </a:rPr>
              <a:t>50</a:t>
            </a:r>
            <a:r>
              <a:rPr lang="en-US" dirty="0" smtClean="0">
                <a:solidFill>
                  <a:srgbClr val="000000"/>
                </a:solidFill>
              </a:rPr>
              <a:t> = 322 (C)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5379720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AIXR 11002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VMD</a:t>
            </a:r>
            <a:r>
              <a:rPr lang="en-US" baseline="-25000" dirty="0" smtClean="0">
                <a:solidFill>
                  <a:srgbClr val="000000"/>
                </a:solidFill>
              </a:rPr>
              <a:t>50</a:t>
            </a:r>
            <a:r>
              <a:rPr lang="en-US" dirty="0" smtClean="0">
                <a:solidFill>
                  <a:srgbClr val="000000"/>
                </a:solidFill>
              </a:rPr>
              <a:t> = 402 (VC)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5379719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TTI 02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VMD</a:t>
            </a:r>
            <a:r>
              <a:rPr lang="en-US" baseline="-25000" dirty="0" smtClean="0">
                <a:solidFill>
                  <a:srgbClr val="000000"/>
                </a:solidFill>
              </a:rPr>
              <a:t>50</a:t>
            </a:r>
            <a:r>
              <a:rPr lang="en-US" dirty="0" smtClean="0">
                <a:solidFill>
                  <a:srgbClr val="000000"/>
                </a:solidFill>
              </a:rPr>
              <a:t> = 524 (EC)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880"/>
            <a:ext cx="1122802" cy="80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eprostko\prostkoeric C drive\ARM DATA\nz-02-15\SNB140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14533" r="34300" b="9754"/>
          <a:stretch/>
        </p:blipFill>
        <p:spPr bwMode="auto">
          <a:xfrm>
            <a:off x="3048000" y="80772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3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Boom Height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420269" cy="453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40" y="1752600"/>
            <a:ext cx="3463119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19" y="4114800"/>
            <a:ext cx="333516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8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Buffers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676400"/>
            <a:ext cx="423203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200" y="3810000"/>
            <a:ext cx="434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At the time of application, the wind cannot be blowing </a:t>
            </a:r>
            <a:r>
              <a:rPr lang="en-US" sz="1600" b="1" dirty="0" smtClean="0">
                <a:solidFill>
                  <a:srgbClr val="000000"/>
                </a:solidFill>
              </a:rPr>
              <a:t>toward adjacent </a:t>
            </a:r>
            <a:r>
              <a:rPr lang="en-US" sz="1600" b="1" dirty="0">
                <a:solidFill>
                  <a:srgbClr val="000000"/>
                </a:solidFill>
              </a:rPr>
              <a:t>commercially grown tomatoes and other fruiting </a:t>
            </a:r>
            <a:r>
              <a:rPr lang="en-US" sz="1600" b="1" dirty="0" smtClean="0">
                <a:solidFill>
                  <a:srgbClr val="000000"/>
                </a:solidFill>
              </a:rPr>
              <a:t>vegetables (</a:t>
            </a:r>
            <a:r>
              <a:rPr lang="en-US" sz="1600" b="1" dirty="0">
                <a:solidFill>
                  <a:srgbClr val="000000"/>
                </a:solidFill>
              </a:rPr>
              <a:t>EPA crop group 8), cucurbits (EPA crop group 9), grapes and cotton.</a:t>
            </a:r>
          </a:p>
        </p:txBody>
      </p:sp>
    </p:spTree>
    <p:extLst>
      <p:ext uri="{BB962C8B-B14F-4D97-AF65-F5344CB8AC3E}">
        <p14:creationId xmlns:p14="http://schemas.microsoft.com/office/powerpoint/2010/main" val="70355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Sprayer Cleanout</a:t>
            </a:r>
            <a:b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possible in this rig?</a:t>
            </a:r>
            <a:endParaRPr lang="en-US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629400" cy="494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6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Enlist™ Duo Sprayer Cleanout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609600"/>
            <a:ext cx="21034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7" r="1289" b="2310"/>
          <a:stretch/>
        </p:blipFill>
        <p:spPr bwMode="auto">
          <a:xfrm>
            <a:off x="1143000" y="1569027"/>
            <a:ext cx="6949281" cy="489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59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XtendiMax</a:t>
            </a:r>
            <a:r>
              <a:rPr lang="en-US" dirty="0" smtClean="0"/>
              <a:t>, </a:t>
            </a:r>
            <a:r>
              <a:rPr lang="en-US" dirty="0" err="1" smtClean="0"/>
              <a:t>RoundupXtend</a:t>
            </a:r>
            <a:r>
              <a:rPr lang="en-US" dirty="0" smtClean="0"/>
              <a:t>, Engenia Sprayer Cleanout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849348"/>
            <a:ext cx="1066800" cy="59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152400"/>
            <a:ext cx="11461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13294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7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 and Dicamba Crops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FFC000"/>
                </a:solidFill>
              </a:rPr>
              <a:t>(Don’t Get Messed Up!)</a:t>
            </a:r>
            <a:endParaRPr lang="en-US" sz="3200" i="1" dirty="0">
              <a:solidFill>
                <a:srgbClr val="FFC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405773"/>
              </p:ext>
            </p:extLst>
          </p:nvPr>
        </p:nvGraphicFramePr>
        <p:xfrm>
          <a:off x="228600" y="1676400"/>
          <a:ext cx="8686800" cy="4404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/>
                <a:gridCol w="1930400"/>
                <a:gridCol w="1930400"/>
                <a:gridCol w="1351280"/>
                <a:gridCol w="1737360"/>
              </a:tblGrid>
              <a:tr h="4517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Crop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Glyphosate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Glufosinate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2,4-D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Dicamba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2,4-D field corn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NO/YES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r>
                        <a:rPr lang="en-US" baseline="30000" dirty="0" smtClean="0">
                          <a:effectLst/>
                        </a:rPr>
                        <a:t>1</a:t>
                      </a:r>
                      <a:endParaRPr lang="en-US" baseline="30000" dirty="0">
                        <a:effectLst/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2,4-D soybean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2,4-D cotton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Dicamba cotton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790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Dicamba soybean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 smtClean="0">
                          <a:solidFill>
                            <a:srgbClr val="C00000"/>
                          </a:solidFill>
                        </a:rPr>
                        <a:t>NO</a:t>
                      </a:r>
                      <a:endParaRPr lang="en-US" b="1" i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6072411"/>
            <a:ext cx="8643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Dicamba is already registered for use in field corn (up to a certain point).  Not sure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at this point if new formulations will be specifically labeled.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76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Box 4"/>
          <p:cNvSpPr txBox="1">
            <a:spLocks noChangeArrowheads="1"/>
          </p:cNvSpPr>
          <p:nvPr/>
        </p:nvSpPr>
        <p:spPr bwMode="auto">
          <a:xfrm>
            <a:off x="838200" y="381000"/>
            <a:ext cx="2828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</a:rPr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296" y="965200"/>
            <a:ext cx="266858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www.gaweed.com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12668" r="28641" b="62532"/>
          <a:stretch/>
        </p:blipFill>
        <p:spPr bwMode="auto">
          <a:xfrm>
            <a:off x="6934200" y="6037701"/>
            <a:ext cx="1981200" cy="7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4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Just thinking???</a:t>
            </a:r>
          </a:p>
        </p:txBody>
      </p:sp>
      <p:sp>
        <p:nvSpPr>
          <p:cNvPr id="168963" name="Content Placeholder 2"/>
          <p:cNvSpPr>
            <a:spLocks noGrp="1"/>
          </p:cNvSpPr>
          <p:nvPr>
            <p:ph idx="1"/>
          </p:nvPr>
        </p:nvSpPr>
        <p:spPr>
          <a:xfrm>
            <a:off x="304800" y="1592263"/>
            <a:ext cx="8686800" cy="4572000"/>
          </a:xfrm>
        </p:spPr>
        <p:txBody>
          <a:bodyPr/>
          <a:lstStyle/>
          <a:p>
            <a:r>
              <a:rPr lang="en-US" altLang="en-US" dirty="0" smtClean="0"/>
              <a:t>Fierce or Valor or </a:t>
            </a:r>
            <a:r>
              <a:rPr lang="en-US" altLang="en-US" dirty="0" err="1" smtClean="0"/>
              <a:t>Envive</a:t>
            </a:r>
            <a:r>
              <a:rPr lang="en-US" altLang="en-US" dirty="0" smtClean="0"/>
              <a:t> or Valor XLT (PRE) followed by Reflex (POST) = great pigweed control but not great …….</a:t>
            </a:r>
          </a:p>
          <a:p>
            <a:pPr lvl="1"/>
            <a:r>
              <a:rPr lang="en-US" altLang="en-US" b="1" u="sng" dirty="0" smtClean="0"/>
              <a:t>Resistance Management</a:t>
            </a:r>
          </a:p>
          <a:p>
            <a:pPr lvl="2"/>
            <a:r>
              <a:rPr lang="en-US" altLang="en-US" dirty="0" smtClean="0"/>
              <a:t>PPO followed by PPO</a:t>
            </a:r>
          </a:p>
          <a:p>
            <a:pPr lvl="2"/>
            <a:r>
              <a:rPr lang="en-US" altLang="en-US" dirty="0" smtClean="0"/>
              <a:t>Not great in cotton and peanut rotations relying on Valor and Reflex</a:t>
            </a:r>
          </a:p>
          <a:p>
            <a:pPr lvl="2"/>
            <a:r>
              <a:rPr lang="en-US" altLang="en-US" dirty="0" smtClean="0"/>
              <a:t>Might be OK in corn/soybean rotation when no PPO is used in corn</a:t>
            </a:r>
          </a:p>
        </p:txBody>
      </p:sp>
      <p:pic>
        <p:nvPicPr>
          <p:cNvPr id="16896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14255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94" y="4675187"/>
            <a:ext cx="22653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t="42416" r="50989" b="42384"/>
          <a:stretch>
            <a:fillRect/>
          </a:stretch>
        </p:blipFill>
        <p:spPr bwMode="auto">
          <a:xfrm>
            <a:off x="2116138" y="4984750"/>
            <a:ext cx="2819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968" name="Content Placeholder 4" descr="FIER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39622"/>
          <a:stretch>
            <a:fillRect/>
          </a:stretch>
        </p:blipFill>
        <p:spPr bwMode="auto">
          <a:xfrm>
            <a:off x="3132138" y="5846763"/>
            <a:ext cx="236537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6777" r="19996" b="51484"/>
          <a:stretch/>
        </p:blipFill>
        <p:spPr bwMode="auto">
          <a:xfrm>
            <a:off x="6781800" y="5377180"/>
            <a:ext cx="144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4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Should Scare You!!!!!!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68096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0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STS/SR Soybeans</a:t>
            </a:r>
            <a:br>
              <a:rPr lang="en-US" sz="3200" dirty="0" smtClean="0"/>
            </a:b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(sulfonylurea tolerant, sulfonylurea ready)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May want to consider  these if using </a:t>
            </a:r>
            <a:r>
              <a:rPr lang="en-US" dirty="0" err="1" smtClean="0"/>
              <a:t>Envive</a:t>
            </a:r>
            <a:r>
              <a:rPr lang="en-US" dirty="0" smtClean="0"/>
              <a:t> or Canopy</a:t>
            </a:r>
          </a:p>
          <a:p>
            <a:r>
              <a:rPr lang="en-US" dirty="0" smtClean="0"/>
              <a:t>Help minimize PRE injury from Classic in adverse conditions (i.e. cool, wet)</a:t>
            </a:r>
          </a:p>
          <a:p>
            <a:r>
              <a:rPr lang="en-US" dirty="0" smtClean="0"/>
              <a:t>Bolt Technology™</a:t>
            </a:r>
          </a:p>
          <a:p>
            <a:pPr lvl="1"/>
            <a:r>
              <a:rPr lang="en-US" dirty="0" smtClean="0"/>
              <a:t>DuPont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42899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791200" cy="1143000"/>
          </a:xfrm>
        </p:spPr>
        <p:txBody>
          <a:bodyPr/>
          <a:lstStyle/>
          <a:p>
            <a:pPr eaLnBrk="1" hangingPunct="1"/>
            <a:r>
              <a:rPr lang="en-US" altLang="en-US" sz="3400" dirty="0" smtClean="0"/>
              <a:t>Don’t forget about  </a:t>
            </a:r>
            <a:r>
              <a:rPr lang="en-US" altLang="en-US" sz="3400" dirty="0" err="1" smtClean="0"/>
              <a:t>metribuzin</a:t>
            </a:r>
            <a:r>
              <a:rPr lang="en-US" altLang="en-US" sz="3400" dirty="0" smtClean="0"/>
              <a:t> on soybean?</a:t>
            </a:r>
          </a:p>
        </p:txBody>
      </p:sp>
      <p:sp>
        <p:nvSpPr>
          <p:cNvPr id="1720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419600" cy="452596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Not a PPO (Valor or Reflex)</a:t>
            </a:r>
          </a:p>
          <a:p>
            <a:pPr eaLnBrk="1" hangingPunct="1"/>
            <a:r>
              <a:rPr lang="en-US" altLang="en-US" sz="2400" dirty="0" smtClean="0"/>
              <a:t>Good on pigweed and sicklepod</a:t>
            </a:r>
          </a:p>
          <a:p>
            <a:pPr eaLnBrk="1" hangingPunct="1"/>
            <a:r>
              <a:rPr lang="en-US" altLang="en-US" sz="2400" dirty="0" smtClean="0"/>
              <a:t>Can be applied PPI</a:t>
            </a:r>
          </a:p>
          <a:p>
            <a:pPr lvl="1" eaLnBrk="1" hangingPunct="1"/>
            <a:r>
              <a:rPr lang="en-US" altLang="en-US" sz="2100" dirty="0" smtClean="0">
                <a:solidFill>
                  <a:srgbClr val="996633"/>
                </a:solidFill>
              </a:rPr>
              <a:t>Dryland fields?</a:t>
            </a:r>
          </a:p>
          <a:p>
            <a:pPr eaLnBrk="1" hangingPunct="1"/>
            <a:r>
              <a:rPr lang="en-US" altLang="en-US" sz="2400" dirty="0" smtClean="0"/>
              <a:t>Issues (Be careful!!)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soil texture, OM, pH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Varieties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Rotations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Company support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Lack of incentive at dealer level</a:t>
            </a:r>
          </a:p>
        </p:txBody>
      </p:sp>
      <p:pic>
        <p:nvPicPr>
          <p:cNvPr id="172036" name="Picture 8" descr="Bounda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905000"/>
            <a:ext cx="2286000" cy="668338"/>
          </a:xfrm>
        </p:spPr>
      </p:pic>
      <p:pic>
        <p:nvPicPr>
          <p:cNvPr id="172037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9075" y="3063875"/>
            <a:ext cx="2517775" cy="636588"/>
          </a:xfrm>
          <a:noFill/>
        </p:spPr>
      </p:pic>
      <p:pic>
        <p:nvPicPr>
          <p:cNvPr id="172038" name="Picture 12" descr="AuthorityMT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19812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6724650" y="4124325"/>
            <a:ext cx="19050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TriCor 75DF</a:t>
            </a:r>
          </a:p>
        </p:txBody>
      </p:sp>
      <p:sp>
        <p:nvSpPr>
          <p:cNvPr id="21512" name="Text Box 21"/>
          <p:cNvSpPr txBox="1">
            <a:spLocks noChangeArrowheads="1"/>
          </p:cNvSpPr>
          <p:nvPr/>
        </p:nvSpPr>
        <p:spPr bwMode="auto">
          <a:xfrm>
            <a:off x="5299075" y="4876800"/>
            <a:ext cx="209232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Metribuzin 75DF</a:t>
            </a:r>
          </a:p>
        </p:txBody>
      </p:sp>
      <p:pic>
        <p:nvPicPr>
          <p:cNvPr id="1720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19492" r="5341" b="57648"/>
          <a:stretch>
            <a:fillRect/>
          </a:stretch>
        </p:blipFill>
        <p:spPr bwMode="auto">
          <a:xfrm>
            <a:off x="5181600" y="5638800"/>
            <a:ext cx="36274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5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Metribuzin</a:t>
            </a:r>
            <a:r>
              <a:rPr lang="en-US" sz="2800" dirty="0" smtClean="0"/>
              <a:t> Based Soybean Weed Control Program - 2014</a:t>
            </a:r>
            <a:endParaRPr lang="en-US" sz="2800" dirty="0"/>
          </a:p>
        </p:txBody>
      </p:sp>
      <p:pic>
        <p:nvPicPr>
          <p:cNvPr id="2050" name="Picture 2" descr="L:\field pictures\2014 field pictures\SB-14-14\2014-07-24\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4 field pictures\SB-14-14\2014-07-24\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177824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17560" y="1778246"/>
            <a:ext cx="2219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Boundary – PRE</a:t>
            </a:r>
          </a:p>
          <a:p>
            <a:pPr algn="ctr"/>
            <a:r>
              <a:rPr lang="en-US" dirty="0" err="1" smtClean="0"/>
              <a:t>Flexstar</a:t>
            </a:r>
            <a:r>
              <a:rPr lang="en-US" dirty="0" smtClean="0"/>
              <a:t> GT - POST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11721" y="6019800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SB-14-14</a:t>
            </a:r>
          </a:p>
          <a:p>
            <a:r>
              <a:rPr lang="en-US" sz="1200" i="1" dirty="0" smtClean="0"/>
              <a:t>July 24</a:t>
            </a:r>
          </a:p>
          <a:p>
            <a:r>
              <a:rPr lang="en-US" sz="1200" i="1" dirty="0" smtClean="0"/>
              <a:t>66 DAP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45221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11145</TotalTime>
  <Words>1655</Words>
  <Application>Microsoft Office PowerPoint</Application>
  <PresentationFormat>On-screen Show (4:3)</PresentationFormat>
  <Paragraphs>373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PPP_SGENE_TXT_Firetruck_Sign</vt:lpstr>
      <vt:lpstr>3_Office Theme</vt:lpstr>
      <vt:lpstr>4_PPP_SGENE_TXT_Firetruck_Sign</vt:lpstr>
      <vt:lpstr>3_PPP_SGENE_TXT_Firetruck_Sign</vt:lpstr>
      <vt:lpstr>5_PPP_SGENE_TXT_Firetruck_Sign</vt:lpstr>
      <vt:lpstr>6_PPP_SGENE_TXT_Firetruck_Sign</vt:lpstr>
      <vt:lpstr>8_PPP_SGENE_TXT_Firetruck_Sign</vt:lpstr>
      <vt:lpstr>1_PPP_SGENE_TXT_Firetruck_Sign</vt:lpstr>
      <vt:lpstr>1_Office Theme</vt:lpstr>
      <vt:lpstr>7_PPP_SGENE_TXT_Firetruck_Sign</vt:lpstr>
      <vt:lpstr>Peanuts</vt:lpstr>
      <vt:lpstr>2_PPP_SGENE_TXT_Firetruck_Sign</vt:lpstr>
      <vt:lpstr>2016 Soybean Weed Control Update</vt:lpstr>
      <vt:lpstr>Narrow Rows and Weed Control - Soybeans</vt:lpstr>
      <vt:lpstr>U.S Soybean Row Spacing - 2015</vt:lpstr>
      <vt:lpstr>Row Spacing Effects on Soybean Yield In Georgia</vt:lpstr>
      <vt:lpstr>Just thinking???</vt:lpstr>
      <vt:lpstr>This Should Scare You!!!!!!</vt:lpstr>
      <vt:lpstr>STS/SR Soybeans (sulfonylurea tolerant, sulfonylurea ready)</vt:lpstr>
      <vt:lpstr>Don’t forget about  metribuzin on soybean?</vt:lpstr>
      <vt:lpstr>Metribuzin Based Soybean Weed Control Program - 2014</vt:lpstr>
      <vt:lpstr>For Growers in Peanut/Cotton Rotations Who Want to Protect Valor and Reflex</vt:lpstr>
      <vt:lpstr>When/Where?</vt:lpstr>
      <vt:lpstr>Soybean Weed Control August 13, 2015 (99 DAP)</vt:lpstr>
      <vt:lpstr>No PPO Pre Weed Control in Soybean</vt:lpstr>
      <vt:lpstr>Fomesafen Formulations for Soybeans</vt:lpstr>
      <vt:lpstr>Warrant Injury on Soybean??</vt:lpstr>
      <vt:lpstr>Liberty-Link® Soybeans</vt:lpstr>
      <vt:lpstr>Glufosinate Formulations</vt:lpstr>
      <vt:lpstr>Weed Control in LL Soybeans</vt:lpstr>
      <vt:lpstr>This Must Be Stopped!!! Liberty on Large Pigweed!!!!!</vt:lpstr>
      <vt:lpstr>On the Next Horizon</vt:lpstr>
      <vt:lpstr>HPPD Soybeans - 2015</vt:lpstr>
      <vt:lpstr>Warrant Ultra 3.45CS</vt:lpstr>
      <vt:lpstr>Surveil 48WDG</vt:lpstr>
      <vt:lpstr>Do early applications of Cobra improve soybean yield?</vt:lpstr>
      <vt:lpstr>Roundup WM @ 32 oz/A + Reflex @ 24 oz/A + Pursuit @ 4 oz/A </vt:lpstr>
      <vt:lpstr>2,4-D/Dicamba Technologies</vt:lpstr>
      <vt:lpstr>Enlist Duo Recent Problems</vt:lpstr>
      <vt:lpstr>What happened in 2015 and what will happen in 2016?</vt:lpstr>
      <vt:lpstr>PowerPoint Presentation</vt:lpstr>
      <vt:lpstr>How good is dicamba on Palmer?</vt:lpstr>
      <vt:lpstr>Dicamba/2,4-D Symptomology</vt:lpstr>
      <vt:lpstr>Enlist™ Herbicide Tolerant Soybean</vt:lpstr>
      <vt:lpstr>Enlist Soybeans - 2012</vt:lpstr>
      <vt:lpstr>Dicamba-Tolerant (DT) Soybeans</vt:lpstr>
      <vt:lpstr>Roundup Xtend - 2014</vt:lpstr>
      <vt:lpstr>Engenia Program – DT Soybeans 2014 (EPOST Applied 13 DAP)</vt:lpstr>
      <vt:lpstr>2,4-D and Dicamba Tolerant Soybeans</vt:lpstr>
      <vt:lpstr>2,4-D and Dicamba Soybeans Stewardship</vt:lpstr>
      <vt:lpstr>Nozzles</vt:lpstr>
      <vt:lpstr>Enlist™ Duo Nozzle Tips/Pressure</vt:lpstr>
      <vt:lpstr>XtendiMax, RoundupXtend, Engenia Nozzles</vt:lpstr>
      <vt:lpstr>PowerPoint Presentation</vt:lpstr>
      <vt:lpstr>Boom Height</vt:lpstr>
      <vt:lpstr>Buffers</vt:lpstr>
      <vt:lpstr>Sprayer Cleanout Is it possible in this rig?</vt:lpstr>
      <vt:lpstr>Enlist™ Duo Sprayer Cleanout</vt:lpstr>
      <vt:lpstr>XtendiMax, RoundupXtend, Engenia Sprayer Cleanout</vt:lpstr>
      <vt:lpstr>2,4-D and Dicamba Crops (Don’t Get Messed Up!)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 Soybean Weed Control Update</dc:title>
  <dc:creator>Eric P. Prostko</dc:creator>
  <cp:lastModifiedBy>Eric P. Prostko</cp:lastModifiedBy>
  <cp:revision>113</cp:revision>
  <cp:lastPrinted>2013-12-06T14:21:26Z</cp:lastPrinted>
  <dcterms:created xsi:type="dcterms:W3CDTF">2013-10-14T14:00:15Z</dcterms:created>
  <dcterms:modified xsi:type="dcterms:W3CDTF">2015-12-04T17:20:01Z</dcterms:modified>
</cp:coreProperties>
</file>