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4002" r:id="rId2"/>
  </p:sldMasterIdLst>
  <p:notesMasterIdLst>
    <p:notesMasterId r:id="rId23"/>
  </p:notesMasterIdLst>
  <p:sldIdLst>
    <p:sldId id="335" r:id="rId3"/>
    <p:sldId id="367" r:id="rId4"/>
    <p:sldId id="366" r:id="rId5"/>
    <p:sldId id="383" r:id="rId6"/>
    <p:sldId id="382" r:id="rId7"/>
    <p:sldId id="376" r:id="rId8"/>
    <p:sldId id="377" r:id="rId9"/>
    <p:sldId id="381" r:id="rId10"/>
    <p:sldId id="378" r:id="rId11"/>
    <p:sldId id="375" r:id="rId12"/>
    <p:sldId id="373" r:id="rId13"/>
    <p:sldId id="385" r:id="rId14"/>
    <p:sldId id="386" r:id="rId15"/>
    <p:sldId id="371" r:id="rId16"/>
    <p:sldId id="372" r:id="rId17"/>
    <p:sldId id="388" r:id="rId18"/>
    <p:sldId id="387" r:id="rId19"/>
    <p:sldId id="379" r:id="rId20"/>
    <p:sldId id="389" r:id="rId21"/>
    <p:sldId id="390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Acres Planted (X 1000)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sz="1000"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270</c:v>
                </c:pt>
                <c:pt idx="1">
                  <c:v>280</c:v>
                </c:pt>
                <c:pt idx="2">
                  <c:v>510</c:v>
                </c:pt>
                <c:pt idx="3">
                  <c:v>370</c:v>
                </c:pt>
                <c:pt idx="4">
                  <c:v>420</c:v>
                </c:pt>
                <c:pt idx="5">
                  <c:v>295</c:v>
                </c:pt>
                <c:pt idx="6">
                  <c:v>345</c:v>
                </c:pt>
                <c:pt idx="7">
                  <c:v>345</c:v>
                </c:pt>
                <c:pt idx="8">
                  <c:v>510</c:v>
                </c:pt>
                <c:pt idx="9">
                  <c:v>350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035136"/>
        <c:axId val="93358336"/>
      </c:barChart>
      <c:catAx>
        <c:axId val="93035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FFFF00"/>
                    </a:solidFill>
                  </a:rPr>
                  <a:t>Year</a:t>
                </a:r>
                <a:endParaRPr lang="en-US" dirty="0">
                  <a:solidFill>
                    <a:srgbClr val="FFFF00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3600000" vert="horz"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93358336"/>
        <c:crosses val="autoZero"/>
        <c:auto val="1"/>
        <c:lblAlgn val="ctr"/>
        <c:lblOffset val="100"/>
        <c:noMultiLvlLbl val="0"/>
      </c:catAx>
      <c:valAx>
        <c:axId val="933583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FFFF00"/>
                    </a:solidFill>
                  </a:rPr>
                  <a:t>Acres Planted  (X1000)</a:t>
                </a:r>
                <a:endParaRPr lang="en-US" dirty="0">
                  <a:solidFill>
                    <a:srgbClr val="FFFF00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93035136"/>
        <c:crosses val="autoZero"/>
        <c:crossBetween val="between"/>
        <c:majorUnit val="15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NTC</c:v>
                </c:pt>
                <c:pt idx="1">
                  <c:v>V2-V3           (19 DAP)</c:v>
                </c:pt>
                <c:pt idx="2">
                  <c:v>V4                  (30 DAP)</c:v>
                </c:pt>
                <c:pt idx="3">
                  <c:v>V6-V7           (37 DAP)</c:v>
                </c:pt>
                <c:pt idx="4">
                  <c:v>V7-V8           (46 DAP)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255</c:v>
                </c:pt>
                <c:pt idx="1">
                  <c:v>259</c:v>
                </c:pt>
                <c:pt idx="2">
                  <c:v>256</c:v>
                </c:pt>
                <c:pt idx="3">
                  <c:v>257</c:v>
                </c:pt>
                <c:pt idx="4">
                  <c:v>238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634688"/>
        <c:axId val="109636608"/>
      </c:barChart>
      <c:catAx>
        <c:axId val="1096346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r>
                  <a:rPr lang="en-US" baseline="0" dirty="0" smtClean="0">
                    <a:solidFill>
                      <a:srgbClr val="FFFFFF"/>
                    </a:solidFill>
                  </a:rPr>
                  <a:t>Timing</a:t>
                </a:r>
                <a:endParaRPr lang="en-US" baseline="0" dirty="0">
                  <a:solidFill>
                    <a:srgbClr val="FFFFFF"/>
                  </a:solidFill>
                </a:endParaRP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109636608"/>
        <c:crosses val="autoZero"/>
        <c:auto val="1"/>
        <c:lblAlgn val="ctr"/>
        <c:lblOffset val="100"/>
        <c:noMultiLvlLbl val="0"/>
      </c:catAx>
      <c:valAx>
        <c:axId val="109636608"/>
        <c:scaling>
          <c:orientation val="minMax"/>
          <c:max val="3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r>
                  <a:rPr lang="en-US" baseline="0" dirty="0" smtClean="0">
                    <a:solidFill>
                      <a:srgbClr val="FFFFFF"/>
                    </a:solidFill>
                  </a:rPr>
                  <a:t>Grams/Ear</a:t>
                </a:r>
                <a:endParaRPr lang="en-US" baseline="0" dirty="0">
                  <a:solidFill>
                    <a:srgbClr val="FFFFFF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109634688"/>
        <c:crosses val="autoZero"/>
        <c:crossBetween val="between"/>
        <c:majorUnit val="6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748122480224793"/>
          <c:y val="9.1438877039110314E-2"/>
          <c:w val="0.75881521740966085"/>
          <c:h val="0.667689422222734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GA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128</c:v>
                </c:pt>
                <c:pt idx="1">
                  <c:v>110</c:v>
                </c:pt>
                <c:pt idx="2">
                  <c:v>127</c:v>
                </c:pt>
                <c:pt idx="3">
                  <c:v>140</c:v>
                </c:pt>
                <c:pt idx="4">
                  <c:v>140</c:v>
                </c:pt>
                <c:pt idx="5">
                  <c:v>145</c:v>
                </c:pt>
                <c:pt idx="6">
                  <c:v>158</c:v>
                </c:pt>
                <c:pt idx="7">
                  <c:v>180</c:v>
                </c:pt>
                <c:pt idx="8">
                  <c:v>175</c:v>
                </c:pt>
                <c:pt idx="9">
                  <c:v>170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 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square"/>
            <c:size val="7"/>
            <c:spPr>
              <a:solidFill>
                <a:srgbClr val="FFFF00"/>
              </a:solidFill>
            </c:spPr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148</c:v>
                </c:pt>
                <c:pt idx="1">
                  <c:v>149</c:v>
                </c:pt>
                <c:pt idx="2">
                  <c:v>151</c:v>
                </c:pt>
                <c:pt idx="3">
                  <c:v>154</c:v>
                </c:pt>
                <c:pt idx="4">
                  <c:v>165</c:v>
                </c:pt>
                <c:pt idx="5">
                  <c:v>153</c:v>
                </c:pt>
                <c:pt idx="6">
                  <c:v>147</c:v>
                </c:pt>
                <c:pt idx="7">
                  <c:v>123</c:v>
                </c:pt>
                <c:pt idx="8">
                  <c:v>159</c:v>
                </c:pt>
                <c:pt idx="9">
                  <c:v>171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70624"/>
        <c:axId val="93377280"/>
      </c:lineChart>
      <c:catAx>
        <c:axId val="93370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FFFF00"/>
                    </a:solidFill>
                  </a:rPr>
                  <a:t>Year</a:t>
                </a:r>
                <a:endParaRPr lang="en-US" dirty="0">
                  <a:solidFill>
                    <a:srgbClr val="FFFF00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3300000"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93377280"/>
        <c:crosses val="autoZero"/>
        <c:auto val="1"/>
        <c:lblAlgn val="ctr"/>
        <c:lblOffset val="100"/>
        <c:noMultiLvlLbl val="0"/>
      </c:catAx>
      <c:valAx>
        <c:axId val="93377280"/>
        <c:scaling>
          <c:orientation val="minMax"/>
          <c:max val="2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FFFF00"/>
                    </a:solidFill>
                  </a:rPr>
                  <a:t>Bu/A</a:t>
                </a:r>
                <a:endParaRPr lang="en-US" dirty="0">
                  <a:solidFill>
                    <a:srgbClr val="FFFF00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93370624"/>
        <c:crosses val="autoZero"/>
        <c:crossBetween val="between"/>
        <c:majorUnit val="20"/>
      </c:valAx>
      <c:spPr>
        <a:solidFill>
          <a:schemeClr val="tx1"/>
        </a:solidFill>
      </c:spPr>
    </c:plotArea>
    <c:legend>
      <c:legendPos val="t"/>
      <c:layout>
        <c:manualLayout>
          <c:xMode val="edge"/>
          <c:yMode val="edge"/>
          <c:x val="0.57229099511865367"/>
          <c:y val="0.68519130951562157"/>
          <c:w val="0.38241909517648287"/>
          <c:h val="6.7757830154760071E-2"/>
        </c:manualLayout>
      </c:layout>
      <c:overlay val="0"/>
      <c:spPr>
        <a:solidFill>
          <a:schemeClr val="tx1"/>
        </a:solidFill>
      </c:spPr>
      <c:txPr>
        <a:bodyPr/>
        <a:lstStyle/>
        <a:p>
          <a:pPr>
            <a:defRPr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678866530572562E-2"/>
          <c:y val="3.6443293946503759E-2"/>
          <c:w val="0.90497545445708172"/>
          <c:h val="0.781510586807713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chemeClr val="bg1"/>
                    </a:solidFill>
                    <a:latin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NTC</c:v>
                </c:pt>
                <c:pt idx="1">
                  <c:v>RUWM @ 22 oz/A</c:v>
                </c:pt>
                <c:pt idx="2">
                  <c:v>RUWM @ 44 oz/A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291</c:v>
                </c:pt>
                <c:pt idx="1">
                  <c:v>273</c:v>
                </c:pt>
                <c:pt idx="2">
                  <c:v>283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435008"/>
        <c:axId val="93436544"/>
      </c:barChart>
      <c:catAx>
        <c:axId val="934350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Arial" panose="020B0604020202020204" pitchFamily="34" charset="0"/>
              </a:defRPr>
            </a:pPr>
            <a:endParaRPr lang="en-US"/>
          </a:p>
        </c:txPr>
        <c:crossAx val="93436544"/>
        <c:crosses val="autoZero"/>
        <c:auto val="1"/>
        <c:lblAlgn val="ctr"/>
        <c:lblOffset val="100"/>
        <c:noMultiLvlLbl val="0"/>
      </c:catAx>
      <c:valAx>
        <c:axId val="93436544"/>
        <c:scaling>
          <c:orientation val="minMax"/>
          <c:max val="3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Arial" panose="020B0604020202020204" pitchFamily="34" charset="0"/>
              </a:defRPr>
            </a:pPr>
            <a:endParaRPr lang="en-US"/>
          </a:p>
        </c:txPr>
        <c:crossAx val="93435008"/>
        <c:crosses val="autoZero"/>
        <c:crossBetween val="between"/>
        <c:majorUnit val="6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RUWM + ATZ</c:v>
                </c:pt>
                <c:pt idx="1">
                  <c:v>RUWM + ATZ  + STDQ (1X)</c:v>
                </c:pt>
                <c:pt idx="2">
                  <c:v>RUWM + ATZ + STDQ (2X)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281</c:v>
                </c:pt>
                <c:pt idx="1">
                  <c:v>278</c:v>
                </c:pt>
                <c:pt idx="2">
                  <c:v>276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744320"/>
        <c:axId val="88745856"/>
      </c:barChart>
      <c:catAx>
        <c:axId val="88744320"/>
        <c:scaling>
          <c:orientation val="minMax"/>
        </c:scaling>
        <c:delete val="0"/>
        <c:axPos val="b"/>
        <c:majorTickMark val="out"/>
        <c:minorTickMark val="none"/>
        <c:tickLblPos val="nextTo"/>
        <c:crossAx val="88745856"/>
        <c:crosses val="autoZero"/>
        <c:auto val="1"/>
        <c:lblAlgn val="ctr"/>
        <c:lblOffset val="100"/>
        <c:noMultiLvlLbl val="0"/>
      </c:catAx>
      <c:valAx>
        <c:axId val="88745856"/>
        <c:scaling>
          <c:orientation val="minMax"/>
          <c:max val="3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8744320"/>
        <c:crosses val="autoZero"/>
        <c:crossBetween val="between"/>
        <c:majorUnit val="6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sz="1500" baseline="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NTC</c:v>
                </c:pt>
                <c:pt idx="1">
                  <c:v>RU + ATZ + PW</c:v>
                </c:pt>
                <c:pt idx="2">
                  <c:v>RU + ATZ </c:v>
                </c:pt>
                <c:pt idx="3">
                  <c:v>LIB + ATZ</c:v>
                </c:pt>
                <c:pt idx="4">
                  <c:v>STDQ + ATZ</c:v>
                </c:pt>
                <c:pt idx="5">
                  <c:v>CAP + ATZ</c:v>
                </c:pt>
                <c:pt idx="6">
                  <c:v>LAD + ATZ</c:v>
                </c:pt>
                <c:pt idx="7">
                  <c:v>HGT + ATZ</c:v>
                </c:pt>
                <c:pt idx="8">
                  <c:v>RU + SAN + ATZ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264</c:v>
                </c:pt>
                <c:pt idx="1">
                  <c:v>274</c:v>
                </c:pt>
                <c:pt idx="2">
                  <c:v>260</c:v>
                </c:pt>
                <c:pt idx="3">
                  <c:v>277</c:v>
                </c:pt>
                <c:pt idx="4">
                  <c:v>269</c:v>
                </c:pt>
                <c:pt idx="5">
                  <c:v>249</c:v>
                </c:pt>
                <c:pt idx="6">
                  <c:v>308</c:v>
                </c:pt>
                <c:pt idx="7">
                  <c:v>259</c:v>
                </c:pt>
                <c:pt idx="8">
                  <c:v>238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958976"/>
        <c:axId val="102969344"/>
      </c:barChart>
      <c:catAx>
        <c:axId val="102958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Treatment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02969344"/>
        <c:crosses val="autoZero"/>
        <c:auto val="1"/>
        <c:lblAlgn val="ctr"/>
        <c:lblOffset val="100"/>
        <c:noMultiLvlLbl val="0"/>
      </c:catAx>
      <c:valAx>
        <c:axId val="102969344"/>
        <c:scaling>
          <c:orientation val="minMax"/>
          <c:max val="31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Bu/A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2958976"/>
        <c:crosses val="autoZero"/>
        <c:crossBetween val="between"/>
        <c:majorUnit val="62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 baseline="0">
          <a:solidFill>
            <a:srgbClr val="FFFFFF"/>
          </a:solidFill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sz="1500" baseline="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NTC</c:v>
                </c:pt>
                <c:pt idx="1">
                  <c:v>RU + ATZ + PW</c:v>
                </c:pt>
                <c:pt idx="2">
                  <c:v>RU + ATZ </c:v>
                </c:pt>
                <c:pt idx="3">
                  <c:v>LIB + ATZ</c:v>
                </c:pt>
                <c:pt idx="4">
                  <c:v>STDQ + ATZ</c:v>
                </c:pt>
                <c:pt idx="5">
                  <c:v>CAP + ATZ</c:v>
                </c:pt>
                <c:pt idx="6">
                  <c:v>LAD + ATZ</c:v>
                </c:pt>
                <c:pt idx="7">
                  <c:v>HGT + ATZ</c:v>
                </c:pt>
                <c:pt idx="8">
                  <c:v>RU + SAN + ATZ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35816</c:v>
                </c:pt>
                <c:pt idx="1">
                  <c:v>37268</c:v>
                </c:pt>
                <c:pt idx="2">
                  <c:v>37752</c:v>
                </c:pt>
                <c:pt idx="3">
                  <c:v>38236</c:v>
                </c:pt>
                <c:pt idx="4">
                  <c:v>37752</c:v>
                </c:pt>
                <c:pt idx="5">
                  <c:v>36300</c:v>
                </c:pt>
                <c:pt idx="6">
                  <c:v>37752</c:v>
                </c:pt>
                <c:pt idx="7">
                  <c:v>37752</c:v>
                </c:pt>
                <c:pt idx="8">
                  <c:v>38236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064768"/>
        <c:axId val="110067072"/>
      </c:barChart>
      <c:catAx>
        <c:axId val="1100647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Treatment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10067072"/>
        <c:crosses val="autoZero"/>
        <c:auto val="1"/>
        <c:lblAlgn val="ctr"/>
        <c:lblOffset val="100"/>
        <c:noMultiLvlLbl val="0"/>
      </c:catAx>
      <c:valAx>
        <c:axId val="110067072"/>
        <c:scaling>
          <c:orientation val="minMax"/>
          <c:max val="4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Ear #/A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0064768"/>
        <c:crosses val="autoZero"/>
        <c:crossBetween val="between"/>
        <c:majorUnit val="800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 baseline="0">
          <a:solidFill>
            <a:srgbClr val="FFFFFF"/>
          </a:solidFill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sz="1500" baseline="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NTC</c:v>
                </c:pt>
                <c:pt idx="1">
                  <c:v>RU + ATZ + PW</c:v>
                </c:pt>
                <c:pt idx="2">
                  <c:v>RU + ATZ </c:v>
                </c:pt>
                <c:pt idx="3">
                  <c:v>LIB + ATZ</c:v>
                </c:pt>
                <c:pt idx="4">
                  <c:v>STDQ + ATZ</c:v>
                </c:pt>
                <c:pt idx="5">
                  <c:v>CAP + ATZ</c:v>
                </c:pt>
                <c:pt idx="6">
                  <c:v>LAD + ATZ</c:v>
                </c:pt>
                <c:pt idx="7">
                  <c:v>HGT + ATZ</c:v>
                </c:pt>
                <c:pt idx="8">
                  <c:v>RU + SAN + ATZ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245</c:v>
                </c:pt>
                <c:pt idx="1">
                  <c:v>244</c:v>
                </c:pt>
                <c:pt idx="2">
                  <c:v>228</c:v>
                </c:pt>
                <c:pt idx="3">
                  <c:v>240</c:v>
                </c:pt>
                <c:pt idx="4">
                  <c:v>235</c:v>
                </c:pt>
                <c:pt idx="5">
                  <c:v>228</c:v>
                </c:pt>
                <c:pt idx="6">
                  <c:v>271</c:v>
                </c:pt>
                <c:pt idx="7">
                  <c:v>228</c:v>
                </c:pt>
                <c:pt idx="8">
                  <c:v>206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593728"/>
        <c:axId val="109595648"/>
      </c:barChart>
      <c:catAx>
        <c:axId val="109593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Treatment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09595648"/>
        <c:crosses val="autoZero"/>
        <c:auto val="1"/>
        <c:lblAlgn val="ctr"/>
        <c:lblOffset val="100"/>
        <c:noMultiLvlLbl val="0"/>
      </c:catAx>
      <c:valAx>
        <c:axId val="109595648"/>
        <c:scaling>
          <c:orientation val="minMax"/>
          <c:max val="3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Grams/Ear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9593728"/>
        <c:crosses val="autoZero"/>
        <c:crossBetween val="between"/>
        <c:majorUnit val="6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 baseline="0">
          <a:solidFill>
            <a:srgbClr val="FFFFFF"/>
          </a:solidFill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NTC</c:v>
                </c:pt>
                <c:pt idx="1">
                  <c:v>V2-V3           (19 DAP)</c:v>
                </c:pt>
                <c:pt idx="2">
                  <c:v>V4                  (30 DAP)</c:v>
                </c:pt>
                <c:pt idx="3">
                  <c:v>V6-V7           (37 DAP)</c:v>
                </c:pt>
                <c:pt idx="4">
                  <c:v>V7-V8           (46 DAP)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291</c:v>
                </c:pt>
                <c:pt idx="1">
                  <c:v>292</c:v>
                </c:pt>
                <c:pt idx="2">
                  <c:v>296</c:v>
                </c:pt>
                <c:pt idx="3">
                  <c:v>293</c:v>
                </c:pt>
                <c:pt idx="4">
                  <c:v>256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655936"/>
        <c:axId val="109666304"/>
      </c:barChart>
      <c:catAx>
        <c:axId val="109655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r>
                  <a:rPr lang="en-US" baseline="0" dirty="0" smtClean="0">
                    <a:solidFill>
                      <a:srgbClr val="FFFFFF"/>
                    </a:solidFill>
                  </a:rPr>
                  <a:t>Timing</a:t>
                </a:r>
                <a:endParaRPr lang="en-US" baseline="0" dirty="0">
                  <a:solidFill>
                    <a:srgbClr val="FFFFFF"/>
                  </a:solidFill>
                </a:endParaRP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109666304"/>
        <c:crosses val="autoZero"/>
        <c:auto val="1"/>
        <c:lblAlgn val="ctr"/>
        <c:lblOffset val="100"/>
        <c:noMultiLvlLbl val="0"/>
      </c:catAx>
      <c:valAx>
        <c:axId val="109666304"/>
        <c:scaling>
          <c:orientation val="minMax"/>
          <c:max val="31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r>
                  <a:rPr lang="en-US" baseline="0" dirty="0" smtClean="0">
                    <a:solidFill>
                      <a:srgbClr val="FFFFFF"/>
                    </a:solidFill>
                  </a:rPr>
                  <a:t>Bu/A</a:t>
                </a:r>
                <a:endParaRPr lang="en-US" baseline="0" dirty="0">
                  <a:solidFill>
                    <a:srgbClr val="FFFFFF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109655936"/>
        <c:crosses val="autoZero"/>
        <c:crossBetween val="between"/>
        <c:majorUnit val="62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NTC</c:v>
                </c:pt>
                <c:pt idx="1">
                  <c:v>V2-V3           (19 DAP)</c:v>
                </c:pt>
                <c:pt idx="2">
                  <c:v>V4                  (30 DAP)</c:v>
                </c:pt>
                <c:pt idx="3">
                  <c:v>V6-V7           (37 DAP)</c:v>
                </c:pt>
                <c:pt idx="4">
                  <c:v>V7-V8           (46 DAP)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37752</c:v>
                </c:pt>
                <c:pt idx="1">
                  <c:v>37268</c:v>
                </c:pt>
                <c:pt idx="2">
                  <c:v>38236</c:v>
                </c:pt>
                <c:pt idx="3">
                  <c:v>37752</c:v>
                </c:pt>
                <c:pt idx="4">
                  <c:v>35816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135552"/>
        <c:axId val="108151168"/>
      </c:barChart>
      <c:catAx>
        <c:axId val="108135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r>
                  <a:rPr lang="en-US" baseline="0" dirty="0" smtClean="0">
                    <a:solidFill>
                      <a:srgbClr val="FFFFFF"/>
                    </a:solidFill>
                  </a:rPr>
                  <a:t>Timing</a:t>
                </a:r>
                <a:endParaRPr lang="en-US" baseline="0" dirty="0">
                  <a:solidFill>
                    <a:srgbClr val="FFFFFF"/>
                  </a:solidFill>
                </a:endParaRP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108151168"/>
        <c:crosses val="autoZero"/>
        <c:auto val="1"/>
        <c:lblAlgn val="ctr"/>
        <c:lblOffset val="100"/>
        <c:noMultiLvlLbl val="0"/>
      </c:catAx>
      <c:valAx>
        <c:axId val="108151168"/>
        <c:scaling>
          <c:orientation val="minMax"/>
          <c:max val="4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r>
                  <a:rPr lang="en-US" baseline="0" dirty="0" smtClean="0">
                    <a:solidFill>
                      <a:srgbClr val="FFFFFF"/>
                    </a:solidFill>
                  </a:rPr>
                  <a:t>Ear #/A</a:t>
                </a:r>
                <a:endParaRPr lang="en-US" baseline="0" dirty="0">
                  <a:solidFill>
                    <a:srgbClr val="FFFFFF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108135552"/>
        <c:crosses val="autoZero"/>
        <c:crossBetween val="between"/>
        <c:majorUnit val="800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1690830-DE5E-402E-836E-97F6B8611983}" type="datetimeFigureOut">
              <a:rPr lang="en-US"/>
              <a:pPr>
                <a:defRPr/>
              </a:pPr>
              <a:t>1/15/2015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A031FC-5F98-4CCD-BD90-DC245E51C4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605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A031FC-5F98-4CCD-BD90-DC245E51C40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51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5820AC4-3A8A-4242-A0E3-D01A9BFCE1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59DAFF-2A48-462F-93F5-9F338E368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AA753F-52DF-4237-9C56-C0031C3F19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9E31D0-FB02-4885-A4F2-FB49D0EF35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0A0707-028C-4329-B74B-B0D8891511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71FC2B-96D5-49E1-BA72-9D17B16BC8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B1A0EA-AA81-490C-9054-9EA5741D72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65628F-2FB6-47A0-8261-AD74CE0290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81013" y="1239838"/>
            <a:ext cx="8442325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EE12B9-0BFD-40C8-8588-41696C3733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BB525D-94ED-4723-B3EC-5C6BE36659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53079C-9ADE-42DF-84F9-393541007E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E89673-9A42-43EF-BFCA-0881AA286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C8A94A-40F8-4D67-9131-1836ACA67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65E1F9-6790-4235-A8EA-EBD6188BA8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55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85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38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73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07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88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12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5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2C1958-5FEE-41B1-8B39-FED542C8CA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1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09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07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9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2D23A9-6C7D-48A1-A695-15C19C6AF9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EB807E-37BF-4C01-A8FB-B3C53FB3C9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59109E-5788-4E5A-A043-97464E0764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067035-3A7E-456A-833F-20A219C557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D57BDB-257C-48F8-8FCD-6539247190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FAF809-77DC-4884-89F2-5108E0A1F0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1A72E10-67B4-421A-8E25-8A02A814AA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1/15/2015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32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114800" y="2286000"/>
            <a:ext cx="4648200" cy="990600"/>
          </a:xfrm>
        </p:spPr>
        <p:txBody>
          <a:bodyPr/>
          <a:lstStyle/>
          <a:p>
            <a:pPr>
              <a:defRPr/>
            </a:pPr>
            <a:r>
              <a:rPr lang="en-US" sz="2400" i="1" dirty="0" smtClean="0"/>
              <a:t>E.P. Prostko and O.W. Carter</a:t>
            </a:r>
          </a:p>
          <a:p>
            <a:pPr>
              <a:defRPr/>
            </a:pPr>
            <a:r>
              <a:rPr lang="en-US" sz="2400" i="1" dirty="0" smtClean="0"/>
              <a:t>Dept. Crop &amp; Soil Sciences</a:t>
            </a:r>
          </a:p>
          <a:p>
            <a:pPr>
              <a:defRPr/>
            </a:pPr>
            <a:endParaRPr lang="en-US" sz="24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683" name="Title 1"/>
          <p:cNvSpPr>
            <a:spLocks noGrp="1"/>
          </p:cNvSpPr>
          <p:nvPr>
            <p:ph type="ctrTitle"/>
          </p:nvPr>
        </p:nvSpPr>
        <p:spPr>
          <a:xfrm>
            <a:off x="3733800" y="685800"/>
            <a:ext cx="5219700" cy="17526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Herbicide Effects on Field Corn Yield in A High Input Environment</a:t>
            </a:r>
            <a:br>
              <a:rPr lang="en-US" sz="3200" dirty="0" smtClean="0"/>
            </a:br>
            <a:endParaRPr lang="en-US" sz="2800" i="1" dirty="0" smtClean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76600"/>
            <a:ext cx="19812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6102297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8275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17500"/>
            <a:ext cx="8356600" cy="8255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Figure 1.  Herbicide Effects on Field Corn Yield </a:t>
            </a:r>
            <a:br>
              <a:rPr lang="en-US" sz="2400" dirty="0" smtClean="0"/>
            </a:br>
            <a:r>
              <a:rPr lang="en-US" sz="2400" dirty="0" smtClean="0"/>
              <a:t>in a High Input Environment</a:t>
            </a:r>
            <a:br>
              <a:rPr lang="en-US" sz="2400" dirty="0" smtClean="0"/>
            </a:b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153605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624" y="5903892"/>
            <a:ext cx="1266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CN-01-14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Applied 21 DAP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V3-V4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Pioneer 1685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182880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solidFill>
                  <a:srgbClr val="FFC000"/>
                </a:solidFill>
              </a:rPr>
              <a:t>P = 0.4165</a:t>
            </a:r>
          </a:p>
          <a:p>
            <a:r>
              <a:rPr lang="en-US" sz="1000" b="1" i="1" dirty="0" smtClean="0">
                <a:solidFill>
                  <a:srgbClr val="FFC000"/>
                </a:solidFill>
              </a:rPr>
              <a:t>CV = 12.32</a:t>
            </a:r>
            <a:endParaRPr lang="en-US" sz="10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543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17500"/>
            <a:ext cx="8356600" cy="8255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Figure 2.  Herbicide Effects on Field Corn Ear #/A</a:t>
            </a:r>
            <a:br>
              <a:rPr lang="en-US" sz="2400" dirty="0" smtClean="0"/>
            </a:br>
            <a:r>
              <a:rPr lang="en-US" sz="2400" dirty="0" smtClean="0"/>
              <a:t>in a High Input Environment</a:t>
            </a:r>
            <a:br>
              <a:rPr lang="en-US" sz="2400" dirty="0" smtClean="0"/>
            </a:b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9067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624" y="5903892"/>
            <a:ext cx="1266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CN-01-14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Applied 21 DAP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V3-V4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Pioneer 1685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4800" y="1219200"/>
            <a:ext cx="82586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solidFill>
                  <a:srgbClr val="FFC000"/>
                </a:solidFill>
              </a:rPr>
              <a:t>P = 0.8593</a:t>
            </a:r>
          </a:p>
          <a:p>
            <a:r>
              <a:rPr lang="en-US" sz="1000" b="1" i="1" dirty="0" smtClean="0">
                <a:solidFill>
                  <a:srgbClr val="FFC000"/>
                </a:solidFill>
              </a:rPr>
              <a:t>CV = 5.66</a:t>
            </a:r>
            <a:endParaRPr lang="en-US" sz="10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933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17500"/>
            <a:ext cx="8356600" cy="8255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Figure 3.  Herbicide Effects on Field Corn Ear Weight in a High Input Environment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545330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624" y="5903892"/>
            <a:ext cx="1266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CN-01-14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Applied 21 DAP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V3-V4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Pioneer 1685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180969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solidFill>
                  <a:srgbClr val="FFC000"/>
                </a:solidFill>
              </a:rPr>
              <a:t>P = 0.1126</a:t>
            </a:r>
          </a:p>
          <a:p>
            <a:r>
              <a:rPr lang="en-US" sz="1000" b="1" i="1" dirty="0" smtClean="0">
                <a:solidFill>
                  <a:srgbClr val="FFC000"/>
                </a:solidFill>
              </a:rPr>
              <a:t>CV = 9.17</a:t>
            </a:r>
            <a:endParaRPr lang="en-US" sz="10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9438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Roundup + Sandea + Atrazine??????</a:t>
            </a:r>
            <a:br>
              <a:rPr lang="en-US" dirty="0" smtClean="0"/>
            </a:br>
            <a:r>
              <a:rPr lang="en-US" dirty="0" smtClean="0"/>
              <a:t>(26 DAT) - 2014</a:t>
            </a:r>
            <a:endParaRPr lang="en-US" dirty="0"/>
          </a:p>
        </p:txBody>
      </p:sp>
      <p:sp>
        <p:nvSpPr>
          <p:cNvPr id="3" name="AutoShape 2" descr="https://pod51035.outlook.com/owa/service.svc/s/GetFileAttachment?id=AQMkAGFjOWYxNTIwLTFiMGEtNDJlNC1hZGYzLWEzZGZhZjFlZDRmMABGAAAD0Ckv3xZl8kSbOQmkUR40BgcAWZaZ05NHZkq97xPTZfyavgAAA34AAACV6iBCNRh5S7KKeVMrJOmyAAAApTRwBgAAAAESABAAQjCq%2FDmgPkGxFeP0S9s1uw%3D%3D&amp;isImagePreview=True&amp;X-OWA-CANARY=nc2JURWM-UKyFIpjFB9CWarGcbZvhNEINEDDxlMqK8KlbtlM5BPniDc-OvqyCa4JUhK2KCl8Szw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219200"/>
            <a:ext cx="379476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5799" y="1752600"/>
            <a:ext cx="4363085" cy="327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4958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dirty="0" smtClean="0"/>
              <a:t>Figure 4. Roundup W-Max (32 oz/A) + Atrazine (48 oz/A) + AMS Xtra (2.5% v/v) Timing Effects on Field Corn Yield in a High Input Environment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125234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828" y="6504801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Pioneer 1685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07175" y="175260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solidFill>
                  <a:srgbClr val="FF9900"/>
                </a:solidFill>
              </a:rPr>
              <a:t>P = 0.1430</a:t>
            </a:r>
          </a:p>
          <a:p>
            <a:r>
              <a:rPr lang="en-US" sz="1000" b="1" i="1" dirty="0" smtClean="0">
                <a:solidFill>
                  <a:srgbClr val="FF9900"/>
                </a:solidFill>
              </a:rPr>
              <a:t>CV = 6.56</a:t>
            </a:r>
            <a:endParaRPr lang="en-US" sz="1000" b="1" i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6189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dirty="0" smtClean="0"/>
              <a:t>Figure 5. Roundup W-Max (32 oz/A) + Atrazine (48 oz/A) + AMS Xtra (2.5% v/v) Timing Effects on Field Corn Ear #/A  in a High Input Environment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150859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75" y="6504801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Pioneer 1685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07175" y="175260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solidFill>
                  <a:srgbClr val="FF9900"/>
                </a:solidFill>
              </a:rPr>
              <a:t>P = 0.8757</a:t>
            </a:r>
          </a:p>
          <a:p>
            <a:r>
              <a:rPr lang="en-US" sz="1000" b="1" i="1" dirty="0" smtClean="0">
                <a:solidFill>
                  <a:srgbClr val="FF9900"/>
                </a:solidFill>
              </a:rPr>
              <a:t>CV = 8.0</a:t>
            </a:r>
            <a:endParaRPr lang="en-US" sz="1000" b="1" i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462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700" dirty="0" smtClean="0"/>
              <a:t>Figure 6. Roundup W-Max (32 oz/A) + Atrazine (48 oz/A) + AMS Xtra (2.5% v/v) Timing Effects on Field Corn Ear Weight in a High Input Environment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76101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828" y="6504801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Pioneer 1685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175260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solidFill>
                  <a:srgbClr val="FF9900"/>
                </a:solidFill>
              </a:rPr>
              <a:t>P = 0.5334</a:t>
            </a:r>
          </a:p>
          <a:p>
            <a:r>
              <a:rPr lang="en-US" sz="1000" b="1" i="1" dirty="0" smtClean="0">
                <a:solidFill>
                  <a:srgbClr val="FF9900"/>
                </a:solidFill>
              </a:rPr>
              <a:t>CV = 6.48</a:t>
            </a:r>
            <a:endParaRPr lang="en-US" sz="1000" b="1" i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918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243387" cy="48561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No effect of herbicides or timing in high input environment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Encouraging growers to be done by V5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But……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Sandea issues???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V7-V8 applications</a:t>
            </a:r>
            <a:endParaRPr lang="en-US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144963" cy="309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28372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213225" cy="48561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Randy Dowdy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Brooks County, GA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Winner of National Corn Growers Association Yield Contest (Irrigated)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2011 = 352.3 Bu/A (2</a:t>
            </a:r>
            <a:r>
              <a:rPr lang="en-US" sz="1600" i="1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nd</a:t>
            </a:r>
            <a:r>
              <a:rPr lang="en-US" sz="16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place)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2012 = 372.3 Bu/A (1</a:t>
            </a:r>
            <a:r>
              <a:rPr lang="en-US" sz="1600" i="1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st</a:t>
            </a:r>
            <a:r>
              <a:rPr lang="en-US" sz="16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Place)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2013 = 405.1 Bu/A (2</a:t>
            </a:r>
            <a:r>
              <a:rPr lang="en-US" sz="1600" i="1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nd</a:t>
            </a:r>
            <a:r>
              <a:rPr lang="en-US" sz="16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Place)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= 503.7 Bu/A (1</a:t>
            </a:r>
            <a:r>
              <a:rPr lang="en-US" sz="1600" b="1" i="1" u="sng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16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Place)</a:t>
            </a:r>
            <a:endParaRPr lang="en-US" sz="1600" b="1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144962" cy="23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0902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Georgia Field Corn Production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42040695"/>
              </p:ext>
            </p:extLst>
          </p:nvPr>
        </p:nvGraphicFramePr>
        <p:xfrm>
          <a:off x="481013" y="1239838"/>
          <a:ext cx="4144962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0750639"/>
              </p:ext>
            </p:extLst>
          </p:nvPr>
        </p:nvGraphicFramePr>
        <p:xfrm>
          <a:off x="4778375" y="1239838"/>
          <a:ext cx="4144963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0" y="638758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Source: NASS</a:t>
            </a:r>
            <a:endParaRPr lang="en-US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02295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Question/Comments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0464" b="15909"/>
          <a:stretch/>
        </p:blipFill>
        <p:spPr bwMode="auto">
          <a:xfrm>
            <a:off x="1066800" y="1066800"/>
            <a:ext cx="7162800" cy="565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6800" y="1122311"/>
            <a:ext cx="2137124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eprostko@uga.edu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www.gaweed.com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091682"/>
            <a:ext cx="19812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2160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71600" y="76200"/>
            <a:ext cx="7634288" cy="825500"/>
          </a:xfrm>
        </p:spPr>
        <p:txBody>
          <a:bodyPr/>
          <a:lstStyle/>
          <a:p>
            <a:r>
              <a:rPr lang="en-US" dirty="0" smtClean="0"/>
              <a:t>Something to think about?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81012" y="1066800"/>
            <a:ext cx="4548188" cy="235108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i="1" u="sng" dirty="0" smtClean="0"/>
              <a:t>Some</a:t>
            </a:r>
            <a:r>
              <a:rPr lang="en-US" sz="2400" dirty="0" smtClean="0"/>
              <a:t> GA growers are pushing yield limits (250+ Bu/A)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75%-80% irrigated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weed science researcher (</a:t>
            </a:r>
            <a:r>
              <a:rPr lang="en-US" sz="2400" i="1" dirty="0" smtClean="0"/>
              <a:t>me</a:t>
            </a:r>
            <a:r>
              <a:rPr lang="en-US" sz="2400" dirty="0" smtClean="0"/>
              <a:t>) typically does not make 225+ Bu/A yields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At lower yield/input levels, are herbicide stresses masked by other stresses?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At higher yield/input levels (</a:t>
            </a:r>
            <a:r>
              <a:rPr lang="en-US" sz="2400" i="1" dirty="0" smtClean="0"/>
              <a:t>i.e. most stresses are controlled</a:t>
            </a:r>
            <a:r>
              <a:rPr lang="en-US" sz="2400" dirty="0" smtClean="0"/>
              <a:t>), what about herbicides?</a:t>
            </a:r>
            <a:endParaRPr lang="en-US" sz="2400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15" y="1239838"/>
            <a:ext cx="3542883" cy="23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3581400" cy="226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15238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RR1 Field Corn (Pioneer 2023BVT) Yield Response to Roundup WeatherMax 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9959781"/>
              </p:ext>
            </p:extLst>
          </p:nvPr>
        </p:nvGraphicFramePr>
        <p:xfrm>
          <a:off x="516932" y="1260583"/>
          <a:ext cx="8246068" cy="4683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301" y="6396335"/>
            <a:ext cx="1048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= 0.2275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= 3.8</a:t>
            </a:r>
            <a:endParaRPr lang="en-US" sz="1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0472" y="6119336"/>
            <a:ext cx="35391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 28 DAP, V5, 5” tall corn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trts included  Aatrex 4L @ 64 oz/A +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 @ 1% v/v</a:t>
            </a:r>
            <a:endParaRPr lang="en-US" sz="1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24698" y="333889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Bu/A</a:t>
            </a:r>
            <a:endParaRPr 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76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‘DKC 64-69’ Yield Response to POST </a:t>
            </a:r>
            <a:br>
              <a:rPr lang="en-US" sz="3200" dirty="0" smtClean="0"/>
            </a:br>
            <a:r>
              <a:rPr lang="en-US" sz="3200" dirty="0" smtClean="0"/>
              <a:t>Applications of Steadfast Q</a:t>
            </a:r>
            <a:br>
              <a:rPr lang="en-US" sz="3200" dirty="0" smtClean="0"/>
            </a:br>
            <a:r>
              <a:rPr lang="en-US" sz="2400" i="1" dirty="0" smtClean="0"/>
              <a:t>(RUWM @ 22 oz/A, ATZ @ 64 oz/A, STDQ @ 1.5 or 3 oz/A)</a:t>
            </a:r>
            <a:endParaRPr lang="en-US" sz="240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27330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301" y="6396335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P = 0.5017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CV = 1.75</a:t>
            </a:r>
            <a:endParaRPr lang="en-US" sz="1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48600" y="6345674"/>
            <a:ext cx="1179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Applied  28 DAP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V4, 6” tall corn</a:t>
            </a:r>
            <a:endParaRPr lang="en-US" sz="1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13902" y="34912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Bu/A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90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and Methods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075" y="1143000"/>
            <a:ext cx="4310525" cy="48561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Brooks County, GA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Small plot techniques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u="sng" dirty="0" smtClean="0"/>
              <a:t>Test 1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7 herbicides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1 timing (V3-V4, 4” tall, 21 DAP)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u="sng" dirty="0" smtClean="0"/>
              <a:t>Test 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1 herbicide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RUWM (32 oz/A) </a:t>
            </a:r>
            <a:r>
              <a:rPr lang="en-US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+ </a:t>
            </a:r>
            <a:r>
              <a:rPr lang="en-US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ATZ (48 oz/A) + AMS (2.5% v/v)</a:t>
            </a:r>
            <a:endParaRPr lang="en-US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/>
              <a:t>4 timings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V2-V3, V4, V6-V7, V7-V8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9" t="7059" r="1463" b="8231"/>
          <a:stretch/>
        </p:blipFill>
        <p:spPr bwMode="auto">
          <a:xfrm>
            <a:off x="383003" y="1143000"/>
            <a:ext cx="4153517" cy="276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42" y="4049262"/>
            <a:ext cx="2193943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64662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1 Herbicides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7679636"/>
              </p:ext>
            </p:extLst>
          </p:nvPr>
        </p:nvGraphicFramePr>
        <p:xfrm>
          <a:off x="481013" y="1239838"/>
          <a:ext cx="844232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387"/>
                <a:gridCol w="762793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Trt #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Treatment*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NTC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RUWM (32 oz/A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) + Atrazine (48 oz/A) + Prowl H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O (32 oz/A)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RUWM (32 oz/A ) + Atrazine (48 oz/A)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Liberty (29 oz/A) + Atrazine (48 oz/A)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Steadfast Q (1.5 oz/A) + Atrazine (48 oz/A) + COC (1% v/v)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Capreno (3.0 oz/A) + Atrazine (48 oz/A) + COC (1% v/v)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Laudis (3.0 oz/A) + Atrazine (48 oz/A) + COC (1% v/v)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Halex GT (64 oz/A) +  Atrazine (48 oz/A) + NIS (0.25% v/v)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RUWM (32 oz/A) + Atrazine (48 oz/A) + Sandea (0.67 oz/A)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5034539"/>
            <a:ext cx="682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*RUWM = Roundup WeatherMax, NIS = Adept, COC = Reliable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9016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2 Corn Info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3901281" cy="2925960"/>
          </a:xfr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89536896"/>
              </p:ext>
            </p:extLst>
          </p:nvPr>
        </p:nvGraphicFramePr>
        <p:xfrm>
          <a:off x="4724400" y="1447800"/>
          <a:ext cx="414496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654"/>
                <a:gridCol w="1381654"/>
                <a:gridCol w="13816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Stage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Height (in)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DAP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V2-V3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V4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5-8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V6-V7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8-12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V7-V8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23-27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9600"/>
            <a:ext cx="3962400" cy="21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4291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Input Environment - 2014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2" y="1239838"/>
            <a:ext cx="4471987" cy="48561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Pioneer 1685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Planted March 22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Tifton loamy sand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Twin Row (48”-15”)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42,000 seed/A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340-60-150/A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5-6 apps of N via pivot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3 fungicides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Approach – V12 (1 app)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Approach/Prima + B (2 apps)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3 insecticides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Bifenthrin (with fungicides)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~27” rainfall (March 22 – Aug 12)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9” supplemental irrigation (pivot)  </a:t>
            </a:r>
            <a:endParaRPr lang="en-US" sz="2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96" y="1239838"/>
            <a:ext cx="3642121" cy="4856162"/>
          </a:xfrm>
        </p:spPr>
      </p:pic>
    </p:spTree>
    <p:extLst>
      <p:ext uri="{BB962C8B-B14F-4D97-AF65-F5344CB8AC3E}">
        <p14:creationId xmlns:p14="http://schemas.microsoft.com/office/powerpoint/2010/main" val="17768944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10666</TotalTime>
  <Words>790</Words>
  <Application>Microsoft Office PowerPoint</Application>
  <PresentationFormat>On-screen Show (4:3)</PresentationFormat>
  <Paragraphs>159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Corn</vt:lpstr>
      <vt:lpstr>Office Theme</vt:lpstr>
      <vt:lpstr>Herbicide Effects on Field Corn Yield in A High Input Environment </vt:lpstr>
      <vt:lpstr>Georgia Field Corn Production</vt:lpstr>
      <vt:lpstr>Something to think about?</vt:lpstr>
      <vt:lpstr>RR1 Field Corn (Pioneer 2023BVT) Yield Response to Roundup WeatherMax  </vt:lpstr>
      <vt:lpstr>‘DKC 64-69’ Yield Response to POST  Applications of Steadfast Q (RUWM @ 22 oz/A, ATZ @ 64 oz/A, STDQ @ 1.5 or 3 oz/A)</vt:lpstr>
      <vt:lpstr>Materials and Methods</vt:lpstr>
      <vt:lpstr>Test 1 Herbicides</vt:lpstr>
      <vt:lpstr>Test 2 Corn Info</vt:lpstr>
      <vt:lpstr>High Input Environment - 2014</vt:lpstr>
      <vt:lpstr>Results</vt:lpstr>
      <vt:lpstr>Figure 1.  Herbicide Effects on Field Corn Yield  in a High Input Environment </vt:lpstr>
      <vt:lpstr>Figure 2.  Herbicide Effects on Field Corn Ear #/A in a High Input Environment </vt:lpstr>
      <vt:lpstr>Figure 3.  Herbicide Effects on Field Corn Ear Weight in a High Input Environment </vt:lpstr>
      <vt:lpstr>Roundup + Sandea + Atrazine?????? (26 DAT) - 2014</vt:lpstr>
      <vt:lpstr>Figure 4. Roundup W-Max (32 oz/A) + Atrazine (48 oz/A) + AMS Xtra (2.5% v/v) Timing Effects on Field Corn Yield in a High Input Environment</vt:lpstr>
      <vt:lpstr>Figure 5. Roundup W-Max (32 oz/A) + Atrazine (48 oz/A) + AMS Xtra (2.5% v/v) Timing Effects on Field Corn Ear #/A  in a High Input Environment</vt:lpstr>
      <vt:lpstr>Figure 6. Roundup W-Max (32 oz/A) + Atrazine (48 oz/A) + AMS Xtra (2.5% v/v) Timing Effects on Field Corn Ear Weight in a High Input Environment</vt:lpstr>
      <vt:lpstr>Summary</vt:lpstr>
      <vt:lpstr>Acknowledgements</vt:lpstr>
      <vt:lpstr>Question/Comments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10 Reasons Why I Like Corn in a GA crop rotation! (unless you live in Macon Co.)</dc:title>
  <dc:creator>eprostko</dc:creator>
  <cp:lastModifiedBy>Eric P. Prostko</cp:lastModifiedBy>
  <cp:revision>156</cp:revision>
  <dcterms:created xsi:type="dcterms:W3CDTF">2011-11-11T15:02:46Z</dcterms:created>
  <dcterms:modified xsi:type="dcterms:W3CDTF">2015-01-15T12:55:56Z</dcterms:modified>
</cp:coreProperties>
</file>